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90" r:id="rId5"/>
    <p:sldId id="292" r:id="rId6"/>
    <p:sldId id="291" r:id="rId7"/>
    <p:sldId id="293" r:id="rId8"/>
    <p:sldId id="294" r:id="rId9"/>
    <p:sldId id="295" r:id="rId10"/>
    <p:sldId id="296" r:id="rId11"/>
    <p:sldId id="310" r:id="rId12"/>
    <p:sldId id="312" r:id="rId13"/>
    <p:sldId id="309" r:id="rId14"/>
    <p:sldId id="313" r:id="rId15"/>
    <p:sldId id="298" r:id="rId16"/>
    <p:sldId id="307" r:id="rId17"/>
    <p:sldId id="299" r:id="rId18"/>
    <p:sldId id="300" r:id="rId19"/>
    <p:sldId id="301" r:id="rId20"/>
    <p:sldId id="303" r:id="rId21"/>
    <p:sldId id="302" r:id="rId22"/>
    <p:sldId id="304" r:id="rId23"/>
    <p:sldId id="306" r:id="rId24"/>
    <p:sldId id="308" r:id="rId25"/>
    <p:sldId id="319" r:id="rId26"/>
    <p:sldId id="320" r:id="rId27"/>
    <p:sldId id="322" r:id="rId28"/>
    <p:sldId id="323" r:id="rId29"/>
    <p:sldId id="324" r:id="rId30"/>
    <p:sldId id="314" r:id="rId31"/>
    <p:sldId id="316" r:id="rId32"/>
    <p:sldId id="315" r:id="rId33"/>
    <p:sldId id="317" r:id="rId34"/>
    <p:sldId id="318" r:id="rId35"/>
    <p:sldId id="325" r:id="rId36"/>
    <p:sldId id="326" r:id="rId37"/>
    <p:sldId id="327" r:id="rId38"/>
    <p:sldId id="328" r:id="rId39"/>
    <p:sldId id="329" r:id="rId40"/>
    <p:sldId id="330" r:id="rId41"/>
    <p:sldId id="33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02F0"/>
    <a:srgbClr val="017B3B"/>
    <a:srgbClr val="00E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3" autoAdjust="0"/>
    <p:restoredTop sz="96725"/>
  </p:normalViewPr>
  <p:slideViewPr>
    <p:cSldViewPr snapToGrid="0">
      <p:cViewPr>
        <p:scale>
          <a:sx n="113" d="100"/>
          <a:sy n="113" d="100"/>
        </p:scale>
        <p:origin x="888" y="776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14987-8341-4B4A-9D74-2B70D5F2049E}" type="datetimeFigureOut">
              <a:rPr lang="en-US" smtClean="0"/>
              <a:t>9/6/25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07E44-7A89-584B-9B53-5E54070D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07E44-7A89-584B-9B53-5E54070DCF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058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07E44-7A89-584B-9B53-5E54070DCF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64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07E44-7A89-584B-9B53-5E54070DCF0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96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B9DC-A951-6D0E-E2A3-88731B2E3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2098979"/>
            <a:ext cx="10515600" cy="1587261"/>
          </a:xfrm>
        </p:spPr>
        <p:txBody>
          <a:bodyPr anchor="b"/>
          <a:lstStyle>
            <a:lvl1pPr algn="ctr">
              <a:defRPr sz="6000">
                <a:solidFill>
                  <a:srgbClr val="017B3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067B9-30EC-6675-60FC-0E7AC011A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0064"/>
            <a:ext cx="9144000" cy="2064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69A07-0A8D-A181-ED52-8A6FFCA2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F769D-EA03-A279-D1B6-A7378C8F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5C786-93AD-DAAC-58E2-82D7A150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134432-F6DA-0627-8FB4-8D2983E7002E}"/>
              </a:ext>
            </a:extLst>
          </p:cNvPr>
          <p:cNvSpPr/>
          <p:nvPr userDrawn="1"/>
        </p:nvSpPr>
        <p:spPr>
          <a:xfrm>
            <a:off x="9966960" y="64008"/>
            <a:ext cx="2225040" cy="116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62D169D-4D07-8D30-CC8A-17BD61B26B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4825" y="377889"/>
            <a:ext cx="4202350" cy="18288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DD3A3E-5289-2451-B954-C6FF5EE5DBA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093976"/>
            <a:ext cx="9144000" cy="0"/>
          </a:xfrm>
          <a:prstGeom prst="line">
            <a:avLst/>
          </a:prstGeom>
          <a:ln w="28575">
            <a:solidFill>
              <a:srgbClr val="01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13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6073-3DF4-5150-D34E-9B336C7A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4D54C-E557-EB0D-7050-4E1C3FEB7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2A2B1-2BC1-4D9F-0C07-A2DB41551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AF50D-422D-B170-8FD2-80228284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D8257-DD71-AC0A-5A6A-43FE420B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A89C7-7C29-541A-92CD-540FCBD9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6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B572-63CE-433B-4E12-2549055E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50ECA-3343-67BD-CF3C-737A66547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6D92A-8ACF-85DF-D07B-F496001A2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A8DDC-8F4D-BF43-8A58-EC2C143C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6275B-CA41-2999-3DD3-7A8CF0B3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57846-1FA3-1EDE-9A75-84AC685C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13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C6B33-A399-6A8A-F06B-5250E2BB0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75117"/>
            <a:ext cx="10515600" cy="4701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0CD3-B0E7-1D1D-A994-AECCA9C0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CCDE2-E919-8CCA-A0AF-8A987003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3DBF-0617-8BE7-2262-4D3F8D65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DC553-9A8F-86B8-5EC8-7D0054F2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8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295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AE0C7-6A34-E2D1-6D88-A5D263E10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69E4B-B2E9-80E4-1734-A6D29CCDE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30AB-FADF-C920-B90A-84D9A5CD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0858-5223-68D0-DB2A-E6291CE6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C4562-2459-FE9C-80C9-67C0A24A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5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6703-68DE-C626-C8EB-7C8EEF40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17" y="216618"/>
            <a:ext cx="10515600" cy="92883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2F5C-2400-55A6-AFB1-34AA6289B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1222259"/>
            <a:ext cx="10985383" cy="49855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E3A3-08AB-B128-F61D-9EE3E96F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02DB5-A99F-B613-AF5B-01952443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11C72-E116-8766-8A03-7D44EA68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6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0EE5-5F2D-2F33-4950-F2A3BF13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4B4A3-D74C-28DE-DE10-7E5D4A278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B86C-3B72-F724-26BE-F8E87554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89C03-E289-6C89-7A3E-627A85D2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2F14-A0D5-B50F-7B0A-4418908D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0EE5-5F2D-2F33-4950-F2A3BF13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4B4A3-D74C-28DE-DE10-7E5D4A278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B86C-3B72-F724-26BE-F8E87554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89C03-E289-6C89-7A3E-627A85D2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2F14-A0D5-B50F-7B0A-4418908D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062B69-E635-549A-B90E-AA786E3A88A2}"/>
              </a:ext>
            </a:extLst>
          </p:cNvPr>
          <p:cNvSpPr/>
          <p:nvPr userDrawn="1"/>
        </p:nvSpPr>
        <p:spPr>
          <a:xfrm>
            <a:off x="9966960" y="64008"/>
            <a:ext cx="2225040" cy="116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EB0D35C-3312-5F33-5211-AC1FCA9976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354" y="1712913"/>
            <a:ext cx="4202350" cy="1828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4BABE0-F653-C572-3324-26DBA7A54CE6}"/>
              </a:ext>
            </a:extLst>
          </p:cNvPr>
          <p:cNvCxnSpPr/>
          <p:nvPr userDrawn="1"/>
        </p:nvCxnSpPr>
        <p:spPr>
          <a:xfrm>
            <a:off x="822960" y="3429000"/>
            <a:ext cx="9144000" cy="0"/>
          </a:xfrm>
          <a:prstGeom prst="line">
            <a:avLst/>
          </a:prstGeom>
          <a:ln w="28575">
            <a:solidFill>
              <a:srgbClr val="01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74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3634-8451-6C98-193A-6A71F1BFF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8415" y="1222259"/>
            <a:ext cx="5344488" cy="4935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8908F-43F6-6462-9592-D7AC39C2B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9312" y="1222258"/>
            <a:ext cx="5344488" cy="4935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94C96-40CB-A1A5-7450-2AFA4002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AD743-5A25-964B-BE2B-10E5E132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AF138-C0E0-1347-F65F-D2D7997A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DD346C-27C8-CF03-5E61-5E4D10FCFAB0}"/>
              </a:ext>
            </a:extLst>
          </p:cNvPr>
          <p:cNvSpPr txBox="1">
            <a:spLocks/>
          </p:cNvSpPr>
          <p:nvPr userDrawn="1"/>
        </p:nvSpPr>
        <p:spPr>
          <a:xfrm>
            <a:off x="368417" y="216618"/>
            <a:ext cx="10515600" cy="92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5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EEC75-BCF1-271E-9887-DF5DE6207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6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E4377-B02E-DFC9-383E-55CE526A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51248"/>
            <a:ext cx="5157787" cy="37384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01F45-C1DA-30E7-8234-6BE596E83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606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B0C0C-0C77-D32A-0DF4-21E1577C0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51248"/>
            <a:ext cx="5183188" cy="37384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C3F41-8E3A-63A4-51CE-9D5B7F31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112DD-C310-5E5C-4213-51BF36C7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4BF52-ECAA-A80A-937B-00BCEB79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A1BFF-8646-4C73-5518-D1697D8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8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697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D656E-57E4-FBD3-43FF-9CE56041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C7426-4C9D-39DA-B3CF-E834A5B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1DB1A-7AE3-8B3E-C11C-91F140DA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8D1038-B0B6-05BF-03AA-108BEB89E6A3}"/>
              </a:ext>
            </a:extLst>
          </p:cNvPr>
          <p:cNvSpPr txBox="1">
            <a:spLocks/>
          </p:cNvSpPr>
          <p:nvPr userDrawn="1"/>
        </p:nvSpPr>
        <p:spPr>
          <a:xfrm>
            <a:off x="368417" y="216618"/>
            <a:ext cx="10515600" cy="92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077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3BBFE-0F63-B8DA-470B-AF88C039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FF0C0-E8F2-334B-C5DB-715BE218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B7E6E-9654-950F-9368-7ADBF9EB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21550-3011-73D3-6630-1D74632346FB}"/>
              </a:ext>
            </a:extLst>
          </p:cNvPr>
          <p:cNvSpPr txBox="1"/>
          <p:nvPr userDrawn="1"/>
        </p:nvSpPr>
        <p:spPr>
          <a:xfrm>
            <a:off x="10817352" y="594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5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3BBFE-0F63-B8DA-470B-AF88C039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9/6/25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FF0C0-E8F2-334B-C5DB-715BE218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B7E6E-9654-950F-9368-7ADBF9EB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79513B-9668-68FF-23C4-43EE0C1B7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8709" y="1645920"/>
            <a:ext cx="8194582" cy="3566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94B40F-1A24-0EE0-4C08-7A11335CC2CD}"/>
              </a:ext>
            </a:extLst>
          </p:cNvPr>
          <p:cNvSpPr/>
          <p:nvPr userDrawn="1"/>
        </p:nvSpPr>
        <p:spPr>
          <a:xfrm>
            <a:off x="9966960" y="64008"/>
            <a:ext cx="2225040" cy="116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8E74A-0873-9BA4-A663-905BD191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05BA1-E852-6BB3-79F4-12E0E0FC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1D0F7-9C96-0B81-716E-AC3BDC2FC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95E6-4C13-4DE7-8167-E95406792E66}" type="datetimeFigureOut">
              <a:rPr lang="en-US" smtClean="0"/>
              <a:t>9/6/25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18B0-1239-9930-5783-33103D09C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7B358-5E6B-514F-3DE1-1BE218108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8F54B3E-FA2E-8F21-0F73-EF99796FE12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4148" y="-115122"/>
            <a:ext cx="315176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4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AF90-5E51-7161-D64C-FC634FA45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17B3B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CSCE 1035 – Computer Programming 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B9569-7CE4-0C2E-1A47-B1147E613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Chapter 4 Branching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09AF-B666-7C22-4F3E-BE2B61C7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B8BD40D-6A9F-0A98-775B-7C41671B0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/>
              <a:t>A </a:t>
            </a:r>
            <a:r>
              <a:rPr lang="en-US" dirty="0">
                <a:solidFill>
                  <a:srgbClr val="017B3B"/>
                </a:solidFill>
              </a:rPr>
              <a:t>relational operators</a:t>
            </a:r>
            <a:r>
              <a:rPr lang="en-US" dirty="0"/>
              <a:t> checks how one operand’s value relates to another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rgbClr val="008000"/>
                </a:solidFill>
              </a:rPr>
              <a:t>assignment operator</a:t>
            </a:r>
            <a:r>
              <a:rPr lang="en-US" dirty="0"/>
              <a:t> is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It is used to assign values to variables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Example:      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rgbClr val="008000"/>
                </a:solidFill>
              </a:rPr>
              <a:t>equality operator</a:t>
            </a:r>
            <a:r>
              <a:rPr lang="en-US" dirty="0"/>
              <a:t> is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It is used to compare values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Example:      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x == 3:</a:t>
            </a:r>
          </a:p>
          <a:p>
            <a:pPr marL="285750" indent="-285750"/>
            <a:endParaRPr lang="en-US" dirty="0">
              <a:solidFill>
                <a:srgbClr val="017B3B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B0BE3B3-C78E-5754-64DC-AD3C9EAD9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072806"/>
              </p:ext>
            </p:extLst>
          </p:nvPr>
        </p:nvGraphicFramePr>
        <p:xfrm>
          <a:off x="5626217" y="2793875"/>
          <a:ext cx="6009255" cy="274320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06949">
                  <a:extLst>
                    <a:ext uri="{9D8B030D-6E8A-4147-A177-3AD203B41FA5}">
                      <a16:colId xmlns:a16="http://schemas.microsoft.com/office/drawing/2014/main" val="1584235378"/>
                    </a:ext>
                  </a:extLst>
                </a:gridCol>
                <a:gridCol w="4702306">
                  <a:extLst>
                    <a:ext uri="{9D8B030D-6E8A-4147-A177-3AD203B41FA5}">
                      <a16:colId xmlns:a16="http://schemas.microsoft.com/office/drawing/2014/main" val="3557354614"/>
                    </a:ext>
                  </a:extLst>
                </a:gridCol>
              </a:tblGrid>
              <a:tr h="391886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19421373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 &lt; b means a is less than b.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0559137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 &gt; b means a is greater than b.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3630421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 &lt;= b means a is less than or equal to b.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954607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 &gt;= b means a is greater than or equal to b.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23898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== b means a is equal to b.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7999670"/>
                  </a:ext>
                </a:extLst>
              </a:tr>
              <a:tr h="391886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!= b mean a is not equal to b.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2012213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FE0125-4651-5FBD-8414-574B64A1C902}"/>
              </a:ext>
            </a:extLst>
          </p:cNvPr>
          <p:cNvSpPr/>
          <p:nvPr/>
        </p:nvSpPr>
        <p:spPr>
          <a:xfrm>
            <a:off x="1161393" y="4987991"/>
            <a:ext cx="3906738" cy="1653391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 Interpreter will catch</a:t>
            </a:r>
          </a:p>
          <a:p>
            <a:pPr algn="ctr"/>
            <a:endParaRPr lang="en-US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algn="ctr"/>
            <a:endParaRPr lang="en-US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6C5603B-69D2-9E4D-6D11-A7D4CBC25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1767501"/>
            <a:ext cx="6350000" cy="355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20DA0E9-403D-ED83-6CF9-C533C82E2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955" y="5310196"/>
            <a:ext cx="2873615" cy="111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41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92CC5-C238-922A-2B6A-0BF75D564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D70E00-E612-68F4-298E-45891DFD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F44BB-99A6-2086-D8A0-88D2B39488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75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B753-39B4-5CE4-6091-B1504C0D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6CE5B-F9BD-C89E-EC38-F2D34773D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dirty="0"/>
              <a:t> statement will execute one block of statements if the condition is </a:t>
            </a:r>
            <a:r>
              <a:rPr lang="en-US" altLang="en-US" u="sng" dirty="0"/>
              <a:t>true</a:t>
            </a:r>
            <a:r>
              <a:rPr lang="en-US" altLang="en-US" dirty="0"/>
              <a:t>, else the other block if the condition is </a:t>
            </a:r>
            <a:r>
              <a:rPr lang="en-US" altLang="en-US" u="sng" dirty="0"/>
              <a:t>false</a:t>
            </a:r>
            <a:r>
              <a:rPr lang="en-US" altLang="en-US" dirty="0"/>
              <a:t>.</a:t>
            </a:r>
            <a:endParaRPr lang="en-US" alt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63F9B3-223B-AF50-0CE7-A4EA6D56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183" y="2344195"/>
            <a:ext cx="3695700" cy="2349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2F1EB6-55A8-8FB7-593E-E01765C9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461" y="5037139"/>
            <a:ext cx="7353300" cy="1371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FF94F95B-AFA7-7A04-F5D0-5DD95B326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711" y="1908059"/>
            <a:ext cx="4914088" cy="25626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6BCC0B-C612-95E2-B8DA-A4E1C2A1E68F}"/>
              </a:ext>
            </a:extLst>
          </p:cNvPr>
          <p:cNvSpPr txBox="1"/>
          <p:nvPr/>
        </p:nvSpPr>
        <p:spPr>
          <a:xfrm>
            <a:off x="7165810" y="4425232"/>
            <a:ext cx="34618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 dual alternative decision 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2292F1-5B39-29BF-892F-8BB292BC909C}"/>
              </a:ext>
            </a:extLst>
          </p:cNvPr>
          <p:cNvSpPr txBox="1"/>
          <p:nvPr/>
        </p:nvSpPr>
        <p:spPr>
          <a:xfrm>
            <a:off x="115110" y="5525470"/>
            <a:ext cx="194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IF-ELSE are aligned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B7F72D-9F89-CD8A-378E-F0A68137B3A5}"/>
              </a:ext>
            </a:extLst>
          </p:cNvPr>
          <p:cNvSpPr txBox="1"/>
          <p:nvPr/>
        </p:nvSpPr>
        <p:spPr>
          <a:xfrm>
            <a:off x="9880963" y="5399773"/>
            <a:ext cx="1472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Code blocks are indented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8AE104-61BC-68F2-9075-903326D2E4B9}"/>
              </a:ext>
            </a:extLst>
          </p:cNvPr>
          <p:cNvCxnSpPr>
            <a:cxnSpLocks/>
          </p:cNvCxnSpPr>
          <p:nvPr/>
        </p:nvCxnSpPr>
        <p:spPr>
          <a:xfrm flipV="1">
            <a:off x="2055259" y="5324583"/>
            <a:ext cx="347472" cy="393860"/>
          </a:xfrm>
          <a:prstGeom prst="straightConnector1">
            <a:avLst/>
          </a:prstGeom>
          <a:ln w="19050">
            <a:solidFill>
              <a:srgbClr val="017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4C50D08-7D03-256F-B9F0-16CC1199A02E}"/>
              </a:ext>
            </a:extLst>
          </p:cNvPr>
          <p:cNvCxnSpPr>
            <a:cxnSpLocks/>
          </p:cNvCxnSpPr>
          <p:nvPr/>
        </p:nvCxnSpPr>
        <p:spPr>
          <a:xfrm>
            <a:off x="2055258" y="5714284"/>
            <a:ext cx="347473" cy="150124"/>
          </a:xfrm>
          <a:prstGeom prst="straightConnector1">
            <a:avLst/>
          </a:prstGeom>
          <a:ln w="19050">
            <a:solidFill>
              <a:srgbClr val="017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A5F97D-8EFE-FB4B-A8E5-F343424F7DBA}"/>
              </a:ext>
            </a:extLst>
          </p:cNvPr>
          <p:cNvCxnSpPr>
            <a:cxnSpLocks/>
          </p:cNvCxnSpPr>
          <p:nvPr/>
        </p:nvCxnSpPr>
        <p:spPr>
          <a:xfrm flipH="1" flipV="1">
            <a:off x="9471025" y="5552536"/>
            <a:ext cx="413453" cy="165907"/>
          </a:xfrm>
          <a:prstGeom prst="straightConnector1">
            <a:avLst/>
          </a:prstGeom>
          <a:ln w="19050">
            <a:solidFill>
              <a:srgbClr val="017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9E0F3F1-A1A9-E5DE-B028-1671CC12ABB8}"/>
              </a:ext>
            </a:extLst>
          </p:cNvPr>
          <p:cNvCxnSpPr>
            <a:cxnSpLocks/>
          </p:cNvCxnSpPr>
          <p:nvPr/>
        </p:nvCxnSpPr>
        <p:spPr>
          <a:xfrm flipH="1">
            <a:off x="7013121" y="5714284"/>
            <a:ext cx="2867841" cy="408624"/>
          </a:xfrm>
          <a:prstGeom prst="straightConnector1">
            <a:avLst/>
          </a:prstGeom>
          <a:ln w="19050">
            <a:solidFill>
              <a:srgbClr val="017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465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CC6C11-3431-3C37-5A4B-262635C4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35BD3-8C98-AF46-A0DE-D9F43F2D2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0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603B-9F19-2CEF-B0F0-797FCF95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</a:t>
            </a:r>
            <a:r>
              <a:rPr lang="en-US" dirty="0" err="1"/>
              <a:t>elif</a:t>
            </a:r>
            <a:r>
              <a:rPr lang="en-US" dirty="0"/>
              <a:t>-else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FF355-E21F-DAD4-5628-6AF0878EA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An </a:t>
            </a:r>
            <a:r>
              <a:rPr lang="en-US" alt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dirty="0"/>
              <a:t> statement can be extended to have three or more branches using the </a:t>
            </a:r>
            <a:r>
              <a:rPr lang="en-US" alt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dirty="0"/>
              <a:t> statement; </a:t>
            </a:r>
            <a:r>
              <a:rPr lang="en-US" alt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 </a:t>
            </a:r>
            <a:r>
              <a:rPr lang="en-US" altLang="en-US" dirty="0">
                <a:cs typeface="Courier New" panose="02070309020205020404" pitchFamily="49" charset="0"/>
              </a:rPr>
              <a:t>a.k.a.</a:t>
            </a:r>
            <a:r>
              <a:rPr lang="en-US" alt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endParaRPr lang="en-US" altLang="en-US" dirty="0"/>
          </a:p>
          <a:p>
            <a:pPr lvl="1" algn="just"/>
            <a:r>
              <a:rPr lang="en-US" altLang="en-US" dirty="0"/>
              <a:t>A </a:t>
            </a:r>
            <a:r>
              <a:rPr lang="en-US" altLang="en-US" dirty="0">
                <a:solidFill>
                  <a:srgbClr val="008000"/>
                </a:solidFill>
              </a:rPr>
              <a:t>chained conditional </a:t>
            </a:r>
            <a:r>
              <a:rPr lang="en-US" altLang="en-US" dirty="0"/>
              <a:t>allows more than two possibilities, meaning more than two branches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dirty="0"/>
              <a:t>An </a:t>
            </a:r>
            <a:r>
              <a:rPr lang="en-US" alt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dirty="0"/>
              <a:t> statement is a two-way branch. However, three, four, or even more branches can be designed using </a:t>
            </a:r>
            <a:r>
              <a:rPr lang="en-US" altLang="en-US" dirty="0">
                <a:solidFill>
                  <a:srgbClr val="008000"/>
                </a:solidFill>
              </a:rPr>
              <a:t>nested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dirty="0"/>
              <a:t> statements</a:t>
            </a:r>
          </a:p>
          <a:p>
            <a:pPr algn="just"/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F2A828-9EA8-8222-7141-073D120A0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20" y="3165471"/>
            <a:ext cx="3860800" cy="317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75A6C0-73AB-3B0E-1851-46937D281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469" y="2979019"/>
            <a:ext cx="3994311" cy="33056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37B744-8823-4F4C-630A-3BD3150F3B55}"/>
              </a:ext>
            </a:extLst>
          </p:cNvPr>
          <p:cNvSpPr txBox="1"/>
          <p:nvPr/>
        </p:nvSpPr>
        <p:spPr>
          <a:xfrm>
            <a:off x="6874982" y="6254994"/>
            <a:ext cx="3144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Python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sz="1600" dirty="0"/>
              <a:t> ladder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0565A2-DFB1-E4DC-088E-5B67DE4853F9}"/>
              </a:ext>
            </a:extLst>
          </p:cNvPr>
          <p:cNvSpPr/>
          <p:nvPr/>
        </p:nvSpPr>
        <p:spPr>
          <a:xfrm>
            <a:off x="8738624" y="2979019"/>
            <a:ext cx="1744369" cy="6587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8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B34E-E722-06C1-030E-583E02C4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if-</a:t>
            </a:r>
            <a:r>
              <a:rPr lang="en-US" dirty="0" err="1"/>
              <a:t>elif</a:t>
            </a:r>
            <a:r>
              <a:rPr lang="en-US" dirty="0"/>
              <a:t>-else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B3F14-8D1B-6A42-8C10-230821128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dirty="0"/>
              <a:t>Example: </a:t>
            </a:r>
            <a:r>
              <a:rPr lang="en-US" altLang="en-US" dirty="0">
                <a:solidFill>
                  <a:srgbClr val="008000"/>
                </a:solidFill>
              </a:rPr>
              <a:t>Number Guessing Game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dirty="0"/>
              <a:t>A random number is stored in variable </a:t>
            </a:r>
            <a:r>
              <a:rPr lang="en-US" alt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dirty="0"/>
              <a:t>A user then guesses the number, storing the result in </a:t>
            </a:r>
            <a:r>
              <a:rPr lang="en-US" alt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guess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altLang="en-US" dirty="0"/>
              <a:t>How do we give hints?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dirty="0"/>
              <a:t>Let’s see some pseudo code to implement the number guessing game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9AD45-6291-215D-9F75-0F35FDAE6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006" y="4218277"/>
            <a:ext cx="3461578" cy="24231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EB84C2-1540-F449-C807-8AFD23F1E639}"/>
              </a:ext>
            </a:extLst>
          </p:cNvPr>
          <p:cNvSpPr txBox="1"/>
          <p:nvPr/>
        </p:nvSpPr>
        <p:spPr>
          <a:xfrm>
            <a:off x="1255468" y="3259439"/>
            <a:ext cx="66367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 a Random Game Number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 the User's guess number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Check if guess is too high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print was too high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Check if guess is too low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print was too low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Check if guess equal to game number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print they were correct</a:t>
            </a:r>
          </a:p>
        </p:txBody>
      </p:sp>
    </p:spTree>
    <p:extLst>
      <p:ext uri="{BB962C8B-B14F-4D97-AF65-F5344CB8AC3E}">
        <p14:creationId xmlns:p14="http://schemas.microsoft.com/office/powerpoint/2010/main" val="2680647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C6E0D-D2EF-9A5A-9AF3-DEC3FE548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5F993-818D-CDF7-379D-7F224A80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if-</a:t>
            </a:r>
            <a:r>
              <a:rPr lang="en-US" dirty="0" err="1"/>
              <a:t>elif</a:t>
            </a:r>
            <a:r>
              <a:rPr lang="en-US" dirty="0"/>
              <a:t>-else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7998F-CC72-DA20-7453-BFC292B6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dirty="0"/>
              <a:t>Example: </a:t>
            </a:r>
            <a:r>
              <a:rPr lang="en-US" altLang="en-US" dirty="0">
                <a:solidFill>
                  <a:srgbClr val="008000"/>
                </a:solidFill>
              </a:rPr>
              <a:t>Number Guessing Game</a:t>
            </a:r>
            <a:endParaRPr lang="en-US" altLang="en-US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alt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0AFA2-5984-4F39-E61C-97661786A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210" y="1671044"/>
            <a:ext cx="6251570" cy="37087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15F88-56CD-44CD-3952-250DD26C4C09}"/>
              </a:ext>
            </a:extLst>
          </p:cNvPr>
          <p:cNvSpPr txBox="1"/>
          <p:nvPr/>
        </p:nvSpPr>
        <p:spPr>
          <a:xfrm>
            <a:off x="7069171" y="1406731"/>
            <a:ext cx="5009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a Random Game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the User's guess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 if guess is too high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 was too high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 if guess is too low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 was too low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 if guess equal to game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 they were correct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613F52-FAF2-A8D7-31CF-B62F9396B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006" y="4218277"/>
            <a:ext cx="3461578" cy="2423105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0D72DEA-EE4F-3907-E747-1F5C332A483E}"/>
              </a:ext>
            </a:extLst>
          </p:cNvPr>
          <p:cNvSpPr/>
          <p:nvPr/>
        </p:nvSpPr>
        <p:spPr>
          <a:xfrm>
            <a:off x="2120554" y="5456595"/>
            <a:ext cx="3007082" cy="1184787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Do you think this can be done better?</a:t>
            </a:r>
          </a:p>
        </p:txBody>
      </p:sp>
    </p:spTree>
    <p:extLst>
      <p:ext uri="{BB962C8B-B14F-4D97-AF65-F5344CB8AC3E}">
        <p14:creationId xmlns:p14="http://schemas.microsoft.com/office/powerpoint/2010/main" val="3207857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E581C-8082-CF03-C265-ED733B984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8861-BFB8-E417-E052-71506D80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if-</a:t>
            </a:r>
            <a:r>
              <a:rPr lang="en-US" dirty="0" err="1"/>
              <a:t>elif</a:t>
            </a:r>
            <a:r>
              <a:rPr lang="en-US" dirty="0"/>
              <a:t>-else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BAAFF-3D84-A19B-3DE9-7D7DA702A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dirty="0"/>
              <a:t>Example: </a:t>
            </a:r>
            <a:r>
              <a:rPr lang="en-US" altLang="en-US" dirty="0">
                <a:solidFill>
                  <a:srgbClr val="008000"/>
                </a:solidFill>
              </a:rPr>
              <a:t>Number Guessing Game</a:t>
            </a:r>
            <a:endParaRPr lang="en-US" altLang="en-US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B8326D-CDF3-642D-9B0B-CC19EB33ED3F}"/>
              </a:ext>
            </a:extLst>
          </p:cNvPr>
          <p:cNvSpPr txBox="1"/>
          <p:nvPr/>
        </p:nvSpPr>
        <p:spPr>
          <a:xfrm>
            <a:off x="7069171" y="1406731"/>
            <a:ext cx="5009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a Random Game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the User's guess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 if guess is too high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 was too high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 if guess is too low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 was too low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Check if guess equal to game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print they were correct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97830E-5186-01D6-D029-32245FD0E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006" y="4218277"/>
            <a:ext cx="3461578" cy="2423105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4D383C-F7CA-7D5F-58DD-44DB1E7353C1}"/>
              </a:ext>
            </a:extLst>
          </p:cNvPr>
          <p:cNvSpPr/>
          <p:nvPr/>
        </p:nvSpPr>
        <p:spPr>
          <a:xfrm>
            <a:off x="2120554" y="5456595"/>
            <a:ext cx="3007082" cy="1184787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Do you think this can be done better?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A066FD-C41A-DBD1-2616-F95CDC067BAF}"/>
              </a:ext>
            </a:extLst>
          </p:cNvPr>
          <p:cNvSpPr txBox="1"/>
          <p:nvPr/>
        </p:nvSpPr>
        <p:spPr>
          <a:xfrm>
            <a:off x="6096000" y="5744720"/>
            <a:ext cx="2469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17B3B"/>
                </a:solidFill>
              </a:rPr>
              <a:t>Yes, it can be!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497C18-A89B-3AB4-0DB5-5DAA0489CB30}"/>
              </a:ext>
            </a:extLst>
          </p:cNvPr>
          <p:cNvCxnSpPr>
            <a:cxnSpLocks/>
          </p:cNvCxnSpPr>
          <p:nvPr/>
        </p:nvCxnSpPr>
        <p:spPr>
          <a:xfrm flipH="1">
            <a:off x="5263678" y="6063329"/>
            <a:ext cx="725077" cy="0"/>
          </a:xfrm>
          <a:prstGeom prst="straightConnector1">
            <a:avLst/>
          </a:prstGeom>
          <a:ln w="19050">
            <a:solidFill>
              <a:srgbClr val="017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9A0756E-E3DD-BAAA-C986-6490A10D8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10" y="1671044"/>
            <a:ext cx="6251570" cy="37087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5035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FE43-9408-D8BD-90CA-E44E7299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</a:t>
            </a:r>
            <a:r>
              <a:rPr lang="en-US" dirty="0" err="1"/>
              <a:t>elif</a:t>
            </a:r>
            <a:r>
              <a:rPr lang="en-US" dirty="0"/>
              <a:t>-else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3AC0-96B5-3B9F-9252-DF81AADA9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dirty="0"/>
              <a:t>Use the </a:t>
            </a:r>
            <a:r>
              <a:rPr lang="en-US" alt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en-US" dirty="0"/>
              <a:t> alternative instead of indenting several nested </a:t>
            </a:r>
            <a:r>
              <a:rPr lang="en-US" alt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dirty="0"/>
              <a:t> statements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5EDBE5-B741-3007-E991-E168FBC27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006" y="4218277"/>
            <a:ext cx="3461578" cy="24231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31D786-8CC5-0690-5288-7F12599D2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82" y="1707872"/>
            <a:ext cx="6254496" cy="31662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6856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BB177-C6C8-4647-69A0-320F2FD2F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608B2C5-AD92-77E8-5DAF-3AAD69D52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54" y="1703702"/>
            <a:ext cx="6255289" cy="36564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C68DA4-DF44-9618-94BA-B5C5CD7E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</a:t>
            </a:r>
            <a:r>
              <a:rPr lang="en-US" dirty="0" err="1"/>
              <a:t>elif</a:t>
            </a:r>
            <a:r>
              <a:rPr lang="en-US" dirty="0"/>
              <a:t>-else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C3D11-988E-137B-C480-92E81C8E1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dirty="0"/>
              <a:t>What about the </a:t>
            </a:r>
            <a:r>
              <a:rPr lang="en-US" alt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dirty="0"/>
              <a:t> statement at the end?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51F2C-0AD1-94DA-B583-F7EC70970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006" y="4218277"/>
            <a:ext cx="3461578" cy="242310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9436332-BBF2-A481-F402-112DFAB0BFE4}"/>
              </a:ext>
            </a:extLst>
          </p:cNvPr>
          <p:cNvSpPr/>
          <p:nvPr/>
        </p:nvSpPr>
        <p:spPr>
          <a:xfrm>
            <a:off x="2120554" y="5456595"/>
            <a:ext cx="3007082" cy="1184787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What are your thoughts?</a:t>
            </a:r>
          </a:p>
        </p:txBody>
      </p:sp>
    </p:spTree>
    <p:extLst>
      <p:ext uri="{BB962C8B-B14F-4D97-AF65-F5344CB8AC3E}">
        <p14:creationId xmlns:p14="http://schemas.microsoft.com/office/powerpoint/2010/main" val="179959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EF72-D4B1-4492-DC55-DE9B7E440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0CBA0-9CED-C29E-B4BF-7E372B0A1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47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65E94-096F-0916-27EB-366C4BD47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886F75B-D756-4C33-9E84-FA754E6646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4210" y="1756053"/>
            <a:ext cx="6254496" cy="30714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71DF5D-4F36-B587-A95D-C1370E66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if-</a:t>
            </a:r>
            <a:r>
              <a:rPr lang="en-US" dirty="0" err="1"/>
              <a:t>elif</a:t>
            </a:r>
            <a:r>
              <a:rPr lang="en-US" dirty="0"/>
              <a:t>-else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C2D24-26D8-AFE7-EBC6-539529F1A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altLang="en-US" dirty="0"/>
              <a:t>Previous slide code is not possible to enter in the </a:t>
            </a:r>
            <a:r>
              <a:rPr lang="en-US" alt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en-US" dirty="0"/>
              <a:t> statement at the end.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3A677-87ED-50EF-E889-4D8341D3C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006" y="4218277"/>
            <a:ext cx="3461578" cy="242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29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373D-D190-5205-A186-AF836483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if versus 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1E577-7348-7524-797B-E2F2AD0A9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Would using multiple </a:t>
            </a:r>
            <a:r>
              <a:rPr lang="en-US" alt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dirty="0"/>
              <a:t> statements in a sequence yields different results than nested </a:t>
            </a:r>
            <a:r>
              <a:rPr lang="en-US" alt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altLang="en-US" dirty="0"/>
              <a:t> statements?</a:t>
            </a:r>
            <a:endParaRPr lang="en-US" altLang="en-US" sz="2000" dirty="0">
              <a:solidFill>
                <a:srgbClr val="2F02F0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7A052-73C4-03E0-5064-E7341799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74" y="2904174"/>
            <a:ext cx="5738042" cy="20246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325D57-D46F-3020-028D-CDA959225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709" y="2904174"/>
            <a:ext cx="5668908" cy="20246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E35AA25-767B-A51A-FA1C-75AF01757F05}"/>
              </a:ext>
            </a:extLst>
          </p:cNvPr>
          <p:cNvSpPr/>
          <p:nvPr/>
        </p:nvSpPr>
        <p:spPr>
          <a:xfrm>
            <a:off x="2763891" y="5444756"/>
            <a:ext cx="6664218" cy="763096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Will these yield the same result? Why or why not?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080BF-4ED0-DDF0-F43A-D98D01D84E3E}"/>
              </a:ext>
            </a:extLst>
          </p:cNvPr>
          <p:cNvSpPr txBox="1"/>
          <p:nvPr/>
        </p:nvSpPr>
        <p:spPr>
          <a:xfrm>
            <a:off x="1221171" y="2504064"/>
            <a:ext cx="396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Multiple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/>
              <a:t> statements in sequence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C019F-BB45-7181-E89F-D35EBF6F9AA4}"/>
              </a:ext>
            </a:extLst>
          </p:cNvPr>
          <p:cNvSpPr txBox="1"/>
          <p:nvPr/>
        </p:nvSpPr>
        <p:spPr>
          <a:xfrm>
            <a:off x="7314494" y="2504064"/>
            <a:ext cx="3283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Nested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sz="2000" dirty="0"/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3133706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BE45A3-A120-EF7A-7AC5-CBEF02B7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and Rules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D5E88A-83F3-55C0-42EC-A4BF1CF8C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83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FDBD-1DF5-B566-1754-0F242588E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52D9-7428-C268-3863-3E7679F6A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logical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 and the logical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/>
              <a:t> operators allow you to connect multiple Boolean expressions to create a compound expression</a:t>
            </a:r>
          </a:p>
          <a:p>
            <a:pPr lvl="1" algn="just"/>
            <a:r>
              <a:rPr lang="en-US" dirty="0"/>
              <a:t>The logical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dirty="0"/>
              <a:t> operator reverses the truth of a Boolean expression</a:t>
            </a:r>
          </a:p>
          <a:p>
            <a:pPr algn="just"/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[not] Expression1 operator Expression2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92B2E6-FAAF-70D3-41BF-FD9C4A0FA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381461"/>
              </p:ext>
            </p:extLst>
          </p:nvPr>
        </p:nvGraphicFramePr>
        <p:xfrm>
          <a:off x="2095062" y="4152381"/>
          <a:ext cx="7700579" cy="148336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69142">
                  <a:extLst>
                    <a:ext uri="{9D8B030D-6E8A-4147-A177-3AD203B41FA5}">
                      <a16:colId xmlns:a16="http://schemas.microsoft.com/office/drawing/2014/main" val="3029914538"/>
                    </a:ext>
                  </a:extLst>
                </a:gridCol>
                <a:gridCol w="5931437">
                  <a:extLst>
                    <a:ext uri="{9D8B030D-6E8A-4147-A177-3AD203B41FA5}">
                      <a16:colId xmlns:a16="http://schemas.microsoft.com/office/drawing/2014/main" val="201076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7372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and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True only if </a:t>
                      </a:r>
                      <a:r>
                        <a:rPr lang="en-US" b="1"/>
                        <a:t>both</a:t>
                      </a:r>
                      <a:r>
                        <a:rPr lang="en-US"/>
                        <a:t> expressions are true.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030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/>
                        <a:t>or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True if </a:t>
                      </a:r>
                      <a:r>
                        <a:rPr lang="en-US" b="1"/>
                        <a:t>at least one</a:t>
                      </a:r>
                      <a:r>
                        <a:rPr lang="en-US"/>
                        <a:t> expression is true.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072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not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Reverses the truth value (True → False, False → True).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05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939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994C8-6AD2-9728-3481-F618A0324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3C2F-BADB-6060-CBED-D2656626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4BF95-3854-0193-1C73-4A35AB35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008000"/>
                </a:solidFill>
              </a:rPr>
              <a:t>truth table </a:t>
            </a:r>
            <a:r>
              <a:rPr lang="en-US" dirty="0"/>
              <a:t>is a tool for making sense of complex Boolean expressions</a:t>
            </a:r>
            <a:endParaRPr lang="en-US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1BA3AD-332A-0EF6-EB38-E69B357F2C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290740"/>
              </p:ext>
            </p:extLst>
          </p:nvPr>
        </p:nvGraphicFramePr>
        <p:xfrm>
          <a:off x="2625232" y="1966580"/>
          <a:ext cx="1547319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9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3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04DE21-1B1D-8319-EBA3-B9EFFA999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459520"/>
              </p:ext>
            </p:extLst>
          </p:nvPr>
        </p:nvGraphicFramePr>
        <p:xfrm>
          <a:off x="4911515" y="1971460"/>
          <a:ext cx="2368970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9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0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 and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1E3B51-9534-0CF2-7BD1-427CE7AE7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957896"/>
              </p:ext>
            </p:extLst>
          </p:nvPr>
        </p:nvGraphicFramePr>
        <p:xfrm>
          <a:off x="8019449" y="1971460"/>
          <a:ext cx="2207959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99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or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896D0CB-67A5-C6F6-EA78-95674BDFBBAD}"/>
              </a:ext>
            </a:extLst>
          </p:cNvPr>
          <p:cNvSpPr/>
          <p:nvPr/>
        </p:nvSpPr>
        <p:spPr>
          <a:xfrm>
            <a:off x="2435926" y="4353652"/>
            <a:ext cx="7320147" cy="1854200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2000" dirty="0"/>
              <a:t>For example, if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8</a:t>
            </a:r>
            <a:r>
              <a:rPr lang="en-US" sz="2000" dirty="0"/>
              <a:t>, then the expression</a:t>
            </a:r>
          </a:p>
          <a:p>
            <a:pPr algn="ctr">
              <a:spcAft>
                <a:spcPts val="600"/>
              </a:spcAft>
              <a:tabLst>
                <a:tab pos="2286000" algn="ctr"/>
              </a:tabLst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((y &lt; 3) or (y &gt; 7))</a:t>
            </a:r>
          </a:p>
          <a:p>
            <a:pPr algn="ctr">
              <a:spcAft>
                <a:spcPts val="600"/>
              </a:spcAft>
            </a:pPr>
            <a:r>
              <a:rPr lang="en-US" sz="2000" dirty="0"/>
              <a:t>is evaluated in the following sequence:</a:t>
            </a:r>
          </a:p>
          <a:p>
            <a:pPr algn="ctr">
              <a:spcAft>
                <a:spcPts val="600"/>
              </a:spcAft>
              <a:tabLst>
                <a:tab pos="2286000" algn="ctr"/>
              </a:tabLst>
            </a:pPr>
            <a:r>
              <a:rPr lang="en-US" sz="2000" dirty="0">
                <a:solidFill>
                  <a:srgbClr val="2F02F0"/>
                </a:solidFill>
              </a:rPr>
              <a:t>	not (false or true) </a:t>
            </a:r>
            <a:r>
              <a:rPr lang="en-US" sz="2000" dirty="0"/>
              <a:t> </a:t>
            </a:r>
            <a:r>
              <a:rPr lang="en-US" sz="2000" dirty="0">
                <a:sym typeface="Wingdings"/>
              </a:rPr>
              <a:t>  </a:t>
            </a:r>
            <a:r>
              <a:rPr lang="en-US" sz="2000" dirty="0">
                <a:solidFill>
                  <a:srgbClr val="2F02F0"/>
                </a:solidFill>
                <a:sym typeface="Wingdings"/>
              </a:rPr>
              <a:t>not true </a:t>
            </a:r>
            <a:r>
              <a:rPr lang="en-US" sz="2000" dirty="0">
                <a:sym typeface="Wingdings"/>
              </a:rPr>
              <a:t>   </a:t>
            </a:r>
            <a:r>
              <a:rPr lang="en-US" sz="2000" dirty="0">
                <a:solidFill>
                  <a:srgbClr val="2F02F0"/>
                </a:solidFill>
                <a:sym typeface="Wingdings"/>
              </a:rPr>
              <a:t>false</a:t>
            </a:r>
            <a:endParaRPr lang="en-US" sz="2000" dirty="0">
              <a:solidFill>
                <a:srgbClr val="2F02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630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4C92-470D-8D56-303A-688BEAAA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Membership and identity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BADB-53F8-DD01-217C-33B8E913E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Python’s membership operators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/>
              <a:t> and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in</a:t>
            </a:r>
            <a:r>
              <a:rPr lang="en-US" dirty="0"/>
              <a:t> test for </a:t>
            </a:r>
            <a:r>
              <a:rPr lang="en-US" dirty="0">
                <a:solidFill>
                  <a:srgbClr val="008000"/>
                </a:solidFill>
              </a:rPr>
              <a:t>membership</a:t>
            </a:r>
            <a:r>
              <a:rPr lang="en-US" dirty="0"/>
              <a:t> in a </a:t>
            </a:r>
            <a:r>
              <a:rPr lang="en-US" i="1" dirty="0"/>
              <a:t>sequence</a:t>
            </a:r>
            <a:r>
              <a:rPr lang="en-US" dirty="0"/>
              <a:t>, such as strings, lists, or tuples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Can be used to check whether a substring is found in a string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48C850-3AAE-F339-F4A2-D60E15268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25796"/>
              </p:ext>
            </p:extLst>
          </p:nvPr>
        </p:nvGraphicFramePr>
        <p:xfrm>
          <a:off x="1904124" y="2526335"/>
          <a:ext cx="8383752" cy="1188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655068">
                  <a:extLst>
                    <a:ext uri="{9D8B030D-6E8A-4147-A177-3AD203B41FA5}">
                      <a16:colId xmlns:a16="http://schemas.microsoft.com/office/drawing/2014/main" val="2853780754"/>
                    </a:ext>
                  </a:extLst>
                </a:gridCol>
                <a:gridCol w="6728684">
                  <a:extLst>
                    <a:ext uri="{9D8B030D-6E8A-4147-A177-3AD203B41FA5}">
                      <a16:colId xmlns:a16="http://schemas.microsoft.com/office/drawing/2014/main" val="3695940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70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/>
                        <a:t>in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Returns </a:t>
                      </a:r>
                      <a:r>
                        <a:rPr lang="en-US" sz="2000" i="1" dirty="0"/>
                        <a:t>True</a:t>
                      </a:r>
                      <a:r>
                        <a:rPr lang="en-US" sz="2000" dirty="0"/>
                        <a:t> if an item is </a:t>
                      </a:r>
                      <a:r>
                        <a:rPr lang="en-US" sz="2000" b="1" dirty="0"/>
                        <a:t>found</a:t>
                      </a:r>
                      <a:r>
                        <a:rPr lang="en-US" sz="2000" dirty="0"/>
                        <a:t> in the specified sequence.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624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/>
                        <a:t>not in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Returns </a:t>
                      </a:r>
                      <a:r>
                        <a:rPr lang="en-US" sz="2000" i="1" dirty="0"/>
                        <a:t>True</a:t>
                      </a:r>
                      <a:r>
                        <a:rPr lang="en-US" sz="2000" dirty="0"/>
                        <a:t> if an item is </a:t>
                      </a:r>
                      <a:r>
                        <a:rPr lang="en-US" sz="2000" b="1" dirty="0"/>
                        <a:t>not found</a:t>
                      </a:r>
                      <a:r>
                        <a:rPr lang="en-US" sz="2000" dirty="0"/>
                        <a:t> in the specified sequence.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4845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ECC0EB07-7E7C-1C2D-E4EC-E3D4BB372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383" y="4157138"/>
            <a:ext cx="3951233" cy="24842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58632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6C18-5A29-0D01-7608-BF7F0F3A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B5338-ABEC-E91D-2D56-67B2B988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</a:pPr>
            <a:r>
              <a:rPr lang="en-US" dirty="0"/>
              <a:t>Identity operators compare </a:t>
            </a:r>
            <a:r>
              <a:rPr lang="en-US" dirty="0">
                <a:solidFill>
                  <a:srgbClr val="008000"/>
                </a:solidFill>
              </a:rPr>
              <a:t>memory locations </a:t>
            </a:r>
            <a:r>
              <a:rPr lang="en-US" dirty="0"/>
              <a:t>of two objects</a:t>
            </a:r>
          </a:p>
          <a:p>
            <a:pPr lvl="1" algn="just">
              <a:spcBef>
                <a:spcPts val="0"/>
              </a:spcBef>
            </a:pPr>
            <a:r>
              <a:rPr lang="en-US" dirty="0"/>
              <a:t>Do operands on both sides of operator point to </a:t>
            </a:r>
            <a:r>
              <a:rPr lang="en-US" dirty="0">
                <a:solidFill>
                  <a:srgbClr val="008000"/>
                </a:solidFill>
              </a:rPr>
              <a:t>same object</a:t>
            </a:r>
            <a:r>
              <a:rPr lang="en-US" dirty="0"/>
              <a:t>?</a:t>
            </a:r>
          </a:p>
          <a:p>
            <a:pPr lvl="2" algn="just">
              <a:spcBef>
                <a:spcPts val="0"/>
              </a:spcBef>
            </a:pPr>
            <a:r>
              <a:rPr lang="en-US" dirty="0"/>
              <a:t>Python interpreters typically pre-create objects for a small range of numbers to avoid constantly recreating objects</a:t>
            </a:r>
          </a:p>
          <a:p>
            <a:pPr lvl="1" algn="just">
              <a:spcBef>
                <a:spcPts val="0"/>
              </a:spcBef>
            </a:pPr>
            <a:r>
              <a:rPr lang="en-US" dirty="0"/>
              <a:t>Can use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id()</a:t>
            </a:r>
            <a:r>
              <a:rPr lang="en-US" dirty="0"/>
              <a:t> function to get the memory location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FE509-2205-86AF-43A2-4CB1F4C071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4" t="9895" r="14959" b="4365"/>
          <a:stretch>
            <a:fillRect/>
          </a:stretch>
        </p:blipFill>
        <p:spPr>
          <a:xfrm>
            <a:off x="2291931" y="4653024"/>
            <a:ext cx="7608138" cy="196543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5D8AE9-D773-6AD5-B022-FB07C0DD3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34976"/>
              </p:ext>
            </p:extLst>
          </p:nvPr>
        </p:nvGraphicFramePr>
        <p:xfrm>
          <a:off x="2032000" y="3021432"/>
          <a:ext cx="8128000" cy="118872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562538">
                  <a:extLst>
                    <a:ext uri="{9D8B030D-6E8A-4147-A177-3AD203B41FA5}">
                      <a16:colId xmlns:a16="http://schemas.microsoft.com/office/drawing/2014/main" val="2161450293"/>
                    </a:ext>
                  </a:extLst>
                </a:gridCol>
                <a:gridCol w="6565462">
                  <a:extLst>
                    <a:ext uri="{9D8B030D-6E8A-4147-A177-3AD203B41FA5}">
                      <a16:colId xmlns:a16="http://schemas.microsoft.com/office/drawing/2014/main" val="2061421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086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/>
                        <a:t>is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Returns </a:t>
                      </a:r>
                      <a:r>
                        <a:rPr lang="en-US" sz="2000" i="1" dirty="0"/>
                        <a:t>True</a:t>
                      </a:r>
                      <a:r>
                        <a:rPr lang="en-US" sz="2000" dirty="0"/>
                        <a:t> if the </a:t>
                      </a:r>
                      <a:r>
                        <a:rPr lang="en-US" sz="2000" b="1" dirty="0"/>
                        <a:t>ID</a:t>
                      </a:r>
                      <a:r>
                        <a:rPr lang="en-US" sz="2000" dirty="0"/>
                        <a:t> of two objects are the </a:t>
                      </a:r>
                      <a:r>
                        <a:rPr lang="en-US" sz="2000" b="1" dirty="0"/>
                        <a:t>same</a:t>
                      </a:r>
                      <a:r>
                        <a:rPr lang="en-US" sz="20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45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/>
                        <a:t>is not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Returns </a:t>
                      </a:r>
                      <a:r>
                        <a:rPr lang="en-US" sz="2000" i="1" dirty="0"/>
                        <a:t>True</a:t>
                      </a:r>
                      <a:r>
                        <a:rPr lang="en-US" sz="2000" dirty="0"/>
                        <a:t> if the </a:t>
                      </a:r>
                      <a:r>
                        <a:rPr lang="en-US" sz="2000" b="1" dirty="0"/>
                        <a:t>ID</a:t>
                      </a:r>
                      <a:r>
                        <a:rPr lang="en-US" sz="2000" dirty="0"/>
                        <a:t> of two objects are </a:t>
                      </a:r>
                      <a:r>
                        <a:rPr lang="en-US" sz="2000" b="1" dirty="0"/>
                        <a:t>not the same</a:t>
                      </a:r>
                      <a:r>
                        <a:rPr lang="en-US" sz="20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9035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525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5B40-51CD-2476-4114-14E4744B1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and Relational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9ABF41B7-EC12-5251-E515-43679D49797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51205835"/>
                  </p:ext>
                </p:extLst>
              </p:nvPr>
            </p:nvGraphicFramePr>
            <p:xfrm>
              <a:off x="663575" y="2262899"/>
              <a:ext cx="10864850" cy="2595880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1504950">
                      <a:extLst>
                        <a:ext uri="{9D8B030D-6E8A-4147-A177-3AD203B41FA5}">
                          <a16:colId xmlns:a16="http://schemas.microsoft.com/office/drawing/2014/main" val="2629555403"/>
                        </a:ext>
                      </a:extLst>
                    </a:gridCol>
                    <a:gridCol w="2139950">
                      <a:extLst>
                        <a:ext uri="{9D8B030D-6E8A-4147-A177-3AD203B41FA5}">
                          <a16:colId xmlns:a16="http://schemas.microsoft.com/office/drawing/2014/main" val="4254063641"/>
                        </a:ext>
                      </a:extLst>
                    </a:gridCol>
                    <a:gridCol w="1847850">
                      <a:extLst>
                        <a:ext uri="{9D8B030D-6E8A-4147-A177-3AD203B41FA5}">
                          <a16:colId xmlns:a16="http://schemas.microsoft.com/office/drawing/2014/main" val="3018046353"/>
                        </a:ext>
                      </a:extLst>
                    </a:gridCol>
                    <a:gridCol w="1733550">
                      <a:extLst>
                        <a:ext uri="{9D8B030D-6E8A-4147-A177-3AD203B41FA5}">
                          <a16:colId xmlns:a16="http://schemas.microsoft.com/office/drawing/2014/main" val="1231106348"/>
                        </a:ext>
                      </a:extLst>
                    </a:gridCol>
                    <a:gridCol w="3638550">
                      <a:extLst>
                        <a:ext uri="{9D8B030D-6E8A-4147-A177-3AD203B41FA5}">
                          <a16:colId xmlns:a16="http://schemas.microsoft.com/office/drawing/2014/main" val="8429840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Math Symbol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English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Python Notation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1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Python Sample</a:t>
                          </a:r>
                          <a:endParaRPr lang="en-US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Math Equivalent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53479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=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equal to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==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x + 7 == 2*y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𝑥</m:t>
                                </m:r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+7=2</m:t>
                                </m:r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0548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≠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not equal to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!=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ans != 'n'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𝑎𝑛𝑠</m:t>
                                </m:r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 != ‘</m:t>
                                </m:r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𝑛</m:t>
                                </m:r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’</m:t>
                                </m:r>
                              </m:oMath>
                            </m:oMathPara>
                          </a14:m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267096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&lt;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less than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&lt;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count &lt; m + 3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𝑐𝑜𝑢𝑛𝑡</m:t>
                                </m:r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 &lt; </m:t>
                                </m:r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𝑚</m:t>
                                </m:r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 + 3</m:t>
                                </m:r>
                              </m:oMath>
                            </m:oMathPara>
                          </a14:m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1743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≤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less than or equal to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&lt;=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time &lt;= limit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𝑡𝑖𝑚𝑒</m:t>
                                </m:r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 &lt;= </m:t>
                                </m:r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𝑙𝑖𝑚𝑖𝑡</m:t>
                                </m:r>
                              </m:oMath>
                            </m:oMathPara>
                          </a14:m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896941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&gt;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greater than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&gt;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time &gt; limit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𝑡𝑖𝑚𝑒</m:t>
                                </m:r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 &gt; </m:t>
                                </m:r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𝑙𝑖𝑚𝑖𝑡</m:t>
                                </m:r>
                              </m:oMath>
                            </m:oMathPara>
                          </a14:m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14147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≥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greater or equal to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&gt;=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age &gt;= 21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𝑎𝑔𝑒</m:t>
                                </m:r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</a:rPr>
                                  <m:t> &gt;= 21</m:t>
                                </m:r>
                              </m:oMath>
                            </m:oMathPara>
                          </a14:m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427708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9ABF41B7-EC12-5251-E515-43679D49797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51205835"/>
                  </p:ext>
                </p:extLst>
              </p:nvPr>
            </p:nvGraphicFramePr>
            <p:xfrm>
              <a:off x="663575" y="2262899"/>
              <a:ext cx="10864850" cy="2595880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1504950">
                      <a:extLst>
                        <a:ext uri="{9D8B030D-6E8A-4147-A177-3AD203B41FA5}">
                          <a16:colId xmlns:a16="http://schemas.microsoft.com/office/drawing/2014/main" val="2629555403"/>
                        </a:ext>
                      </a:extLst>
                    </a:gridCol>
                    <a:gridCol w="2139950">
                      <a:extLst>
                        <a:ext uri="{9D8B030D-6E8A-4147-A177-3AD203B41FA5}">
                          <a16:colId xmlns:a16="http://schemas.microsoft.com/office/drawing/2014/main" val="4254063641"/>
                        </a:ext>
                      </a:extLst>
                    </a:gridCol>
                    <a:gridCol w="1847850">
                      <a:extLst>
                        <a:ext uri="{9D8B030D-6E8A-4147-A177-3AD203B41FA5}">
                          <a16:colId xmlns:a16="http://schemas.microsoft.com/office/drawing/2014/main" val="3018046353"/>
                        </a:ext>
                      </a:extLst>
                    </a:gridCol>
                    <a:gridCol w="1733550">
                      <a:extLst>
                        <a:ext uri="{9D8B030D-6E8A-4147-A177-3AD203B41FA5}">
                          <a16:colId xmlns:a16="http://schemas.microsoft.com/office/drawing/2014/main" val="1231106348"/>
                        </a:ext>
                      </a:extLst>
                    </a:gridCol>
                    <a:gridCol w="3638550">
                      <a:extLst>
                        <a:ext uri="{9D8B030D-6E8A-4147-A177-3AD203B41FA5}">
                          <a16:colId xmlns:a16="http://schemas.microsoft.com/office/drawing/2014/main" val="8429840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Math Symbol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English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Python Notation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1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Python Sample</a:t>
                          </a:r>
                          <a:endParaRPr lang="en-US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Math Equivalent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53479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=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equal to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==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x + 7 == 2*y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98606" t="-103333" r="-348" b="-5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548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≠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not equal to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!=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ans != 'n'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98606" t="-210345" r="-348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67096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&lt;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less than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&lt;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count &lt; m + 3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98606" t="-310345" r="-348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743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≤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less than or equal to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&lt;=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time &lt;= limit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98606" t="-410345" r="-348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6941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&gt;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greater than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&gt;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time &gt; limit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98606" t="-493333" r="-348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4147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≥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greater or equal to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&gt;=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age &gt;= 21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98606" t="-613793" r="-348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770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C42512-75EB-79CC-01F1-1EB571195246}"/>
              </a:ext>
            </a:extLst>
          </p:cNvPr>
          <p:cNvSpPr txBox="1">
            <a:spLocks/>
          </p:cNvSpPr>
          <p:nvPr/>
        </p:nvSpPr>
        <p:spPr>
          <a:xfrm>
            <a:off x="368416" y="1222259"/>
            <a:ext cx="10985383" cy="498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dirty="0">
                <a:solidFill>
                  <a:srgbClr val="017B3B"/>
                </a:solidFill>
              </a:rPr>
              <a:t>Equality </a:t>
            </a:r>
            <a:r>
              <a:rPr lang="en-US" dirty="0"/>
              <a:t>and </a:t>
            </a:r>
            <a:r>
              <a:rPr lang="en-US" dirty="0">
                <a:solidFill>
                  <a:srgbClr val="017B3B"/>
                </a:solidFill>
              </a:rPr>
              <a:t>Relational operator </a:t>
            </a:r>
            <a:r>
              <a:rPr lang="en-US" dirty="0"/>
              <a:t>checks how one operand's value relates to another</a:t>
            </a:r>
          </a:p>
        </p:txBody>
      </p:sp>
    </p:spTree>
    <p:extLst>
      <p:ext uri="{BB962C8B-B14F-4D97-AF65-F5344CB8AC3E}">
        <p14:creationId xmlns:p14="http://schemas.microsoft.com/office/powerpoint/2010/main" val="1758211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88EBA-C109-07E1-2A77-901C9EF2C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6985-DFA4-E838-BC9A-FEAAC7F6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and Relational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0878A7A8-433A-D184-441D-582803B5B888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63575" y="2262899"/>
              <a:ext cx="10864850" cy="2595880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1504950">
                      <a:extLst>
                        <a:ext uri="{9D8B030D-6E8A-4147-A177-3AD203B41FA5}">
                          <a16:colId xmlns:a16="http://schemas.microsoft.com/office/drawing/2014/main" val="2629555403"/>
                        </a:ext>
                      </a:extLst>
                    </a:gridCol>
                    <a:gridCol w="2139950">
                      <a:extLst>
                        <a:ext uri="{9D8B030D-6E8A-4147-A177-3AD203B41FA5}">
                          <a16:colId xmlns:a16="http://schemas.microsoft.com/office/drawing/2014/main" val="4254063641"/>
                        </a:ext>
                      </a:extLst>
                    </a:gridCol>
                    <a:gridCol w="1847850">
                      <a:extLst>
                        <a:ext uri="{9D8B030D-6E8A-4147-A177-3AD203B41FA5}">
                          <a16:colId xmlns:a16="http://schemas.microsoft.com/office/drawing/2014/main" val="3018046353"/>
                        </a:ext>
                      </a:extLst>
                    </a:gridCol>
                    <a:gridCol w="1733550">
                      <a:extLst>
                        <a:ext uri="{9D8B030D-6E8A-4147-A177-3AD203B41FA5}">
                          <a16:colId xmlns:a16="http://schemas.microsoft.com/office/drawing/2014/main" val="1231106348"/>
                        </a:ext>
                      </a:extLst>
                    </a:gridCol>
                    <a:gridCol w="3638550">
                      <a:extLst>
                        <a:ext uri="{9D8B030D-6E8A-4147-A177-3AD203B41FA5}">
                          <a16:colId xmlns:a16="http://schemas.microsoft.com/office/drawing/2014/main" val="8429840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Math Symbol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1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English</a:t>
                          </a:r>
                          <a:endParaRPr lang="en-US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Python Notation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1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Python Sample</a:t>
                          </a:r>
                          <a:endParaRPr lang="en-US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Math Equivalent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53479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=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equal to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==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x + 7 == 2*y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+7=2</m:t>
                                </m:r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80548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≠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not equal to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!=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ans != 'n'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𝑎𝑛𝑠</m:t>
                                </m:r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!= ‘</m:t>
                                </m:r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19267096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&lt;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less than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&lt;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count &lt; m + 3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𝑐𝑜𝑢𝑛𝑡</m:t>
                                </m:r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&lt; </m:t>
                                </m:r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+ 3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1743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≤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less than or equal to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&lt;=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time &lt;= limit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&lt;= </m:t>
                                </m:r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𝑙𝑖𝑚𝑖𝑡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896941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&gt;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greater than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&gt;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time &gt; limit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𝑡𝑖𝑚𝑒</m:t>
                                </m:r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&gt; </m:t>
                                </m:r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𝑙𝑖𝑚𝑖𝑡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514147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≥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greater or equal to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&gt;=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age &gt;= 21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𝑎𝑔𝑒</m:t>
                                </m:r>
                                <m:r>
                                  <a:rPr lang="en-US" sz="1800" b="0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 &gt;= 21</m:t>
                                </m:r>
                              </m:oMath>
                            </m:oMathPara>
                          </a14:m>
                          <a:endParaRPr/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30427708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0878A7A8-433A-D184-441D-582803B5B888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63575" y="2262899"/>
              <a:ext cx="10864850" cy="2595880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1504950">
                      <a:extLst>
                        <a:ext uri="{9D8B030D-6E8A-4147-A177-3AD203B41FA5}">
                          <a16:colId xmlns:a16="http://schemas.microsoft.com/office/drawing/2014/main" val="2629555403"/>
                        </a:ext>
                      </a:extLst>
                    </a:gridCol>
                    <a:gridCol w="2139950">
                      <a:extLst>
                        <a:ext uri="{9D8B030D-6E8A-4147-A177-3AD203B41FA5}">
                          <a16:colId xmlns:a16="http://schemas.microsoft.com/office/drawing/2014/main" val="4254063641"/>
                        </a:ext>
                      </a:extLst>
                    </a:gridCol>
                    <a:gridCol w="1847850">
                      <a:extLst>
                        <a:ext uri="{9D8B030D-6E8A-4147-A177-3AD203B41FA5}">
                          <a16:colId xmlns:a16="http://schemas.microsoft.com/office/drawing/2014/main" val="3018046353"/>
                        </a:ext>
                      </a:extLst>
                    </a:gridCol>
                    <a:gridCol w="1733550">
                      <a:extLst>
                        <a:ext uri="{9D8B030D-6E8A-4147-A177-3AD203B41FA5}">
                          <a16:colId xmlns:a16="http://schemas.microsoft.com/office/drawing/2014/main" val="1231106348"/>
                        </a:ext>
                      </a:extLst>
                    </a:gridCol>
                    <a:gridCol w="3638550">
                      <a:extLst>
                        <a:ext uri="{9D8B030D-6E8A-4147-A177-3AD203B41FA5}">
                          <a16:colId xmlns:a16="http://schemas.microsoft.com/office/drawing/2014/main" val="84298405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Math Symbol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1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English</a:t>
                          </a:r>
                          <a:endParaRPr lang="en-US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Python Notation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1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Python Sample</a:t>
                          </a:r>
                          <a:endParaRPr lang="en-US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1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Math Equivalent</a:t>
                          </a:r>
                          <a:endParaRPr lang="en-US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3534798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=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equal to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==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x + 7 == 2*y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98606" t="-103333" r="-348" b="-5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548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≠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not equal to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!=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ans != 'n'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98606" t="-210345" r="-348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67096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&lt;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less than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&lt;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count &lt; m + 3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98606" t="-310345" r="-348" b="-3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74328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≤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less than or equal to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&lt;=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time &lt;= limit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98606" t="-410345" r="-348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69415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&gt;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greater than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&gt;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time &gt; limit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98606" t="-493333" r="-348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41474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≥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 dirty="0">
                              <a:solidFill>
                                <a:srgbClr val="000000"/>
                              </a:solidFill>
                              <a:effectLst/>
                            </a:rPr>
                            <a:t>greater or equal to</a:t>
                          </a:r>
                          <a:endParaRPr lang="en-US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&gt;=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en-US" sz="1800" b="0" u="none" strike="noStrike">
                              <a:solidFill>
                                <a:srgbClr val="000000"/>
                              </a:solidFill>
                              <a:effectLst/>
                            </a:rPr>
                            <a:t>age &gt;= 21</a:t>
                          </a:r>
                          <a:endParaRPr lang="en-US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ea typeface="Arial Unicode MS" panose="020B0604020202020204" pitchFamily="34" charset="-128"/>
                            <a:cs typeface="Arial" panose="020B0604020202020204" pitchFamily="34" charset="0"/>
                          </a:endParaRP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ctr">
                        <a:blipFill>
                          <a:blip r:embed="rId2"/>
                          <a:stretch>
                            <a:fillRect l="-198606" t="-613793" r="-348" b="-241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4277081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8F57E2E-23DF-871D-7A64-AAC5200FE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858" y="5328307"/>
            <a:ext cx="5461000" cy="88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48508A1-1FA9-81C4-3DD0-14250DF19163}"/>
              </a:ext>
            </a:extLst>
          </p:cNvPr>
          <p:cNvSpPr/>
          <p:nvPr/>
        </p:nvSpPr>
        <p:spPr>
          <a:xfrm>
            <a:off x="969142" y="5327868"/>
            <a:ext cx="3893775" cy="889001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Could we chain multiple operators?</a:t>
            </a:r>
            <a:endParaRPr lang="en-US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6B59-E935-F961-435E-32420BEC9FCC}"/>
              </a:ext>
            </a:extLst>
          </p:cNvPr>
          <p:cNvSpPr txBox="1">
            <a:spLocks/>
          </p:cNvSpPr>
          <p:nvPr/>
        </p:nvSpPr>
        <p:spPr>
          <a:xfrm>
            <a:off x="368416" y="1222259"/>
            <a:ext cx="10985383" cy="4985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</a:pPr>
            <a:r>
              <a:rPr lang="en-US" dirty="0">
                <a:solidFill>
                  <a:srgbClr val="017B3B"/>
                </a:solidFill>
              </a:rPr>
              <a:t>Equality </a:t>
            </a:r>
            <a:r>
              <a:rPr lang="en-US" dirty="0"/>
              <a:t>and </a:t>
            </a:r>
            <a:r>
              <a:rPr lang="en-US" dirty="0">
                <a:solidFill>
                  <a:srgbClr val="017B3B"/>
                </a:solidFill>
              </a:rPr>
              <a:t>Relational operator </a:t>
            </a:r>
            <a:r>
              <a:rPr lang="en-US" dirty="0"/>
              <a:t>checks how one operand's value relates to another</a:t>
            </a:r>
          </a:p>
        </p:txBody>
      </p:sp>
    </p:spTree>
    <p:extLst>
      <p:ext uri="{BB962C8B-B14F-4D97-AF65-F5344CB8AC3E}">
        <p14:creationId xmlns:p14="http://schemas.microsoft.com/office/powerpoint/2010/main" val="1332647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25A3A-8901-A8FE-4265-4493AB771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F6DE-C55D-64C4-A6DD-7E7BD735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Chaining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05E9E-C923-97F0-CA9A-AB6675E41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Yes, in Python, comparisons can be chained together</a:t>
            </a:r>
          </a:p>
          <a:p>
            <a:pPr marL="400050" lvl="1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0 &lt; x &lt; y &lt;= 100: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This evaluates to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0 &lt; x</a:t>
            </a:r>
            <a:r>
              <a:rPr lang="en-US" dirty="0"/>
              <a:t>, then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x &lt; y</a:t>
            </a:r>
            <a:r>
              <a:rPr lang="en-US" dirty="0"/>
              <a:t>, then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y &lt;= 100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x</a:t>
            </a:r>
            <a:r>
              <a:rPr lang="en-US" dirty="0">
                <a:cs typeface="Courier New" panose="02070309020205020404" pitchFamily="49" charset="0"/>
              </a:rPr>
              <a:t> is not true, then there is no need to evaluate if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y</a:t>
            </a:r>
            <a:r>
              <a:rPr lang="en-US" dirty="0">
                <a:cs typeface="Courier New" panose="02070309020205020404" pitchFamily="49" charset="0"/>
              </a:rPr>
              <a:t> and so forth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Meaning if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&lt; x</a:t>
            </a:r>
            <a:r>
              <a:rPr lang="en-US" dirty="0">
                <a:cs typeface="Courier New" panose="02070309020205020404" pitchFamily="49" charset="0"/>
              </a:rPr>
              <a:t> is not true then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0 &lt; x &lt; y &lt;= 100 </a:t>
            </a:r>
            <a:r>
              <a:rPr lang="en-US" dirty="0">
                <a:cs typeface="Courier New" panose="02070309020205020404" pitchFamily="49" charset="0"/>
              </a:rPr>
              <a:t>is not true either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Given these two set of Boolean expressions</a:t>
            </a:r>
          </a:p>
          <a:p>
            <a:pPr marL="400050" lvl="1" indent="0" algn="ctr">
              <a:spcBef>
                <a:spcPts val="0"/>
              </a:spcBef>
              <a:spcAft>
                <a:spcPts val="600"/>
              </a:spcAft>
              <a:buNone/>
              <a:tabLst>
                <a:tab pos="3656013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y &lt;= z</a:t>
            </a:r>
            <a:r>
              <a:rPr lang="en-US" dirty="0"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 y and y &lt;= z</a:t>
            </a:r>
          </a:p>
          <a:p>
            <a:pPr marL="742950" lvl="1" indent="-342900" algn="just">
              <a:spcBef>
                <a:spcPts val="0"/>
              </a:spcBef>
              <a:spcAft>
                <a:spcPts val="600"/>
              </a:spcAft>
              <a:tabLst>
                <a:tab pos="3656013" algn="l"/>
              </a:tabLst>
            </a:pPr>
            <a:r>
              <a:rPr lang="en-US" dirty="0">
                <a:cs typeface="Courier New" panose="02070309020205020404" pitchFamily="49" charset="0"/>
              </a:rPr>
              <a:t>Do they both evaluate to the same Boolean value?</a:t>
            </a: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342900" algn="just">
              <a:spcBef>
                <a:spcPts val="0"/>
              </a:spcBef>
              <a:spcAft>
                <a:spcPts val="600"/>
              </a:spcAft>
              <a:tabLst>
                <a:tab pos="3656013" algn="l"/>
              </a:tabLst>
            </a:pPr>
            <a:r>
              <a:rPr lang="en-US" dirty="0">
                <a:cs typeface="Courier New" panose="02070309020205020404" pitchFamily="49" charset="0"/>
              </a:rPr>
              <a:t>The subtle difference between is the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chained comparison</a:t>
            </a:r>
            <a:r>
              <a:rPr lang="en-US" dirty="0">
                <a:cs typeface="Courier New" panose="02070309020205020404" pitchFamily="49" charset="0"/>
              </a:rPr>
              <a:t>, </a:t>
            </a:r>
          </a:p>
          <a:p>
            <a:pPr marL="1200150" lvl="2" indent="-342900" algn="just">
              <a:spcBef>
                <a:spcPts val="0"/>
              </a:spcBef>
              <a:spcAft>
                <a:spcPts val="600"/>
              </a:spcAft>
              <a:tabLst>
                <a:tab pos="3656013" algn="l"/>
              </a:tabLst>
            </a:pP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>
                <a:cs typeface="Courier New" panose="02070309020205020404" pitchFamily="49" charset="0"/>
              </a:rPr>
              <a:t> is evaluated only once in the first Boolean expression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42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E608-E3E1-2A7D-7EC6-FF4164E1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Branching?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9820-7E2C-64B5-300A-7293732F9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Branches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Allow a program to choose between two or more alternatives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Decision are based on a condition that evaluate to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or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(i.e., a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Boolean expression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Each alternative path may produce a different result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Python’s keyword for conditional statements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dirty="0"/>
              <a:t> statements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-else</a:t>
            </a:r>
            <a:r>
              <a:rPr lang="en-US" dirty="0"/>
              <a:t> statements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Nested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79C67A-39E4-4E35-0624-8877B08F6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914" y="4627432"/>
            <a:ext cx="5508171" cy="183605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1521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BAA9-262E-90FA-C2D0-4CF0BAC6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63E94-74CD-31C1-E53E-B5CA919D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dirty="0">
                <a:solidFill>
                  <a:srgbClr val="017B3B"/>
                </a:solidFill>
              </a:rPr>
              <a:t>Operand types</a:t>
            </a:r>
          </a:p>
          <a:p>
            <a:pPr marL="742950" lvl="1" indent="-285750"/>
            <a:r>
              <a:rPr lang="en-US" sz="2400" dirty="0"/>
              <a:t>Integers are arithmetically compared</a:t>
            </a:r>
          </a:p>
          <a:p>
            <a:pPr marL="742950" lvl="1" indent="-285750"/>
            <a:r>
              <a:rPr lang="en-US" sz="2400" dirty="0"/>
              <a:t>Floats are arithmetically compared</a:t>
            </a:r>
          </a:p>
          <a:p>
            <a:pPr marL="742950" lvl="1" indent="-285750"/>
            <a:r>
              <a:rPr lang="en-US" sz="2400" dirty="0"/>
              <a:t>Strings are compared using ASCII or Unicode values and order for each character</a:t>
            </a:r>
          </a:p>
          <a:p>
            <a:pPr marL="742950" lvl="1" indent="-285750"/>
            <a:r>
              <a:rPr lang="en-US" sz="2400" dirty="0"/>
              <a:t>Booleans are treated as integers (False = 0, True = 1)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Lists and tuples are compared in ordered of every element in the sequence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Dictionaries are compared only with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pPr marL="1200150" lvl="2" indent="-285750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Must have the same keys and corresponding values to be true</a:t>
            </a:r>
          </a:p>
          <a:p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0B6C8B-3063-46A7-5C27-88108358453A}"/>
              </a:ext>
            </a:extLst>
          </p:cNvPr>
          <p:cNvSpPr/>
          <p:nvPr/>
        </p:nvSpPr>
        <p:spPr>
          <a:xfrm>
            <a:off x="4162726" y="4614551"/>
            <a:ext cx="3866548" cy="1228671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Operands must be of the same type, or comparable!</a:t>
            </a:r>
          </a:p>
          <a:p>
            <a:pPr algn="ctr"/>
            <a:r>
              <a:rPr lang="en-US" dirty="0"/>
              <a:t>Bad comparisons get a </a:t>
            </a:r>
            <a:r>
              <a:rPr lang="en-US" dirty="0" err="1">
                <a:solidFill>
                  <a:srgbClr val="008000"/>
                </a:solidFill>
              </a:rPr>
              <a:t>TypeError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73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D81E8-3720-8D35-A62B-147818E7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B8018-2B83-D62A-3210-0C9CCEBC8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Floating-point numbers use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 or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rather than equality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Remember that floating-point types are only approximations</a:t>
            </a:r>
          </a:p>
          <a:p>
            <a:pPr lvl="1"/>
            <a:r>
              <a:rPr lang="en-US" dirty="0"/>
              <a:t>Example: what would happen if you have the following check?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 = 0.5_0000_0000_0000_0000_1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num == 0.5: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print(“num is the same as 0.5”)</a:t>
            </a:r>
            <a:endParaRPr lang="en-US" sz="2400" dirty="0"/>
          </a:p>
          <a:p>
            <a:r>
              <a:rPr lang="en-US" dirty="0"/>
              <a:t>Comparing strings</a:t>
            </a:r>
          </a:p>
          <a:p>
            <a:pPr lvl="1"/>
            <a:r>
              <a:rPr lang="en-US" dirty="0"/>
              <a:t>String comparisons are case sensitive</a:t>
            </a:r>
          </a:p>
          <a:p>
            <a:pPr lvl="1"/>
            <a:r>
              <a:rPr lang="en-US" altLang="en-US" dirty="0"/>
              <a:t>Compared </a:t>
            </a:r>
            <a:r>
              <a:rPr lang="en-US" altLang="en-US" dirty="0">
                <a:solidFill>
                  <a:srgbClr val="008000"/>
                </a:solidFill>
              </a:rPr>
              <a:t>character-by-character</a:t>
            </a:r>
            <a:r>
              <a:rPr lang="en-US" altLang="en-US" dirty="0"/>
              <a:t> based on the ASCII values for each character</a:t>
            </a:r>
          </a:p>
          <a:p>
            <a:pPr lvl="1"/>
            <a:r>
              <a:rPr lang="en-US" altLang="en-US" dirty="0"/>
              <a:t>If shorter word is substring of longer word, longer word is greater than shorter word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AC9DAE-EFBB-E116-3C41-AF58CEFAC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8422" y="5026347"/>
            <a:ext cx="1499152" cy="155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DD59BF6-5FFE-CD38-87CB-450840004EBA}"/>
              </a:ext>
            </a:extLst>
          </p:cNvPr>
          <p:cNvSpPr/>
          <p:nvPr/>
        </p:nvSpPr>
        <p:spPr>
          <a:xfrm>
            <a:off x="6036724" y="5348196"/>
            <a:ext cx="1766854" cy="907903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Comparing each character in a string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A3B9BF-F52C-9330-F2B3-A229FB855417}"/>
              </a:ext>
            </a:extLst>
          </p:cNvPr>
          <p:cNvSpPr/>
          <p:nvPr/>
        </p:nvSpPr>
        <p:spPr>
          <a:xfrm>
            <a:off x="4345798" y="4962912"/>
            <a:ext cx="3500404" cy="1678470"/>
          </a:xfrm>
          <a:prstGeom prst="rect">
            <a:avLst/>
          </a:prstGeom>
          <a:noFill/>
          <a:ln w="28575">
            <a:solidFill>
              <a:srgbClr val="008000"/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73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D29C-CDBF-0F46-438F-E4457E9E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890EF-366B-6019-4E44-FF2FF1F91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Arithmetic, logical, and relational operators are evaluated in the order shown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E3828A-6D1B-246F-03DC-38F799DC3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17683"/>
              </p:ext>
            </p:extLst>
          </p:nvPr>
        </p:nvGraphicFramePr>
        <p:xfrm>
          <a:off x="895112" y="1703622"/>
          <a:ext cx="9931990" cy="4937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18005">
                  <a:extLst>
                    <a:ext uri="{9D8B030D-6E8A-4147-A177-3AD203B41FA5}">
                      <a16:colId xmlns:a16="http://schemas.microsoft.com/office/drawing/2014/main" val="1133189477"/>
                    </a:ext>
                  </a:extLst>
                </a:gridCol>
                <a:gridCol w="2231105">
                  <a:extLst>
                    <a:ext uri="{9D8B030D-6E8A-4147-A177-3AD203B41FA5}">
                      <a16:colId xmlns:a16="http://schemas.microsoft.com/office/drawing/2014/main" val="538837316"/>
                    </a:ext>
                  </a:extLst>
                </a:gridCol>
                <a:gridCol w="5882880">
                  <a:extLst>
                    <a:ext uri="{9D8B030D-6E8A-4147-A177-3AD203B41FA5}">
                      <a16:colId xmlns:a16="http://schemas.microsoft.com/office/drawing/2014/main" val="2523157522"/>
                    </a:ext>
                  </a:extLst>
                </a:gridCol>
              </a:tblGrid>
              <a:tr h="33679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Explanation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261201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Items within parentheses are evaluated first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In </a:t>
                      </a:r>
                      <a:r>
                        <a:rPr lang="en-US" sz="1800" b="1" dirty="0"/>
                        <a:t>(a * (b + c)) - d</a:t>
                      </a:r>
                      <a:r>
                        <a:rPr lang="en-US" sz="1800" dirty="0"/>
                        <a:t>, the </a:t>
                      </a:r>
                      <a:r>
                        <a:rPr lang="en-US" sz="1800" b="1" dirty="0"/>
                        <a:t>+</a:t>
                      </a:r>
                      <a:r>
                        <a:rPr lang="en-US" sz="1800" dirty="0"/>
                        <a:t> is evaluated first, then </a:t>
                      </a:r>
                      <a:r>
                        <a:rPr lang="en-US" sz="1800" b="1" dirty="0"/>
                        <a:t>*</a:t>
                      </a:r>
                      <a:r>
                        <a:rPr lang="en-US" sz="1800" dirty="0"/>
                        <a:t>, then </a:t>
                      </a:r>
                      <a:r>
                        <a:rPr lang="en-US" sz="1800" b="1" dirty="0"/>
                        <a:t>-</a:t>
                      </a:r>
                      <a:r>
                        <a:rPr lang="en-US" sz="1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776083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* / % + 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Arithmetic operators (PEMDAS)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z = 45 * y &lt; 53</a:t>
                      </a:r>
                      <a:r>
                        <a:rPr lang="en-US" sz="1800" dirty="0"/>
                        <a:t> evaluates </a:t>
                      </a:r>
                      <a:r>
                        <a:rPr lang="en-US" sz="1800" b="1" dirty="0"/>
                        <a:t>*</a:t>
                      </a:r>
                      <a:r>
                        <a:rPr lang="en-US" sz="1800" dirty="0"/>
                        <a:t> first, then </a:t>
                      </a:r>
                      <a:r>
                        <a:rPr lang="en-US" sz="1800" b="1" dirty="0"/>
                        <a:t>&lt;</a:t>
                      </a:r>
                      <a:r>
                        <a:rPr lang="en-US" sz="1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850836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&lt; &gt; </a:t>
                      </a:r>
                    </a:p>
                    <a:p>
                      <a:pPr algn="ctr">
                        <a:buNone/>
                      </a:pPr>
                      <a:r>
                        <a:rPr lang="en-US" sz="1800" dirty="0"/>
                        <a:t>&lt;= &gt;= </a:t>
                      </a:r>
                    </a:p>
                    <a:p>
                      <a:pPr algn="ctr">
                        <a:buNone/>
                      </a:pPr>
                      <a:r>
                        <a:rPr lang="en-US" sz="1800" dirty="0"/>
                        <a:t>== 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Relational, equality, and membership operators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x &lt; 2 or x &gt;= 10 </a:t>
                      </a:r>
                      <a:r>
                        <a:rPr lang="en-US" sz="1800" dirty="0"/>
                        <a:t>is evaluated as </a:t>
                      </a:r>
                      <a:r>
                        <a:rPr lang="en-US" sz="1800" b="1" dirty="0"/>
                        <a:t>(x &lt; 2) or (x &gt;= 10) </a:t>
                      </a:r>
                      <a:r>
                        <a:rPr lang="en-US" sz="1800" dirty="0"/>
                        <a:t>because </a:t>
                      </a:r>
                      <a:r>
                        <a:rPr lang="en-US" sz="1800" b="1" dirty="0"/>
                        <a:t>&lt;</a:t>
                      </a:r>
                      <a:r>
                        <a:rPr lang="en-US" sz="1800" dirty="0"/>
                        <a:t> and </a:t>
                      </a:r>
                      <a:r>
                        <a:rPr lang="en-US" sz="1800" b="1" dirty="0"/>
                        <a:t>&gt;=</a:t>
                      </a:r>
                      <a:r>
                        <a:rPr lang="en-US" sz="1800" dirty="0"/>
                        <a:t> have precedence over </a:t>
                      </a:r>
                      <a:r>
                        <a:rPr lang="en-US" sz="1800" b="1" dirty="0"/>
                        <a:t>or</a:t>
                      </a:r>
                      <a:r>
                        <a:rPr lang="en-US" sz="1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60350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Logical 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not x or y </a:t>
                      </a:r>
                      <a:r>
                        <a:rPr lang="en-US" sz="1800" dirty="0"/>
                        <a:t>is evaluated as </a:t>
                      </a:r>
                      <a:r>
                        <a:rPr lang="en-US" sz="1800" b="1" dirty="0"/>
                        <a:t>(not x) or y</a:t>
                      </a:r>
                      <a:r>
                        <a:rPr lang="en-US" sz="1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00524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Logical 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x == 5 or y == 10 and z != 10</a:t>
                      </a:r>
                      <a:r>
                        <a:rPr lang="en-US" sz="1800" dirty="0"/>
                        <a:t> is evaluated as </a:t>
                      </a:r>
                      <a:r>
                        <a:rPr lang="en-US" sz="1800" b="1" dirty="0"/>
                        <a:t>(x == 5) or ((y == 10) and (z != 10)) </a:t>
                      </a:r>
                      <a:r>
                        <a:rPr lang="en-US" sz="1800" dirty="0"/>
                        <a:t>because and has precedence over </a:t>
                      </a:r>
                      <a:r>
                        <a:rPr lang="en-US" sz="1800" b="1" dirty="0"/>
                        <a:t>or</a:t>
                      </a:r>
                      <a:r>
                        <a:rPr lang="en-US" sz="1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43910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Logical 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x == 7 or x &lt; 2 </a:t>
                      </a:r>
                      <a:r>
                        <a:rPr lang="en-US" sz="1800" dirty="0"/>
                        <a:t>is evaluated as </a:t>
                      </a:r>
                      <a:r>
                        <a:rPr lang="en-US" sz="1800" b="1" dirty="0"/>
                        <a:t>(x == 7) or (x &lt; 2) </a:t>
                      </a:r>
                      <a:r>
                        <a:rPr lang="en-US" sz="1800" dirty="0"/>
                        <a:t>because </a:t>
                      </a:r>
                      <a:r>
                        <a:rPr lang="en-US" sz="1800" b="1" dirty="0"/>
                        <a:t>&lt;</a:t>
                      </a:r>
                      <a:r>
                        <a:rPr lang="en-US" sz="1800" dirty="0"/>
                        <a:t> and </a:t>
                      </a:r>
                      <a:r>
                        <a:rPr lang="en-US" sz="1800" b="1" dirty="0"/>
                        <a:t>==</a:t>
                      </a:r>
                      <a:r>
                        <a:rPr lang="en-US" sz="1800" dirty="0"/>
                        <a:t> have precedence over </a:t>
                      </a:r>
                      <a:r>
                        <a:rPr lang="en-US" sz="1800" b="1" dirty="0"/>
                        <a:t>or</a:t>
                      </a:r>
                      <a:r>
                        <a:rPr lang="en-US" sz="1800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5441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2584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E4A62-7C50-8A97-389C-DB47F6D6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 and Indentation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6ACD3-A2E0-5A22-7FC2-58ED9261D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66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E58C-3846-9031-AA70-D53A7F2C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9DB66-9B10-D3B3-BD31-126249891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 Python statement is one instruction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Most of the time, there is exactly one Python statement per line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It is possible to have multiple statements separated by a semi-colon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2F02F0"/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on a single line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 marL="285750" algn="just"/>
            <a:r>
              <a:rPr lang="en-US" dirty="0">
                <a:cs typeface="Courier New" panose="02070309020205020404" pitchFamily="49" charset="0"/>
              </a:rPr>
              <a:t>There are two ways to make a statement span multiple lines</a:t>
            </a:r>
          </a:p>
          <a:p>
            <a:pPr lvl="1" algn="just"/>
            <a:r>
              <a:rPr lang="en-US" dirty="0">
                <a:cs typeface="Courier New" panose="02070309020205020404" pitchFamily="49" charset="0"/>
              </a:rPr>
              <a:t>Use multi-line statements to improves code readability for long statement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50B1F-71CD-F28C-60E9-286DE5415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445" y="4058913"/>
            <a:ext cx="2061915" cy="13589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45CDE1-A4BF-8F6B-2D8A-B43B8738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641" y="3959333"/>
            <a:ext cx="1675305" cy="15581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7CA39F-C05D-7B3F-5491-5D10C010E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845" y="2364828"/>
            <a:ext cx="5044309" cy="72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95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FBA8B-31C4-6689-D627-D9D2B972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6774-2E32-C4A6-E2C2-9D7E955D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code block is a set of statements that will be executed together, one after the other</a:t>
            </a:r>
          </a:p>
          <a:p>
            <a:pPr lvl="1"/>
            <a:r>
              <a:rPr lang="en-US" dirty="0"/>
              <a:t>A group of statements that run together, with no explicit braces, brackets, or keywords</a:t>
            </a:r>
          </a:p>
          <a:p>
            <a:pPr lvl="1"/>
            <a:r>
              <a:rPr lang="en-US" dirty="0"/>
              <a:t>Defined by </a:t>
            </a:r>
            <a:r>
              <a:rPr lang="en-US" b="1" dirty="0">
                <a:solidFill>
                  <a:srgbClr val="017B3B"/>
                </a:solidFill>
              </a:rPr>
              <a:t>indentation</a:t>
            </a:r>
            <a:r>
              <a:rPr lang="en-US" dirty="0"/>
              <a:t> (spaces at the start of the line).</a:t>
            </a:r>
          </a:p>
          <a:p>
            <a:pPr lvl="1"/>
            <a:r>
              <a:rPr lang="en-US" dirty="0"/>
              <a:t>New block starts after the delimiter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/>
              <a:t> (e.g.,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).</a:t>
            </a:r>
          </a:p>
          <a:p>
            <a:r>
              <a:rPr lang="en-US" dirty="0"/>
              <a:t>Indentation rules</a:t>
            </a:r>
          </a:p>
          <a:p>
            <a:pPr lvl="1"/>
            <a:r>
              <a:rPr lang="en-US" dirty="0"/>
              <a:t>Standard: 4 spaces per level.</a:t>
            </a:r>
          </a:p>
          <a:p>
            <a:pPr lvl="1"/>
            <a:r>
              <a:rPr lang="en-US" dirty="0"/>
              <a:t>Be consistent — do not mix tabs and spaces.</a:t>
            </a:r>
          </a:p>
          <a:p>
            <a:pPr lvl="1"/>
            <a:r>
              <a:rPr lang="en-US" dirty="0"/>
              <a:t>Python raises an </a:t>
            </a:r>
            <a:r>
              <a:rPr lang="en-US" b="1" dirty="0" err="1">
                <a:solidFill>
                  <a:srgbClr val="017B3B"/>
                </a:solidFill>
              </a:rPr>
              <a:t>IndentationError</a:t>
            </a:r>
            <a:r>
              <a:rPr lang="en-US" dirty="0"/>
              <a:t> if mixed.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175A83-275E-63A2-C1A0-B3BF90042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421" y="2957181"/>
            <a:ext cx="4322378" cy="7578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67E348-F764-AD2B-8899-7A3DE1164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238" y="4346236"/>
            <a:ext cx="6755524" cy="22951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C089D675-301C-292C-28BB-1A9C53318F46}"/>
              </a:ext>
            </a:extLst>
          </p:cNvPr>
          <p:cNvSpPr/>
          <p:nvPr/>
        </p:nvSpPr>
        <p:spPr>
          <a:xfrm>
            <a:off x="1924379" y="4947214"/>
            <a:ext cx="581682" cy="1019504"/>
          </a:xfrm>
          <a:prstGeom prst="leftBrace">
            <a:avLst/>
          </a:prstGeom>
          <a:noFill/>
          <a:ln w="28575">
            <a:solidFill>
              <a:srgbClr val="01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68F37E0-B0E7-DD00-F4EE-B2289998907C}"/>
              </a:ext>
            </a:extLst>
          </p:cNvPr>
          <p:cNvSpPr/>
          <p:nvPr/>
        </p:nvSpPr>
        <p:spPr>
          <a:xfrm>
            <a:off x="1924379" y="5966718"/>
            <a:ext cx="581682" cy="635875"/>
          </a:xfrm>
          <a:prstGeom prst="leftBrace">
            <a:avLst/>
          </a:prstGeom>
          <a:noFill/>
          <a:ln w="28575">
            <a:solidFill>
              <a:srgbClr val="01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3FB1A7A-4774-7B49-8071-649B8E9723B6}"/>
              </a:ext>
            </a:extLst>
          </p:cNvPr>
          <p:cNvSpPr/>
          <p:nvPr/>
        </p:nvSpPr>
        <p:spPr>
          <a:xfrm>
            <a:off x="1575567" y="4353588"/>
            <a:ext cx="581682" cy="2249005"/>
          </a:xfrm>
          <a:prstGeom prst="leftBrace">
            <a:avLst/>
          </a:prstGeom>
          <a:noFill/>
          <a:ln w="28575">
            <a:solidFill>
              <a:srgbClr val="01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67B8FD1-6AE5-964F-C898-21339C1ABF43}"/>
              </a:ext>
            </a:extLst>
          </p:cNvPr>
          <p:cNvSpPr/>
          <p:nvPr/>
        </p:nvSpPr>
        <p:spPr>
          <a:xfrm>
            <a:off x="2431393" y="5458372"/>
            <a:ext cx="211302" cy="500994"/>
          </a:xfrm>
          <a:prstGeom prst="leftBrace">
            <a:avLst/>
          </a:prstGeom>
          <a:noFill/>
          <a:ln w="28575">
            <a:solidFill>
              <a:srgbClr val="01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35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E0C2-C213-A75D-052D-FCE9D3A1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Cases in 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8BC87-D658-C68C-7E1B-E607BDF5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 wrapping</a:t>
            </a:r>
            <a:endParaRPr lang="en-US" dirty="0"/>
          </a:p>
          <a:p>
            <a:pPr lvl="1"/>
            <a:r>
              <a:rPr lang="en-US" dirty="0"/>
              <a:t>Long statements can span multiple lines.</a:t>
            </a:r>
          </a:p>
          <a:p>
            <a:pPr lvl="1"/>
            <a:r>
              <a:rPr lang="en-US" dirty="0"/>
              <a:t>This does not mean a new block.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3710B-69BE-8FD9-5818-73F75833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57" y="2854906"/>
            <a:ext cx="6160910" cy="27808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D5A7E8-2587-4BCB-77FC-C25BE754E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621" y="3205879"/>
            <a:ext cx="2973712" cy="20788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5684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F666DD-603F-33F1-32EE-F00625BC9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3910A3-9202-56B9-56E8-959DB1C7F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35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BCEC12-4E94-FFBE-9DBD-57F5372F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Expressions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B720E0-6926-A979-E197-253DF62E9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Python also supports a </a:t>
            </a:r>
            <a:r>
              <a:rPr lang="en-US" dirty="0">
                <a:solidFill>
                  <a:srgbClr val="008000"/>
                </a:solidFill>
              </a:rPr>
              <a:t>conditional expression</a:t>
            </a:r>
            <a:r>
              <a:rPr lang="en-US" dirty="0"/>
              <a:t>, or an inline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if-else</a:t>
            </a:r>
            <a:r>
              <a:rPr lang="en-US" dirty="0"/>
              <a:t> statement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With three operands, it is often referred to as a </a:t>
            </a:r>
            <a:r>
              <a:rPr lang="en-US" dirty="0">
                <a:solidFill>
                  <a:srgbClr val="008000"/>
                </a:solidFill>
              </a:rPr>
              <a:t>ternary operation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rgbClr val="008000"/>
              </a:solidFill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rgbClr val="008000"/>
              </a:solidFill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rgbClr val="008000"/>
              </a:solidFill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</a:t>
            </a:r>
            <a:r>
              <a:rPr lang="en-US" dirty="0">
                <a:solidFill>
                  <a:srgbClr val="008000"/>
                </a:solidFill>
              </a:rPr>
              <a:t> conditional expression </a:t>
            </a:r>
            <a:r>
              <a:rPr lang="en-US" dirty="0"/>
              <a:t>is evaluated and based on the results,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true the first expression is used,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 the second expression is used when false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9C6D3-085B-C200-29E8-278687015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69160"/>
            <a:ext cx="7772400" cy="690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1FA7D9-30E4-C2A6-D115-98824C535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939" y="4162857"/>
            <a:ext cx="3230034" cy="19937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893D81-74C6-B232-620C-EC495F69EF3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651" r="31139" b="53589"/>
          <a:stretch>
            <a:fillRect/>
          </a:stretch>
        </p:blipFill>
        <p:spPr>
          <a:xfrm>
            <a:off x="5391852" y="4034769"/>
            <a:ext cx="4192415" cy="1011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BC9863-251B-27DA-E2CC-C5C21A880D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6412"/>
          <a:stretch>
            <a:fillRect/>
          </a:stretch>
        </p:blipFill>
        <p:spPr>
          <a:xfrm>
            <a:off x="5391852" y="5046133"/>
            <a:ext cx="6088240" cy="12385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5033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9420-6593-0A37-375A-E7869AF0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ADEB4-05BA-E850-2139-5E59730B8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To calculate hourly wages there are two choices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Regular time (up to 40 hours)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Overtime (over 40 hours)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Program needs to choose which of these expressions to use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DCBA5E-87A3-5743-6970-0377EE16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947805"/>
            <a:ext cx="7772400" cy="25577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775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7339-E40F-701A-8662-5E4D56F5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E3D58-805F-7565-F79C-FADA4C426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Login System</a:t>
            </a:r>
          </a:p>
          <a:p>
            <a:pPr lvl="1"/>
            <a:r>
              <a:rPr lang="en-US" dirty="0"/>
              <a:t>Verify the username</a:t>
            </a:r>
          </a:p>
          <a:p>
            <a:pPr lvl="1"/>
            <a:r>
              <a:rPr lang="en-US" dirty="0"/>
              <a:t>Verify the password</a:t>
            </a:r>
          </a:p>
          <a:p>
            <a:pPr lvl="1"/>
            <a:r>
              <a:rPr lang="en-US" dirty="0"/>
              <a:t>If both are correct, print granted</a:t>
            </a:r>
          </a:p>
          <a:p>
            <a:pPr lvl="1"/>
            <a:r>
              <a:rPr lang="en-US" dirty="0"/>
              <a:t>Only check 3 times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513F5-DE72-C798-92EB-724CFAFE2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170" y="1222259"/>
            <a:ext cx="7000459" cy="510583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55C1302-42C2-0DE2-9488-72B11E3A6A47}"/>
              </a:ext>
            </a:extLst>
          </p:cNvPr>
          <p:cNvSpPr/>
          <p:nvPr/>
        </p:nvSpPr>
        <p:spPr>
          <a:xfrm>
            <a:off x="738068" y="3873596"/>
            <a:ext cx="3007082" cy="1184787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Do you think this can be done better?</a:t>
            </a:r>
          </a:p>
        </p:txBody>
      </p:sp>
    </p:spTree>
    <p:extLst>
      <p:ext uri="{BB962C8B-B14F-4D97-AF65-F5344CB8AC3E}">
        <p14:creationId xmlns:p14="http://schemas.microsoft.com/office/powerpoint/2010/main" val="1135500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366C8E-317F-A5F7-5AC9-FAF358ED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FBA2E7-63DE-443C-A98C-923ED6DD6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4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EE4B-4B87-45EF-CDA9-E6BE0434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75464-7E3A-11DF-8A6F-6A327876B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1222259"/>
            <a:ext cx="5886469" cy="4985593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 used to create a </a:t>
            </a:r>
            <a:r>
              <a:rPr lang="en-US" dirty="0">
                <a:solidFill>
                  <a:srgbClr val="008000"/>
                </a:solidFill>
              </a:rPr>
              <a:t>decision structure</a:t>
            </a:r>
            <a:r>
              <a:rPr lang="en-US" dirty="0"/>
              <a:t>, allowing a program to have more than one path of execution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True causes one or more statements to executed</a:t>
            </a:r>
          </a:p>
          <a:p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FBCF8EAA-C344-A0E2-F29D-4F3C39C51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6123" y="1103283"/>
            <a:ext cx="2911751" cy="49533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032F1A-47F2-51A5-EEB4-2048207951A2}"/>
              </a:ext>
            </a:extLst>
          </p:cNvPr>
          <p:cNvSpPr txBox="1"/>
          <p:nvPr/>
        </p:nvSpPr>
        <p:spPr>
          <a:xfrm>
            <a:off x="7840471" y="6056607"/>
            <a:ext cx="2723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 decision structure that performs three actions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D35BE4-DB0B-6D77-6770-01CDAA034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200" y="3429000"/>
            <a:ext cx="3949700" cy="1828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1478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B6D85-51CF-403D-6AAB-36A829580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8460B-C6F3-674B-AFF8-05346209A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1222258"/>
            <a:ext cx="10985383" cy="5635742"/>
          </a:xfrm>
        </p:spPr>
        <p:txBody>
          <a:bodyPr>
            <a:normAutofit/>
          </a:bodyPr>
          <a:lstStyle/>
          <a:p>
            <a:r>
              <a:rPr lang="en-US" dirty="0"/>
              <a:t>General format for an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 expression are as follows:</a:t>
            </a:r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>
                <a:solidFill>
                  <a:srgbClr val="017B3B"/>
                </a:solidFill>
              </a:rPr>
              <a:t>Operand types</a:t>
            </a:r>
          </a:p>
          <a:p>
            <a:pPr marL="742950" lvl="1" indent="-285750"/>
            <a:r>
              <a:rPr lang="en-US" sz="2400" dirty="0"/>
              <a:t>Integer</a:t>
            </a:r>
          </a:p>
          <a:p>
            <a:pPr marL="742950" lvl="1" indent="-285750"/>
            <a:r>
              <a:rPr lang="en-US" sz="2400" dirty="0"/>
              <a:t>Float</a:t>
            </a:r>
          </a:p>
          <a:p>
            <a:pPr marL="742950" lvl="1" indent="-285750"/>
            <a:r>
              <a:rPr lang="en-US" sz="2400" dirty="0"/>
              <a:t>String</a:t>
            </a:r>
          </a:p>
          <a:p>
            <a:pPr marL="742950" lvl="1" indent="-285750"/>
            <a:r>
              <a:rPr lang="en-US" sz="2400" dirty="0"/>
              <a:t>Boolean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Lists and tuples</a:t>
            </a:r>
          </a:p>
          <a:p>
            <a:pPr marL="742950" lvl="1" indent="-285750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Dictionaries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75CC0-9990-BF73-9814-B13FC50CB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7C773-CE12-C71F-A17B-8C1E9B024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0" y="1767501"/>
            <a:ext cx="6350000" cy="355600"/>
          </a:xfrm>
          <a:prstGeom prst="rect">
            <a:avLst/>
          </a:prstGeom>
        </p:spPr>
      </p:pic>
      <p:pic>
        <p:nvPicPr>
          <p:cNvPr id="6" name="Picture 5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DFD2F788-086B-BEA1-4AA3-8998DD34D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912" y="2668344"/>
            <a:ext cx="2765542" cy="29530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BE1FD8-7F8A-8EC9-7176-2437661ADAB9}"/>
              </a:ext>
            </a:extLst>
          </p:cNvPr>
          <p:cNvSpPr txBox="1"/>
          <p:nvPr/>
        </p:nvSpPr>
        <p:spPr>
          <a:xfrm>
            <a:off x="8619336" y="5704270"/>
            <a:ext cx="24366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simple decision structure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B9F73FF-919B-465F-E4C0-2661F8CFF8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7898" y="3053688"/>
            <a:ext cx="3886419" cy="12757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85A5A10-8E75-3684-5C57-7B29F66524A8}"/>
              </a:ext>
            </a:extLst>
          </p:cNvPr>
          <p:cNvSpPr/>
          <p:nvPr/>
        </p:nvSpPr>
        <p:spPr>
          <a:xfrm>
            <a:off x="4035088" y="4658028"/>
            <a:ext cx="3652037" cy="846712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Could this be written differently?</a:t>
            </a:r>
            <a:endParaRPr lang="en-US" dirty="0">
              <a:solidFill>
                <a:schemeClr val="tx1"/>
              </a:solidFill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32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7C4CA-0978-97DC-1DFB-D37D07905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C50BCA-3D37-1F26-2CDE-CC93EF76D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07"/>
          <a:stretch>
            <a:fillRect/>
          </a:stretch>
        </p:blipFill>
        <p:spPr>
          <a:xfrm>
            <a:off x="1201540" y="2551658"/>
            <a:ext cx="5930446" cy="35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3DD7EC-8EFB-3AFD-CB31-002CAA25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A5198-1D72-F4D3-6786-098F78503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1222258"/>
            <a:ext cx="10985383" cy="5635742"/>
          </a:xfrm>
        </p:spPr>
        <p:txBody>
          <a:bodyPr>
            <a:normAutofit/>
          </a:bodyPr>
          <a:lstStyle/>
          <a:p>
            <a:r>
              <a:rPr lang="en-US" dirty="0"/>
              <a:t>General format for an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/>
              <a:t> statement expression are as follows:</a:t>
            </a:r>
          </a:p>
          <a:p>
            <a:endParaRPr lang="en-US" dirty="0"/>
          </a:p>
          <a:p>
            <a:r>
              <a:rPr lang="en-US" dirty="0"/>
              <a:t>Boolean expressions evaluate to either</a:t>
            </a:r>
            <a:r>
              <a:rPr lang="en-US" dirty="0">
                <a:solidFill>
                  <a:srgbClr val="008000"/>
                </a:solidFill>
              </a:rPr>
              <a:t> true or false</a:t>
            </a:r>
          </a:p>
          <a:p>
            <a:pPr lvl="1"/>
            <a:r>
              <a:rPr lang="en-US" dirty="0"/>
              <a:t>(							    )</a:t>
            </a:r>
          </a:p>
          <a:p>
            <a:endParaRPr lang="en-US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Examples: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GOOD:      	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INT == INT: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GOOD:      	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FLOAT == FLOAT: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GOOD:      	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STRING == “5”: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BAD:      	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INT == BOOLEAN: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BAD:      	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3.14 == “3.14”: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01972-8F92-4921-AFCB-E5524D77E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1767501"/>
            <a:ext cx="6350000" cy="355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ECFAB5-E8AA-8001-FCB1-6E98411E3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217" y="3335815"/>
            <a:ext cx="5902928" cy="194252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F606B1C-15F5-86EB-BAE1-07963A7C0D59}"/>
              </a:ext>
            </a:extLst>
          </p:cNvPr>
          <p:cNvSpPr/>
          <p:nvPr/>
        </p:nvSpPr>
        <p:spPr>
          <a:xfrm>
            <a:off x="6644407" y="5533026"/>
            <a:ext cx="3866548" cy="958026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Where is the Boolean Expression in this Gross Pay Example?</a:t>
            </a:r>
          </a:p>
        </p:txBody>
      </p:sp>
    </p:spTree>
    <p:extLst>
      <p:ext uri="{BB962C8B-B14F-4D97-AF65-F5344CB8AC3E}">
        <p14:creationId xmlns:p14="http://schemas.microsoft.com/office/powerpoint/2010/main" val="167755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2B4CFB1DABA4CBDFE28A427A3C1B8" ma:contentTypeVersion="15" ma:contentTypeDescription="Create a new document." ma:contentTypeScope="" ma:versionID="9bfaf6aa7d2e503daa4e59676ec7cd1a">
  <xsd:schema xmlns:xsd="http://www.w3.org/2001/XMLSchema" xmlns:xs="http://www.w3.org/2001/XMLSchema" xmlns:p="http://schemas.microsoft.com/office/2006/metadata/properties" xmlns:ns3="166a02ee-ea15-43d9-a183-617144e592a4" xmlns:ns4="ead25e7e-21cf-4e32-be58-492f534b651f" targetNamespace="http://schemas.microsoft.com/office/2006/metadata/properties" ma:root="true" ma:fieldsID="eda09a48873b60b09a53c2a2a873da4e" ns3:_="" ns4:_="">
    <xsd:import namespace="166a02ee-ea15-43d9-a183-617144e592a4"/>
    <xsd:import namespace="ead25e7e-21cf-4e32-be58-492f534b65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6a02ee-ea15-43d9-a183-617144e592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25e7e-21cf-4e32-be58-492f534b65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6a02ee-ea15-43d9-a183-617144e592a4" xsi:nil="true"/>
  </documentManagement>
</p:properties>
</file>

<file path=customXml/itemProps1.xml><?xml version="1.0" encoding="utf-8"?>
<ds:datastoreItem xmlns:ds="http://schemas.openxmlformats.org/officeDocument/2006/customXml" ds:itemID="{99BA2A8D-0286-43F1-9559-22AEFE655C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6a02ee-ea15-43d9-a183-617144e592a4"/>
    <ds:schemaRef ds:uri="ead25e7e-21cf-4e32-be58-492f534b65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20B74F-D998-4AAC-BF01-E213F2784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36917F-55AC-4635-8BDD-8EE02D098130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166a02ee-ea15-43d9-a183-617144e592a4"/>
    <ds:schemaRef ds:uri="http://schemas.microsoft.com/office/2006/documentManagement/types"/>
    <ds:schemaRef ds:uri="ead25e7e-21cf-4e32-be58-492f534b651f"/>
    <ds:schemaRef ds:uri="http://schemas.microsoft.com/office/2006/metadata/properties"/>
    <ds:schemaRef ds:uri="http://purl.org/dc/terms/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37f4b8a2-ad4f-41b5-9a91-284d2cc38f56}" enabled="1" method="Privilege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3727</TotalTime>
  <Words>2139</Words>
  <Application>Microsoft Macintosh PowerPoint</Application>
  <PresentationFormat>Widescreen</PresentationFormat>
  <Paragraphs>388</Paragraphs>
  <Slides>38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Aptos</vt:lpstr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CSCE 1035 – Computer Programming I</vt:lpstr>
      <vt:lpstr>Branches</vt:lpstr>
      <vt:lpstr>What is Branching?</vt:lpstr>
      <vt:lpstr>Branching Example</vt:lpstr>
      <vt:lpstr>Branching Example</vt:lpstr>
      <vt:lpstr>If Statement</vt:lpstr>
      <vt:lpstr>The if Statement</vt:lpstr>
      <vt:lpstr>The if Statement</vt:lpstr>
      <vt:lpstr>The if Statement</vt:lpstr>
      <vt:lpstr>The if Statement</vt:lpstr>
      <vt:lpstr>If-Else Statement</vt:lpstr>
      <vt:lpstr>The if-else Statement</vt:lpstr>
      <vt:lpstr>If-elif-else Statement</vt:lpstr>
      <vt:lpstr>The if-elif-else Statement</vt:lpstr>
      <vt:lpstr>The if-elif-else Statement</vt:lpstr>
      <vt:lpstr>The if-elif-else Statement</vt:lpstr>
      <vt:lpstr>The if-elif-else Statement</vt:lpstr>
      <vt:lpstr>The if-elif-else Statement</vt:lpstr>
      <vt:lpstr>The if-elif-else Statement</vt:lpstr>
      <vt:lpstr>The if-elif-else Statement</vt:lpstr>
      <vt:lpstr>Multiple if versus elif</vt:lpstr>
      <vt:lpstr>Operators and Rules</vt:lpstr>
      <vt:lpstr>Logical Operators</vt:lpstr>
      <vt:lpstr>Logical Operators</vt:lpstr>
      <vt:lpstr>Membership and identity operators</vt:lpstr>
      <vt:lpstr>Identity Operators</vt:lpstr>
      <vt:lpstr>Equality and Relational Operators</vt:lpstr>
      <vt:lpstr>Equality and Relational Operators</vt:lpstr>
      <vt:lpstr>Operator Chaining</vt:lpstr>
      <vt:lpstr>Comparison Rules</vt:lpstr>
      <vt:lpstr>Comparison Rules</vt:lpstr>
      <vt:lpstr>Precedence Rules</vt:lpstr>
      <vt:lpstr>Code Block and Indentation</vt:lpstr>
      <vt:lpstr>Python Statement</vt:lpstr>
      <vt:lpstr>Code Block</vt:lpstr>
      <vt:lpstr>Special Cases in Indentation</vt:lpstr>
      <vt:lpstr>Conditional Expressions</vt:lpstr>
      <vt:lpstr>Conditional Expressions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Carrillo, Dominic</dc:creator>
  <cp:lastModifiedBy>Carrillo, Dominic</cp:lastModifiedBy>
  <cp:revision>9</cp:revision>
  <dcterms:created xsi:type="dcterms:W3CDTF">2023-04-18T15:14:21Z</dcterms:created>
  <dcterms:modified xsi:type="dcterms:W3CDTF">2025-09-08T00:13:28Z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0x010100A892B4CFB1DABA4CBDFE28A427A3C1B8</vt:lpwstr>
  </property>
</Properties>
</file>