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90" r:id="rId5"/>
    <p:sldId id="332" r:id="rId6"/>
    <p:sldId id="335" r:id="rId7"/>
    <p:sldId id="334" r:id="rId8"/>
    <p:sldId id="336" r:id="rId9"/>
    <p:sldId id="337" r:id="rId10"/>
    <p:sldId id="338" r:id="rId11"/>
    <p:sldId id="1160" r:id="rId12"/>
    <p:sldId id="1170" r:id="rId13"/>
    <p:sldId id="1162" r:id="rId14"/>
    <p:sldId id="1163" r:id="rId15"/>
    <p:sldId id="1168" r:id="rId16"/>
    <p:sldId id="1167" r:id="rId17"/>
    <p:sldId id="1164" r:id="rId18"/>
    <p:sldId id="1165" r:id="rId19"/>
    <p:sldId id="1161" r:id="rId20"/>
    <p:sldId id="1171" r:id="rId21"/>
    <p:sldId id="1173" r:id="rId22"/>
    <p:sldId id="1174" r:id="rId23"/>
    <p:sldId id="1175" r:id="rId24"/>
    <p:sldId id="1176" r:id="rId25"/>
    <p:sldId id="1178" r:id="rId26"/>
    <p:sldId id="1177" r:id="rId27"/>
    <p:sldId id="1172" r:id="rId28"/>
    <p:sldId id="1179" r:id="rId29"/>
    <p:sldId id="1180" r:id="rId30"/>
    <p:sldId id="1181" r:id="rId31"/>
    <p:sldId id="1182" r:id="rId32"/>
    <p:sldId id="1183" r:id="rId33"/>
    <p:sldId id="1184" r:id="rId34"/>
    <p:sldId id="1185" r:id="rId35"/>
    <p:sldId id="1186" r:id="rId36"/>
    <p:sldId id="1188" r:id="rId37"/>
    <p:sldId id="1187" r:id="rId38"/>
    <p:sldId id="1189" r:id="rId39"/>
    <p:sldId id="1190" r:id="rId40"/>
    <p:sldId id="1191" r:id="rId41"/>
    <p:sldId id="1192" r:id="rId42"/>
    <p:sldId id="1193" r:id="rId43"/>
    <p:sldId id="1194" r:id="rId44"/>
    <p:sldId id="1195" r:id="rId45"/>
    <p:sldId id="11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EDAA10-F44C-0B4D-AA2A-D405289395C2}">
          <p14:sldIdLst>
            <p14:sldId id="290"/>
            <p14:sldId id="332"/>
            <p14:sldId id="335"/>
            <p14:sldId id="334"/>
            <p14:sldId id="336"/>
            <p14:sldId id="337"/>
            <p14:sldId id="338"/>
            <p14:sldId id="1160"/>
            <p14:sldId id="1170"/>
            <p14:sldId id="1162"/>
            <p14:sldId id="1163"/>
            <p14:sldId id="1168"/>
            <p14:sldId id="1167"/>
            <p14:sldId id="1164"/>
            <p14:sldId id="1165"/>
            <p14:sldId id="1161"/>
            <p14:sldId id="1171"/>
            <p14:sldId id="1173"/>
            <p14:sldId id="1174"/>
            <p14:sldId id="1175"/>
            <p14:sldId id="1176"/>
            <p14:sldId id="1178"/>
            <p14:sldId id="1177"/>
            <p14:sldId id="1172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8"/>
            <p14:sldId id="1187"/>
            <p14:sldId id="1189"/>
            <p14:sldId id="1190"/>
            <p14:sldId id="1191"/>
            <p14:sldId id="1192"/>
            <p14:sldId id="1193"/>
            <p14:sldId id="1194"/>
            <p14:sldId id="1195"/>
            <p14:sldId id="11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2F0"/>
    <a:srgbClr val="017B3B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 autoAdjust="0"/>
    <p:restoredTop sz="96384"/>
  </p:normalViewPr>
  <p:slideViewPr>
    <p:cSldViewPr snapToGrid="0">
      <p:cViewPr>
        <p:scale>
          <a:sx n="100" d="100"/>
          <a:sy n="100" d="100"/>
        </p:scale>
        <p:origin x="1680" y="115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5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A66-C0DD-846D-4E28-F5AFE613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37EB-1135-19FF-7287-8B57301E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continuation to process data until reaching a special value that signals the end of the loop.</a:t>
            </a:r>
          </a:p>
          <a:p>
            <a:pPr lvl="1"/>
            <a:r>
              <a:rPr lang="en-US" dirty="0"/>
              <a:t>This special value, is a </a:t>
            </a:r>
            <a:r>
              <a:rPr lang="en-US" dirty="0">
                <a:solidFill>
                  <a:srgbClr val="017B3B"/>
                </a:solidFill>
              </a:rPr>
              <a:t>sentinel value</a:t>
            </a:r>
            <a:r>
              <a:rPr lang="en-US" dirty="0"/>
              <a:t>, which is distinguishable and will cause the loop to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3EFE2-9AE5-9997-437C-019D2A51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73" y="2672771"/>
            <a:ext cx="3383777" cy="216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E09B4-6D21-423D-5B55-9E1A8FF52D77}"/>
              </a:ext>
            </a:extLst>
          </p:cNvPr>
          <p:cNvSpPr txBox="1"/>
          <p:nvPr/>
        </p:nvSpPr>
        <p:spPr>
          <a:xfrm>
            <a:off x="5082307" y="3016128"/>
            <a:ext cx="5801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while loop continues to process until the item meets the condition with the sentinel value to stop the while loop.</a:t>
            </a:r>
          </a:p>
          <a:p>
            <a:endParaRPr lang="en-US" dirty="0"/>
          </a:p>
          <a:p>
            <a:r>
              <a:rPr lang="en-US" dirty="0"/>
              <a:t>This is done via user control input or item process in the code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2E9C8-3973-3F6E-15DD-C34FD0A2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017" y="5045373"/>
            <a:ext cx="42164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928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36A5-A2D3-0964-F331-F7C1FC6C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5D63-EB02-5514-CB53-B32AD4D7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dirty="0">
                <a:solidFill>
                  <a:srgbClr val="017B3B"/>
                </a:solidFill>
              </a:rPr>
              <a:t>infinite loop </a:t>
            </a:r>
            <a:r>
              <a:rPr lang="en-US" dirty="0"/>
              <a:t>is a loop that never stops because the loop's condition is always True.</a:t>
            </a:r>
          </a:p>
          <a:p>
            <a:pPr lvl="1"/>
            <a:r>
              <a:rPr lang="en-US" dirty="0"/>
              <a:t>If needed to exit or stop program must send an interrupt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r>
              <a:rPr lang="en-US" dirty="0">
                <a:cs typeface="Courier New" panose="02070309020205020404" pitchFamily="49" charset="0"/>
              </a:rPr>
              <a:t>Loop body contain updates for the </a:t>
            </a:r>
            <a:r>
              <a:rPr lang="en-US" dirty="0" err="1"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 expression but never becomes false.</a:t>
            </a:r>
          </a:p>
          <a:p>
            <a:r>
              <a:rPr lang="en-US" dirty="0">
                <a:cs typeface="Courier New" panose="02070309020205020404" pitchFamily="49" charset="0"/>
              </a:rPr>
              <a:t>Common error is accidentally creating an infinite loop unintendedly.</a:t>
            </a:r>
          </a:p>
          <a:p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pic>
        <p:nvPicPr>
          <p:cNvPr id="4" name="DotMovingInCircle">
            <a:hlinkClick r:id="" action="ppaction://media"/>
            <a:extLst>
              <a:ext uri="{FF2B5EF4-FFF2-40B4-BE49-F238E27FC236}">
                <a16:creationId xmlns:a16="http://schemas.microsoft.com/office/drawing/2014/main" id="{47ECBB45-B889-DFBF-E89C-777BC95669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34842" t="23170" r="34632" b="23553"/>
          <a:stretch>
            <a:fillRect/>
          </a:stretch>
        </p:blipFill>
        <p:spPr>
          <a:xfrm>
            <a:off x="4878389" y="4514517"/>
            <a:ext cx="1965436" cy="192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CA3C-4E45-BD27-CE66-249A71D30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03" y="3486734"/>
            <a:ext cx="3733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AE63-FB2F-B1E8-E461-E9AB0E62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E9C4-4611-A0E6-7C9E-9B502D77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Strings at the top of module files (and the top of functions and classes) become </a:t>
            </a:r>
            <a:r>
              <a:rPr lang="en-US" dirty="0">
                <a:solidFill>
                  <a:srgbClr val="017B3B"/>
                </a:solidFill>
              </a:rPr>
              <a:t>"docstrings"</a:t>
            </a:r>
            <a:r>
              <a:rPr lang="en-US" dirty="0"/>
              <a:t>, which are inserted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r>
              <a:rPr lang="en-US" dirty="0"/>
              <a:t> attribute of the object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use single or double quotes to delimit the string, double are common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print(__doc__)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print the docstrings for built-in Python objects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sys.__doc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PyDoc</a:t>
            </a:r>
            <a:r>
              <a:rPr lang="en-US" dirty="0"/>
              <a:t> is a tool that can extract the docstrings and display them, either via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dirty="0"/>
              <a:t> command or via a GUI/HTML interface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help(list)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For fun, the Python developer left a docstring for all python programmers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5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A9EC1-0EDF-2124-249E-B393DFF5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59D17-3E6D-9328-CDE4-68A04CD5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we make this easier to understand (as a user or a programmer)?</a:t>
            </a:r>
          </a:p>
          <a:p>
            <a:pPr lvl="1"/>
            <a:r>
              <a:rPr lang="en-US" dirty="0"/>
              <a:t>Print statement(s) for our users.</a:t>
            </a:r>
          </a:p>
          <a:p>
            <a:pPr lvl="1"/>
            <a:r>
              <a:rPr lang="en-US" dirty="0"/>
              <a:t>What about the programmer?</a:t>
            </a:r>
          </a:p>
          <a:p>
            <a:pPr lvl="2"/>
            <a:r>
              <a:rPr lang="en-US" dirty="0"/>
              <a:t>docstrings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4D770-7C9B-81C2-E124-1701B727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130"/>
          <a:stretch>
            <a:fillRect/>
          </a:stretch>
        </p:blipFill>
        <p:spPr>
          <a:xfrm>
            <a:off x="4850973" y="1618588"/>
            <a:ext cx="7235371" cy="249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90E0C-7A07-06D4-3238-D28EAE2E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07"/>
          <a:stretch>
            <a:fillRect/>
          </a:stretch>
        </p:blipFill>
        <p:spPr>
          <a:xfrm>
            <a:off x="4850973" y="2071111"/>
            <a:ext cx="7235371" cy="23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00117 0.3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FF7E-E8C2-0858-20B6-05CD252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while Loop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D26E8-7EC1-98D3-F9F7-38C891AA4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23944-C87A-8271-3AEE-F000629D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B8501-0A4C-2553-8518-95C559E4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dirty="0"/>
              <a:t>Tell me what is going on in these while loops and how it is exiting</a:t>
            </a:r>
          </a:p>
        </p:txBody>
      </p:sp>
      <p:pic>
        <p:nvPicPr>
          <p:cNvPr id="7" name="Picture 6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EC8915F9-0EA4-2B95-058F-BBEE493C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6" y="1870866"/>
            <a:ext cx="4691336" cy="311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98AA5-EB14-A8DD-7313-9FC091BF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62" y="1870865"/>
            <a:ext cx="5975522" cy="3116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2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C973-7607-735F-CC9D-A6C385BB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D32C-B499-E585-B06C-F92941A6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add natural numbers up to n</a:t>
            </a:r>
          </a:p>
          <a:p>
            <a:endParaRPr lang="en-US" sz="2800" dirty="0"/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Input/Output Description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Hand Example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Algorithm Development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A7971-CEF9-A1E1-3396-A9F88E17E8E6}"/>
              </a:ext>
            </a:extLst>
          </p:cNvPr>
          <p:cNvSpPr txBox="1"/>
          <p:nvPr/>
        </p:nvSpPr>
        <p:spPr>
          <a:xfrm>
            <a:off x="5349212" y="2465234"/>
            <a:ext cx="6369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alibri" panose="020F0502020204030204" pitchFamily="34" charset="0"/>
              </a:rPr>
              <a:t>Pseudo Code: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input into variable 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 from 0 up to 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up count for every iteration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out sum with current count for every iteration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out final sum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0B9852-0688-B4A9-7C35-F059989AF06B}"/>
              </a:ext>
            </a:extLst>
          </p:cNvPr>
          <p:cNvSpPr/>
          <p:nvPr/>
        </p:nvSpPr>
        <p:spPr>
          <a:xfrm flipH="1">
            <a:off x="3113558" y="3780745"/>
            <a:ext cx="263709" cy="715814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B8DF84-54D3-9EBE-BEE7-98F1DE8883F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20055" y="3480896"/>
            <a:ext cx="1229157" cy="1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Shot 2018-01-18 at 9.43.10 PM.png">
            <a:extLst>
              <a:ext uri="{FF2B5EF4-FFF2-40B4-BE49-F238E27FC236}">
                <a16:creationId xmlns:a16="http://schemas.microsoft.com/office/drawing/2014/main" id="{1D99F6C2-AB80-BA4A-648B-1343A8E1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7114" y="3786215"/>
            <a:ext cx="633817" cy="6947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5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3F9D8-1CF1-B9F8-195E-3B9AA3A6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156-7D83-0476-5156-1BE2894C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1E54-63D8-342A-AE48-91D9AEE2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play the guessing game by getting the user’s input and check against a randomly generated number. If to high or low, then say it is. If it correct, then tell them they won.</a:t>
            </a:r>
          </a:p>
          <a:p>
            <a:endParaRPr lang="en-US" sz="2800" dirty="0"/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Input/Output Description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Hand Example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Algorithm Development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D2540-5524-94F6-D848-61518694A5CA}"/>
              </a:ext>
            </a:extLst>
          </p:cNvPr>
          <p:cNvSpPr txBox="1"/>
          <p:nvPr/>
        </p:nvSpPr>
        <p:spPr>
          <a:xfrm>
            <a:off x="5454316" y="2861551"/>
            <a:ext cx="6369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alibri" panose="020F0502020204030204" pitchFamily="34" charset="0"/>
              </a:rPr>
              <a:t>Pseudo Code: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a Random Game Number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the User's guess number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high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high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equal to game number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they were correct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A4211D3-C965-78C6-4A5E-4AB26829CE52}"/>
              </a:ext>
            </a:extLst>
          </p:cNvPr>
          <p:cNvSpPr/>
          <p:nvPr/>
        </p:nvSpPr>
        <p:spPr>
          <a:xfrm flipH="1">
            <a:off x="2991718" y="4406713"/>
            <a:ext cx="263709" cy="715814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0F85B5-9615-97A2-5C36-DC31879D481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09545" y="4154213"/>
            <a:ext cx="1344771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Shot 2018-01-18 at 9.43.10 PM.png">
            <a:extLst>
              <a:ext uri="{FF2B5EF4-FFF2-40B4-BE49-F238E27FC236}">
                <a16:creationId xmlns:a16="http://schemas.microsoft.com/office/drawing/2014/main" id="{BFA970A1-3AF8-5A9C-B4F6-4FBCD384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45274" y="4412183"/>
            <a:ext cx="633817" cy="6947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4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E8EC-872D-A54D-44A3-3C204350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2203-D674-8BF0-9435-1456C4332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D9FB71-34A2-11FF-602E-61836034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4EC31-6583-1A9E-17CC-80E491C4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is a </a:t>
            </a:r>
            <a:r>
              <a:rPr lang="en-US" dirty="0">
                <a:solidFill>
                  <a:srgbClr val="008000"/>
                </a:solidFill>
              </a:rPr>
              <a:t>count-controlled loop </a:t>
            </a:r>
            <a:r>
              <a:rPr lang="en-US" dirty="0"/>
              <a:t>that iterates a specific number of times through a sequence of values</a:t>
            </a:r>
          </a:p>
        </p:txBody>
      </p:sp>
      <p:pic>
        <p:nvPicPr>
          <p:cNvPr id="6" name="Picture 2" descr="Python for Loop">
            <a:extLst>
              <a:ext uri="{FF2B5EF4-FFF2-40B4-BE49-F238E27FC236}">
                <a16:creationId xmlns:a16="http://schemas.microsoft.com/office/drawing/2014/main" id="{2D7A341C-5115-ED32-EA43-5109909F7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5"/>
          <a:stretch>
            <a:fillRect/>
          </a:stretch>
        </p:blipFill>
        <p:spPr bwMode="auto">
          <a:xfrm>
            <a:off x="9133355" y="2178622"/>
            <a:ext cx="2545168" cy="402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82B89-DE2C-5422-19F1-3CDFF29472BE}"/>
              </a:ext>
            </a:extLst>
          </p:cNvPr>
          <p:cNvSpPr txBox="1"/>
          <p:nvPr/>
        </p:nvSpPr>
        <p:spPr>
          <a:xfrm>
            <a:off x="9044412" y="6302828"/>
            <a:ext cx="272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logic of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/>
              <a:t>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2BB14-F499-6C5A-0335-9091D5D21B38}"/>
              </a:ext>
            </a:extLst>
          </p:cNvPr>
          <p:cNvSpPr txBox="1"/>
          <p:nvPr/>
        </p:nvSpPr>
        <p:spPr>
          <a:xfrm>
            <a:off x="368416" y="4337292"/>
            <a:ext cx="7831737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statement iterates over each element in a container, one at a time, assigning a variable to the next element to be used in the loop body.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Container can be a list, a tuple, a string, a dictionary, a set, etc.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index item takes on each successive value in the sequence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statements in the body of the loop are executed once for each item</a:t>
            </a:r>
            <a:endParaRPr lang="en-US" sz="2400" dirty="0"/>
          </a:p>
        </p:txBody>
      </p:sp>
      <p:pic>
        <p:nvPicPr>
          <p:cNvPr id="15" name="Picture 14" descr="A close-up of a text&#10;&#10;AI-generated content may be incorrect.">
            <a:extLst>
              <a:ext uri="{FF2B5EF4-FFF2-40B4-BE49-F238E27FC236}">
                <a16:creationId xmlns:a16="http://schemas.microsoft.com/office/drawing/2014/main" id="{E738BC95-F7F4-0F6B-3FB7-B089F675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1" y="2403771"/>
            <a:ext cx="22352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76C345-3E7C-190A-6639-4162674F8221}"/>
              </a:ext>
            </a:extLst>
          </p:cNvPr>
          <p:cNvSpPr txBox="1"/>
          <p:nvPr/>
        </p:nvSpPr>
        <p:spPr>
          <a:xfrm>
            <a:off x="3803904" y="2487388"/>
            <a:ext cx="412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Loop body can include one or more statements to be executed if condition is true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13B4DA-E625-EEA2-8DD1-5A0959843AB9}"/>
              </a:ext>
            </a:extLst>
          </p:cNvPr>
          <p:cNvCxnSpPr>
            <a:cxnSpLocks/>
          </p:cNvCxnSpPr>
          <p:nvPr/>
        </p:nvCxnSpPr>
        <p:spPr>
          <a:xfrm flipH="1">
            <a:off x="2832407" y="2779776"/>
            <a:ext cx="971497" cy="159536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8329F-B1DD-780C-BF62-AF0A03B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(General)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3166E-BE08-A135-592C-65A7C0F73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C64EC-73F2-4508-1B9D-D86F40949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442C6-671E-57F2-5AF5-59EC5E87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B23D0-4A4E-912A-414C-2E9DEF6A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steps through each of the items in a container, or any other type of object that is </a:t>
            </a:r>
            <a:r>
              <a:rPr lang="en-US" dirty="0" err="1">
                <a:solidFill>
                  <a:srgbClr val="008000"/>
                </a:solidFill>
              </a:rPr>
              <a:t>iterable</a:t>
            </a:r>
            <a:endParaRPr lang="en-US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container is a list or a tuple, then loop steps through each element of the sequence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C3CCE-43D0-4DFD-E4C6-901CB0D1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84" y="2419575"/>
            <a:ext cx="4505433" cy="1607121"/>
          </a:xfrm>
          <a:prstGeom prst="rect">
            <a:avLst/>
          </a:prstGeom>
        </p:spPr>
      </p:pic>
      <p:pic>
        <p:nvPicPr>
          <p:cNvPr id="13" name="Picture 12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5B8AD546-2648-193C-18A5-CEE14078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01" y="2313316"/>
            <a:ext cx="3476084" cy="4328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09BC90-95CC-8F15-9802-FB1FFBF8C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00" y="4470859"/>
            <a:ext cx="4517300" cy="1292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929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F623-6E1C-58C8-3D47-B0E63AB2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B5F727-A673-5F16-0671-5F0040DA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86C74-0469-39A1-D345-07E07423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can iterate over other containers such as strings and dictionaries.</a:t>
            </a:r>
          </a:p>
          <a:p>
            <a:r>
              <a:rPr lang="en-US" dirty="0"/>
              <a:t>String Example</a:t>
            </a:r>
          </a:p>
          <a:p>
            <a:pPr lvl="1"/>
            <a:r>
              <a:rPr lang="en-US" dirty="0"/>
              <a:t>Seen as a sequence type like a list, so the behavior of the loop is identical. </a:t>
            </a:r>
          </a:p>
          <a:p>
            <a:pPr lvl="1"/>
            <a:r>
              <a:rPr lang="en-US" dirty="0"/>
              <a:t>Each iteration assigns the loop variable being the next character in the string.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Dictionary Example</a:t>
            </a:r>
          </a:p>
          <a:p>
            <a:pPr lvl="1"/>
            <a:r>
              <a:rPr lang="en-US" dirty="0"/>
              <a:t>Each iteration assigns the loop variable with each key in the dictionary, in order of the keys</a:t>
            </a:r>
          </a:p>
          <a:p>
            <a:pPr lvl="1"/>
            <a:r>
              <a:rPr lang="en-US" dirty="0"/>
              <a:t>The key’s value can be accessed by using the key.</a:t>
            </a:r>
          </a:p>
        </p:txBody>
      </p:sp>
      <p:pic>
        <p:nvPicPr>
          <p:cNvPr id="2" name="Picture 1" descr="A close-up of a word&#10;&#10;AI-generated content may be incorrect.">
            <a:extLst>
              <a:ext uri="{FF2B5EF4-FFF2-40B4-BE49-F238E27FC236}">
                <a16:creationId xmlns:a16="http://schemas.microsoft.com/office/drawing/2014/main" id="{EE54CDCC-D6B0-5FBD-0192-A61E4346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46" y="2856186"/>
            <a:ext cx="3930141" cy="572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5A5D7B-970E-92CB-F2DD-CBF5A5B0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46" y="4726769"/>
            <a:ext cx="3934356" cy="1817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FEE88-3D1E-A68F-F868-B7E7745928AF}"/>
              </a:ext>
            </a:extLst>
          </p:cNvPr>
          <p:cNvSpPr txBox="1"/>
          <p:nvPr/>
        </p:nvSpPr>
        <p:spPr>
          <a:xfrm>
            <a:off x="8820201" y="4936147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username: student123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role: admin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active: True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B4B7219-3B08-978D-24EA-E169B18FFBC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895125" y="5536312"/>
            <a:ext cx="1925077" cy="888180"/>
          </a:xfrm>
          <a:prstGeom prst="curvedConnector3">
            <a:avLst>
              <a:gd name="adj1" fmla="val 27069"/>
            </a:avLst>
          </a:prstGeom>
          <a:ln w="28575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1B1D-057E-C6ED-6E8C-A7F5DD44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6258-37DB-01A8-7BF3-A34DDEA4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7" y="1232421"/>
            <a:ext cx="10985383" cy="498559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item, or target variable,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can be more than a single variable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When the container elements are themselves sequences, then the item can match the structure of the elements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This multiple assignment can make it easier to access 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individual</a:t>
            </a:r>
            <a:r>
              <a:rPr lang="en-US" dirty="0">
                <a:cs typeface="Courier New" panose="02070309020205020404" pitchFamily="49" charset="0"/>
              </a:rPr>
              <a:t> parts of each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3EAE-ED15-B024-2C67-D15923D6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97" b="58454"/>
          <a:stretch>
            <a:fillRect/>
          </a:stretch>
        </p:blipFill>
        <p:spPr>
          <a:xfrm>
            <a:off x="924151" y="3420534"/>
            <a:ext cx="5524500" cy="1996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C2A2E-77AE-59E4-2764-295AAEF4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962" r="22059"/>
          <a:stretch>
            <a:fillRect/>
          </a:stretch>
        </p:blipFill>
        <p:spPr>
          <a:xfrm>
            <a:off x="6651735" y="3135657"/>
            <a:ext cx="4305854" cy="25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891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188BB-E05F-A5BE-BB82-19485ACC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1A3E0-3B14-A928-F9F3-EEB5FDF5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B2DB3-16FA-E0CC-E645-9B4C0413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program to manage a dictionary of fruits and their prices. Ask the user to input the name of a fruit to check if it is or is not in the dictionary. When the input is not in the dictionary then create a new entry. Finally, print the entire dictionary using a for loop.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F6541-2A95-5C91-14C7-1E4E93BD4CDD}"/>
              </a:ext>
            </a:extLst>
          </p:cNvPr>
          <p:cNvSpPr txBox="1"/>
          <p:nvPr/>
        </p:nvSpPr>
        <p:spPr>
          <a:xfrm>
            <a:off x="1177436" y="3262048"/>
            <a:ext cx="9837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Pseudo Code: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there be a dictionary of fruits with their prices.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Ask the user for a name of a fruit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the user’s fruit exist in the dictionary, then print out it already exist.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the user’s fruit doesn’t exist, then ask for a price and enter dictionary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Lastly, print out the full dictionary (keys, values) using a for loop.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CCD58B-15D3-1EBC-E1C5-1A8699AF6688}"/>
              </a:ext>
            </a:extLst>
          </p:cNvPr>
          <p:cNvSpPr/>
          <p:nvPr/>
        </p:nvSpPr>
        <p:spPr>
          <a:xfrm>
            <a:off x="1482553" y="5271776"/>
            <a:ext cx="4260549" cy="136960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>
                <a:cs typeface="Courier New" panose="02070309020205020404" pitchFamily="49" charset="0"/>
              </a:rPr>
              <a:t>Using a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loop to iterate over a dictionary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{"Sam": 4, "Mary": 3, "Bill": 2}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ages.keys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print(name, ages[name])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133DDF-7566-9C25-2021-6FD2DE488DF3}"/>
              </a:ext>
            </a:extLst>
          </p:cNvPr>
          <p:cNvSpPr/>
          <p:nvPr/>
        </p:nvSpPr>
        <p:spPr>
          <a:xfrm>
            <a:off x="6483169" y="5271776"/>
            <a:ext cx="4260549" cy="136960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>
                <a:cs typeface="Courier New" panose="02070309020205020404" pitchFamily="49" charset="0"/>
              </a:rPr>
              <a:t>Using a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loop to iterate over a dictionary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{"Sam": 4, "Mary": 3, "Bill": 2}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name,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ages.items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1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7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CCC-4282-CDB8-2657-81ABFB88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using range()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E57E7-972E-6DF2-5A1B-62434602E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7BC2E-2209-617C-FD7C-662CD29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2DE3F-95C9-8A5B-F570-7D531FD6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range</a:t>
            </a:r>
            <a:r>
              <a:rPr lang="en-US" dirty="0"/>
              <a:t> function creates an </a:t>
            </a:r>
            <a:r>
              <a:rPr lang="en-US" dirty="0" err="1"/>
              <a:t>iterable</a:t>
            </a:r>
            <a:r>
              <a:rPr lang="en-US" dirty="0"/>
              <a:t> list of values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range([start,] stop[, step])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Repeats for values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(inclusive)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>
                <a:cs typeface="Courier New" panose="02070309020205020404" pitchFamily="49" charset="0"/>
              </a:rPr>
              <a:t> (exclusive)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Default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value is 0,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>
                <a:cs typeface="Courier New" panose="02070309020205020404" pitchFamily="49" charset="0"/>
              </a:rPr>
              <a:t> value is 1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Provides a range of </a:t>
            </a:r>
            <a:r>
              <a:rPr lang="en-US" dirty="0" err="1"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pPr lvl="2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Counting forward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range(10, 20)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 11 12 13 14 15 16 17 18 19</a:t>
            </a:r>
          </a:p>
          <a:p>
            <a:pPr lvl="2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Counting backward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range(20, 10, -1)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20 19 18 17 16 15 14 13 12 11</a:t>
            </a:r>
          </a:p>
          <a:p>
            <a:pPr lvl="2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Counting by different amounts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range(0, 50, 5)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 5 10 15 20 25 30 35 40 45</a:t>
            </a:r>
          </a:p>
        </p:txBody>
      </p:sp>
    </p:spTree>
    <p:extLst>
      <p:ext uri="{BB962C8B-B14F-4D97-AF65-F5344CB8AC3E}">
        <p14:creationId xmlns:p14="http://schemas.microsoft.com/office/powerpoint/2010/main" val="204222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6DD-6D3A-FECE-E150-12572BE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range() function with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FEF0-72C0-703D-A80A-DE408591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5419123"/>
          </a:xfrm>
        </p:spPr>
        <p:txBody>
          <a:bodyPr>
            <a:normAutofit/>
          </a:bodyPr>
          <a:lstStyle/>
          <a:p>
            <a:r>
              <a:rPr lang="en-US" dirty="0"/>
              <a:t>Range() is useful with for loops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squared is 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squared is 4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squared is 9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squared is 16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squared is 25</a:t>
            </a:r>
          </a:p>
          <a:p>
            <a:r>
              <a:rPr lang="en-US" dirty="0">
                <a:cs typeface="Courier New" panose="02070309020205020404" pitchFamily="49" charset="0"/>
              </a:rPr>
              <a:t>How would we print every second element in a list?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638EB-E45B-94DD-E31F-2317CBC2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3" y="1840186"/>
            <a:ext cx="33528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FD244-4A5A-4886-53D1-0707A88F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509815"/>
            <a:ext cx="3238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B58F-664A-7157-E1D0-A64F50C2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versus 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4E283-80FA-6276-E897-5F631652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B82D-C598-EFAB-62E0-E3EAC5C7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A7D9-005C-6E9C-B2D4-AA3779E5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Some general rules you can follow: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when number of iterations is computable before entering the loop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counting down from N to 0, printing results N times,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when accessing the elements of a container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adding 1 to every element in list, printing the key of every entry in a dictionary,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when the number of iterations is not computable before entering the loop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iterating until a user enters a sentinel value,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when using a Boolean expression flagging mechanism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control over when the loop exits, based on condition or internal state change.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Both use a counting system, however,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the programmer does not explicitly set the incrementation since it iterates the </a:t>
            </a:r>
            <a:r>
              <a:rPr lang="en-US" dirty="0" err="1"/>
              <a:t>iterable</a:t>
            </a:r>
            <a:r>
              <a:rPr lang="en-US" dirty="0"/>
              <a:t>. Whereas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requires an incrementation if not will loop infinitely.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081B-4BB0-FE41-4DB5-1DBA79B3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3697-5AEC-6683-C159-CC035AA1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What should you do if a teacher asked you to write 500 times "</a:t>
            </a:r>
            <a:r>
              <a:rPr lang="en-US" dirty="0">
                <a:solidFill>
                  <a:srgbClr val="008000"/>
                </a:solidFill>
              </a:rPr>
              <a:t>I will not throw paper airplanes in class</a:t>
            </a:r>
            <a:r>
              <a:rPr lang="en-US" dirty="0"/>
              <a:t>"?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C9C469-9F0F-60FB-5193-9C61C9CD63C8}"/>
              </a:ext>
            </a:extLst>
          </p:cNvPr>
          <p:cNvGrpSpPr/>
          <p:nvPr/>
        </p:nvGrpSpPr>
        <p:grpSpPr>
          <a:xfrm>
            <a:off x="1981200" y="3925124"/>
            <a:ext cx="8229601" cy="2728932"/>
            <a:chOff x="417671" y="4017308"/>
            <a:chExt cx="8229601" cy="272893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AD32C9F-C2E3-EFAF-F3C2-710B6DCE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671" y="4017308"/>
              <a:ext cx="8229601" cy="27289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F3318A-253C-9CE5-0751-213639F8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728" y="5067300"/>
              <a:ext cx="4733688" cy="381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CD2EB1-D1AA-130B-1263-D408AE1C673A}"/>
                </a:ext>
              </a:extLst>
            </p:cNvPr>
            <p:cNvSpPr txBox="1"/>
            <p:nvPr/>
          </p:nvSpPr>
          <p:spPr>
            <a:xfrm>
              <a:off x="666400" y="4418326"/>
              <a:ext cx="443422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count = 1</a:t>
              </a:r>
            </a:p>
            <a:p>
              <a:endParaRPr lang="en-US" sz="1600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while count &lt;= 500: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    print('I will not throw paper airplanes in class.')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    count = count + 1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56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8B1B-714E-6C82-AFEF-809135E8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CA17-567B-ADD7-04FD-B977D9609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4BD-B877-DC91-6530-9B629252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body of a loop may contain any type of statement, including another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008000"/>
                </a:solidFill>
              </a:rPr>
              <a:t>nested loop </a:t>
            </a:r>
            <a:r>
              <a:rPr lang="en-US" dirty="0"/>
              <a:t>is a loop contained inside another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For nested loops, all iterations of the </a:t>
            </a:r>
            <a:r>
              <a:rPr lang="en-US" dirty="0">
                <a:solidFill>
                  <a:srgbClr val="008000"/>
                </a:solidFill>
              </a:rPr>
              <a:t>inner</a:t>
            </a:r>
            <a:r>
              <a:rPr lang="en-US" dirty="0"/>
              <a:t> loop are executed for each iteration of the </a:t>
            </a:r>
            <a:r>
              <a:rPr lang="en-US" dirty="0">
                <a:solidFill>
                  <a:srgbClr val="008000"/>
                </a:solidFill>
              </a:rPr>
              <a:t>outer</a:t>
            </a:r>
            <a:r>
              <a:rPr lang="en-US" dirty="0"/>
              <a:t>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Total number of iterations in a nested loop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number_iterations_inner</a:t>
            </a:r>
            <a:r>
              <a:rPr lang="en-US" sz="16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number_iterations_outer</a:t>
            </a:r>
            <a:endParaRPr lang="en-US" sz="16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95F308-82D4-C2FC-E50B-A60B00E8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0" y="2528219"/>
            <a:ext cx="3040073" cy="1448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1DA00-C111-4CFF-3AF4-E10AE7B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D00510-1F5F-4D6B-17C6-86A74E8DA0D8}"/>
              </a:ext>
            </a:extLst>
          </p:cNvPr>
          <p:cNvSpPr/>
          <p:nvPr/>
        </p:nvSpPr>
        <p:spPr>
          <a:xfrm>
            <a:off x="3048297" y="5333987"/>
            <a:ext cx="6095406" cy="60350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Can mix-and-match between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3E593E4-98C3-ED3D-ED97-15742EDDB345}"/>
              </a:ext>
            </a:extLst>
          </p:cNvPr>
          <p:cNvSpPr/>
          <p:nvPr/>
        </p:nvSpPr>
        <p:spPr>
          <a:xfrm>
            <a:off x="7322727" y="2975111"/>
            <a:ext cx="136918" cy="603357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1AF6E-E8AF-A579-1C0F-0B5425839D0E}"/>
              </a:ext>
            </a:extLst>
          </p:cNvPr>
          <p:cNvSpPr txBox="1"/>
          <p:nvPr/>
        </p:nvSpPr>
        <p:spPr>
          <a:xfrm>
            <a:off x="7486986" y="3092123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Loop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C7706DC-0F67-6BE9-93CA-FBF945BFF756}"/>
              </a:ext>
            </a:extLst>
          </p:cNvPr>
          <p:cNvSpPr/>
          <p:nvPr/>
        </p:nvSpPr>
        <p:spPr>
          <a:xfrm>
            <a:off x="3995342" y="2622764"/>
            <a:ext cx="157585" cy="1308050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496CF-DC51-B9B7-7F5A-FA58D36AAD4F}"/>
              </a:ext>
            </a:extLst>
          </p:cNvPr>
          <p:cNvSpPr txBox="1"/>
          <p:nvPr/>
        </p:nvSpPr>
        <p:spPr>
          <a:xfrm>
            <a:off x="2742789" y="3092123"/>
            <a:ext cx="124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8296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180C-EB2F-0377-E864-C0815963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40A9F-68B1-F64D-FCFB-0714D99BEC5E}"/>
              </a:ext>
            </a:extLst>
          </p:cNvPr>
          <p:cNvSpPr txBox="1"/>
          <p:nvPr/>
        </p:nvSpPr>
        <p:spPr>
          <a:xfrm>
            <a:off x="368417" y="2511436"/>
            <a:ext cx="5496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When one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 is used, the program will output each internal list as an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20E10-78F2-CAD1-C5A7-4E4F5C752D63}"/>
              </a:ext>
            </a:extLst>
          </p:cNvPr>
          <p:cNvSpPr txBox="1"/>
          <p:nvPr/>
        </p:nvSpPr>
        <p:spPr>
          <a:xfrm>
            <a:off x="5861109" y="2511435"/>
            <a:ext cx="5492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When using a nested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loop, we can iterate over the individual items contained in the lists</a:t>
            </a:r>
          </a:p>
        </p:txBody>
      </p:sp>
      <p:pic>
        <p:nvPicPr>
          <p:cNvPr id="9" name="Picture 8" descr="A close up of a list&#10;&#10;AI-generated content may be incorrect.">
            <a:extLst>
              <a:ext uri="{FF2B5EF4-FFF2-40B4-BE49-F238E27FC236}">
                <a16:creationId xmlns:a16="http://schemas.microsoft.com/office/drawing/2014/main" id="{A314B586-D2D1-1622-011F-806351F2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94" y="3429002"/>
            <a:ext cx="2667000" cy="520700"/>
          </a:xfrm>
          <a:prstGeom prst="rect">
            <a:avLst/>
          </a:prstGeom>
        </p:spPr>
      </p:pic>
      <p:pic>
        <p:nvPicPr>
          <p:cNvPr id="11" name="Picture 10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A8EAB8D-E6C4-1889-C5EF-9B49BBA18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17" y="1222258"/>
            <a:ext cx="4546600" cy="1079500"/>
          </a:xfrm>
          <a:prstGeom prst="rect">
            <a:avLst/>
          </a:prstGeom>
        </p:spPr>
      </p:pic>
      <p:pic>
        <p:nvPicPr>
          <p:cNvPr id="13" name="Picture 12" descr="A close-up of a number&#10;&#10;AI-generated content may be incorrect.">
            <a:extLst>
              <a:ext uri="{FF2B5EF4-FFF2-40B4-BE49-F238E27FC236}">
                <a16:creationId xmlns:a16="http://schemas.microsoft.com/office/drawing/2014/main" id="{1A53AB77-AAEB-083D-E908-443AED97F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04" y="3429000"/>
            <a:ext cx="32385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BDFA09-574F-5582-E11A-4543F6E20199}"/>
              </a:ext>
            </a:extLst>
          </p:cNvPr>
          <p:cNvSpPr txBox="1"/>
          <p:nvPr/>
        </p:nvSpPr>
        <p:spPr>
          <a:xfrm>
            <a:off x="368417" y="3949702"/>
            <a:ext cx="5143383" cy="107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['hammerhead', 'great white', 'dogfish']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[9.9, 8.8, 7.7]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D003C-2266-9DCE-43B0-62D1CFD8AB69}"/>
              </a:ext>
            </a:extLst>
          </p:cNvPr>
          <p:cNvSpPr txBox="1"/>
          <p:nvPr/>
        </p:nvSpPr>
        <p:spPr>
          <a:xfrm>
            <a:off x="5861109" y="3949702"/>
            <a:ext cx="228737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Output: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hammerhead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great white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dogfish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9.9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8.8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7.7</a:t>
            </a:r>
          </a:p>
        </p:txBody>
      </p:sp>
    </p:spTree>
    <p:extLst>
      <p:ext uri="{BB962C8B-B14F-4D97-AF65-F5344CB8AC3E}">
        <p14:creationId xmlns:p14="http://schemas.microsoft.com/office/powerpoint/2010/main" val="13056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5AA3-D62D-A7A5-85E3-B792B2A2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Develop Programs Incrementally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353F-017D-E85F-BFDE-CA0109ADD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6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46E-F9E0-D205-50AE-B33C60D6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Loop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4A39-83BF-7DBC-BD99-A49CDD71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Off-by-one</a:t>
            </a:r>
            <a:r>
              <a:rPr lang="en-US" sz="2000" dirty="0"/>
              <a:t> errors, where the loop executes one too many or one too few times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Check your comparison if should be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Check that the initialization uses the correct 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Does the loop handle the zero iterations case?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Step through the loop with changing variables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statements can be used to trace a value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Infinite loops </a:t>
            </a:r>
            <a:r>
              <a:rPr lang="en-US" sz="2000" dirty="0"/>
              <a:t>usually result from an error in the condition that controls the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Check the direction of inequalities whether it should be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Test for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rather than equality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Recall that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is really only an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69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C759-9E83-76AE-8685-4D0CAFC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FA79-0928-81A3-821C-389A978B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debugging these large, complex programs.</a:t>
            </a:r>
          </a:p>
          <a:p>
            <a:r>
              <a:rPr lang="en-US" dirty="0"/>
              <a:t>(If possible) Developing a simple version of the program to become a module or become the base of larger program.</a:t>
            </a:r>
          </a:p>
          <a:p>
            <a:r>
              <a:rPr lang="en-US" dirty="0"/>
              <a:t>Goal is </a:t>
            </a:r>
            <a:r>
              <a:rPr lang="en-US" dirty="0">
                <a:solidFill>
                  <a:srgbClr val="017B3B"/>
                </a:solidFill>
              </a:rPr>
              <a:t>incremental development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Incrementally write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Include comments for future implementation via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#TODO </a:t>
            </a:r>
            <a:r>
              <a:rPr lang="en-US" dirty="0"/>
              <a:t>or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#FIXME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Then test it periodically to ensure each new part works as expected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Benefits include that errors are easier to isolate, find, and 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43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46B2-D2B8-8F67-DB45-4C9A0B90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A28F-B8BE-7063-5909-C5DFC5D6A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0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419F-D731-7C38-9C5F-A225AC42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13C5-8829-2B22-C71A-65D44E3A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terminates the current loop and transfers execution at the next statement following that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most common use for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is when some external condition is triggered that requires an exit from a loop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skips all the remaining statements in the current iteration of the loop and moves control back to the top of the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will cause program to immediately retest its condition prior to the next iteration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Both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statements can be used in both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823968-2314-A0B8-AFE9-87DC60973036}"/>
              </a:ext>
            </a:extLst>
          </p:cNvPr>
          <p:cNvSpPr/>
          <p:nvPr/>
        </p:nvSpPr>
        <p:spPr>
          <a:xfrm>
            <a:off x="2995597" y="5333987"/>
            <a:ext cx="6200806" cy="87386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dirty="0"/>
              <a:t> statement is used when a statement is required syntactically, but you do not want any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127549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4DC2-A516-4431-ADBF-6160E62F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pic>
        <p:nvPicPr>
          <p:cNvPr id="7" name="Content Placeholder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37DE2512-457E-607C-D8A5-5083D6FB5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4269380"/>
            <a:ext cx="3795141" cy="1864853"/>
          </a:xfrm>
        </p:spPr>
      </p:pic>
      <p:pic>
        <p:nvPicPr>
          <p:cNvPr id="9" name="Picture 8" descr="A number and a break&#10;&#10;AI-generated content may be incorrect.">
            <a:extLst>
              <a:ext uri="{FF2B5EF4-FFF2-40B4-BE49-F238E27FC236}">
                <a16:creationId xmlns:a16="http://schemas.microsoft.com/office/drawing/2014/main" id="{A0CD5468-317F-7AC5-CC3E-956D67F41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656193"/>
            <a:ext cx="3778783" cy="1881213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7CEEE0A-5E3C-940C-7C56-BCC51AD24B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0370" y="2862071"/>
            <a:ext cx="524623" cy="515199"/>
          </a:xfrm>
          <a:prstGeom prst="bentConnector3">
            <a:avLst>
              <a:gd name="adj1" fmla="val -141726"/>
            </a:avLst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C38633-AECB-311C-4564-CC2F8D52E3FA}"/>
              </a:ext>
            </a:extLst>
          </p:cNvPr>
          <p:cNvSpPr txBox="1"/>
          <p:nvPr/>
        </p:nvSpPr>
        <p:spPr>
          <a:xfrm>
            <a:off x="5910872" y="2058190"/>
            <a:ext cx="4156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17B3B"/>
                </a:solidFill>
              </a:rPr>
              <a:t>Break</a:t>
            </a:r>
            <a:endParaRPr lang="en-US" sz="2000" dirty="0">
              <a:solidFill>
                <a:srgbClr val="017B3B"/>
              </a:solidFill>
            </a:endParaRPr>
          </a:p>
          <a:p>
            <a:pPr algn="ctr"/>
            <a:r>
              <a:rPr lang="en-US" sz="2000" dirty="0"/>
              <a:t>This iteration is over and there are no more iterations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DDAAC6-7692-D158-E8C6-5AD929512C45}"/>
              </a:ext>
            </a:extLst>
          </p:cNvPr>
          <p:cNvSpPr txBox="1"/>
          <p:nvPr/>
        </p:nvSpPr>
        <p:spPr>
          <a:xfrm>
            <a:off x="5910872" y="4529644"/>
            <a:ext cx="4156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7B3B"/>
                </a:solidFill>
              </a:rPr>
              <a:t>Continue</a:t>
            </a:r>
            <a:endParaRPr lang="en-US" sz="1800" dirty="0">
              <a:solidFill>
                <a:srgbClr val="017B3B"/>
              </a:solidFill>
            </a:endParaRPr>
          </a:p>
          <a:p>
            <a:pPr algn="ctr"/>
            <a:r>
              <a:rPr lang="en-US" sz="1800" dirty="0"/>
              <a:t>This iteration is over; do the next iteration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B590FD-2354-33E4-D2F2-2C0B96C2CD8D}"/>
              </a:ext>
            </a:extLst>
          </p:cNvPr>
          <p:cNvCxnSpPr>
            <a:cxnSpLocks/>
          </p:cNvCxnSpPr>
          <p:nvPr/>
        </p:nvCxnSpPr>
        <p:spPr>
          <a:xfrm>
            <a:off x="1524000" y="3964748"/>
            <a:ext cx="9144000" cy="0"/>
          </a:xfrm>
          <a:prstGeom prst="line">
            <a:avLst/>
          </a:prstGeom>
          <a:ln w="38100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763C3C9-B65A-83DB-E533-98FE512D1611}"/>
              </a:ext>
            </a:extLst>
          </p:cNvPr>
          <p:cNvCxnSpPr>
            <a:cxnSpLocks/>
          </p:cNvCxnSpPr>
          <p:nvPr/>
        </p:nvCxnSpPr>
        <p:spPr>
          <a:xfrm rot="10800000">
            <a:off x="3621024" y="4663440"/>
            <a:ext cx="914400" cy="777240"/>
          </a:xfrm>
          <a:prstGeom prst="bentConnector3">
            <a:avLst>
              <a:gd name="adj1" fmla="val -24000"/>
            </a:avLst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DBF6D6-E485-C9FE-395B-C9A074EB7F43}"/>
              </a:ext>
            </a:extLst>
          </p:cNvPr>
          <p:cNvCxnSpPr>
            <a:cxnSpLocks/>
          </p:cNvCxnSpPr>
          <p:nvPr/>
        </p:nvCxnSpPr>
        <p:spPr>
          <a:xfrm flipH="1" flipV="1">
            <a:off x="3364993" y="5440680"/>
            <a:ext cx="1232108" cy="1"/>
          </a:xfrm>
          <a:prstGeom prst="line">
            <a:avLst/>
          </a:prstGeom>
          <a:ln w="38100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5561C0A-C13C-7D84-50DA-477ECD2A19C4}"/>
              </a:ext>
            </a:extLst>
          </p:cNvPr>
          <p:cNvSpPr/>
          <p:nvPr/>
        </p:nvSpPr>
        <p:spPr>
          <a:xfrm>
            <a:off x="6267556" y="5775472"/>
            <a:ext cx="3443303" cy="865910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17B3B"/>
                </a:solidFill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017B3B"/>
                </a:solidFill>
              </a:rPr>
              <a:t>Continue</a:t>
            </a:r>
            <a:r>
              <a:rPr lang="en-US" dirty="0"/>
              <a:t> can be used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as well.</a:t>
            </a:r>
          </a:p>
        </p:txBody>
      </p:sp>
    </p:spTree>
    <p:extLst>
      <p:ext uri="{BB962C8B-B14F-4D97-AF65-F5344CB8AC3E}">
        <p14:creationId xmlns:p14="http://schemas.microsoft.com/office/powerpoint/2010/main" val="3432406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1EF2-44CB-BE7C-2BD2-1DB49E04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27AF-B7C9-689A-3BC4-756B52B3B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FBE-5318-0D19-C009-2150B2A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4B49-0D6E-F9C8-49A5-2AB942E5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17B3B"/>
                </a:solidFill>
              </a:rPr>
              <a:t>Loop</a:t>
            </a:r>
            <a:r>
              <a:rPr lang="en-US" dirty="0"/>
              <a:t> in programming, allow for repeated action for a specific task</a:t>
            </a:r>
          </a:p>
          <a:p>
            <a:pPr lvl="1"/>
            <a:r>
              <a:rPr lang="en-US" dirty="0">
                <a:solidFill>
                  <a:srgbClr val="017B3B"/>
                </a:solidFill>
              </a:rPr>
              <a:t>Iterations</a:t>
            </a:r>
            <a:r>
              <a:rPr lang="en-US" dirty="0"/>
              <a:t> are repeated execution of a set of instructions or code block when a condition is met</a:t>
            </a:r>
          </a:p>
          <a:p>
            <a:r>
              <a:rPr lang="en-US" dirty="0"/>
              <a:t>Loop design questions</a:t>
            </a:r>
          </a:p>
          <a:p>
            <a:pPr lvl="1"/>
            <a:r>
              <a:rPr lang="en-US" dirty="0"/>
              <a:t>What should be included in the loop body?</a:t>
            </a:r>
          </a:p>
          <a:p>
            <a:pPr lvl="1"/>
            <a:r>
              <a:rPr lang="en-US" dirty="0"/>
              <a:t>How many times should the loop be iterated?</a:t>
            </a:r>
          </a:p>
          <a:p>
            <a:pPr lvl="1"/>
            <a:r>
              <a:rPr lang="en-US" dirty="0"/>
              <a:t>Are there times to break out of the loop?</a:t>
            </a:r>
          </a:p>
          <a:p>
            <a:r>
              <a:rPr lang="en-US" dirty="0"/>
              <a:t>Python natively supports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/>
              <a:t>Other loops are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and nested loops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D67AC6B-B5C0-2D50-6A26-6C7B8E0E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80" y="2461837"/>
            <a:ext cx="2576137" cy="3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99B3-1C3F-42D9-493D-7A926FA5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DAC2-C020-E81A-B23D-086231DC353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loop may optionally include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clause that executes only if the loop terminates normally (i.e., not using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used with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loop,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statement is executed when the loop has exhausted iterating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used with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loop,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statement is executed when the condition becomes false</a:t>
            </a:r>
          </a:p>
          <a:p>
            <a:endParaRPr lang="en-US" dirty="0"/>
          </a:p>
        </p:txBody>
      </p:sp>
      <p:pic>
        <p:nvPicPr>
          <p:cNvPr id="5" name="Picture 4" descr="A close up of text&#10;&#10;AI-generated content may be incorrect.">
            <a:extLst>
              <a:ext uri="{FF2B5EF4-FFF2-40B4-BE49-F238E27FC236}">
                <a16:creationId xmlns:a16="http://schemas.microsoft.com/office/drawing/2014/main" id="{375DEB0E-97ED-DA54-5789-F4C4983F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11" y="3606799"/>
            <a:ext cx="2838450" cy="1844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lose-up of a text&#10;&#10;AI-generated content may be incorrect.">
            <a:extLst>
              <a:ext uri="{FF2B5EF4-FFF2-40B4-BE49-F238E27FC236}">
                <a16:creationId xmlns:a16="http://schemas.microsoft.com/office/drawing/2014/main" id="{282B0419-0AA0-EE09-653E-28856AB3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85" y="3606799"/>
            <a:ext cx="2774304" cy="1844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01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C0E7-171B-132E-2F5D-BDA802B5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4E29-57AA-E602-63C6-50E872E32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5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051F-CEA8-1DEA-1617-F4F3CB10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0396-1B09-1DD8-EA1B-7A5F04DA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dirty="0"/>
              <a:t>function used to get current position index and corresponding element value when iterating over a sequence (list, set, string,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8604E-3265-FCEC-7F7E-EAB7596D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0" y="2540000"/>
            <a:ext cx="5850122" cy="120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01566-B648-65F1-E585-3D86E3396225}"/>
              </a:ext>
            </a:extLst>
          </p:cNvPr>
          <p:cNvSpPr txBox="1"/>
          <p:nvPr/>
        </p:nvSpPr>
        <p:spPr>
          <a:xfrm>
            <a:off x="655570" y="3823304"/>
            <a:ext cx="416267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Outputs: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5 at position 0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7 at position 1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3 at position 4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1 at position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DD867-240F-70F6-394C-2FABC234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54" y="2209059"/>
            <a:ext cx="3873500" cy="233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62DDF-7E90-BBCE-F452-BC56FF148D26}"/>
              </a:ext>
            </a:extLst>
          </p:cNvPr>
          <p:cNvSpPr txBox="1"/>
          <p:nvPr/>
        </p:nvSpPr>
        <p:spPr>
          <a:xfrm>
            <a:off x="7373754" y="4545859"/>
            <a:ext cx="232575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Outputs: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0: Alice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1: Bob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 Charlie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3: Diana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4: Ethan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0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FBE-5318-0D19-C009-2150B2A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4B49-0D6E-F9C8-49A5-2AB942E5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loops;</a:t>
            </a:r>
          </a:p>
          <a:p>
            <a:pPr lvl="1"/>
            <a:r>
              <a:rPr lang="en-US" dirty="0"/>
              <a:t>Entry-Controlled: the check condition is checked before entering the body of the loop.</a:t>
            </a:r>
          </a:p>
          <a:p>
            <a:pPr lvl="2"/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Exit-Controlled: the check condition is evaluated at the end of the body of the loop.</a:t>
            </a:r>
          </a:p>
          <a:p>
            <a:pPr lvl="2"/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 </a:t>
            </a:r>
            <a:r>
              <a:rPr lang="en-US" dirty="0">
                <a:cs typeface="Courier New" panose="02070309020205020404" pitchFamily="49" charset="0"/>
              </a:rPr>
              <a:t>loops</a:t>
            </a:r>
            <a:endParaRPr lang="en-US" dirty="0"/>
          </a:p>
        </p:txBody>
      </p:sp>
      <p:pic>
        <p:nvPicPr>
          <p:cNvPr id="6" name="LoopingDotWithCounter.mp4">
            <a:hlinkClick r:id="" action="ppaction://media"/>
            <a:extLst>
              <a:ext uri="{FF2B5EF4-FFF2-40B4-BE49-F238E27FC236}">
                <a16:creationId xmlns:a16="http://schemas.microsoft.com/office/drawing/2014/main" id="{90310353-D913-7218-1E4A-FA45B9F41C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34807" t="23750" r="17594" b="23750"/>
          <a:stretch>
            <a:fillRect/>
          </a:stretch>
        </p:blipFill>
        <p:spPr>
          <a:xfrm>
            <a:off x="4071938" y="3715055"/>
            <a:ext cx="4048125" cy="2509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71C87-6C0E-BD63-F757-1AB429D40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90" y="3894641"/>
            <a:ext cx="3414174" cy="2150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18A11-94AE-48AE-5606-1FBB6CC86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258" y="4021489"/>
            <a:ext cx="3624326" cy="18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09FFC-555D-29FC-AAB6-6F9E8D80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7A5A1-BF37-6565-84DC-9E3A9BD1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F997A-6EB3-2683-7E58-7DA9785C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2DA77-3615-342A-BE08-B8623E62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is a </a:t>
            </a:r>
            <a:r>
              <a:rPr lang="en-US" dirty="0">
                <a:solidFill>
                  <a:srgbClr val="008000"/>
                </a:solidFill>
              </a:rPr>
              <a:t>condition-controlled loop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condition-controlled loop causes a statement(s) to repeat </a:t>
            </a:r>
            <a:r>
              <a:rPr lang="en-US" i="1" dirty="0"/>
              <a:t>as long as a condition is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F652F-88C3-CB23-007A-B16F412A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5" y="2395382"/>
            <a:ext cx="1987042" cy="111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1031BE0-36C4-8119-DE80-2CB2C8F3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28" y="3190674"/>
            <a:ext cx="4379855" cy="2898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0715F5-256A-FC34-7AEE-4191BB677D28}"/>
              </a:ext>
            </a:extLst>
          </p:cNvPr>
          <p:cNvSpPr txBox="1"/>
          <p:nvPr/>
        </p:nvSpPr>
        <p:spPr>
          <a:xfrm>
            <a:off x="7392064" y="5488903"/>
            <a:ext cx="272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logic of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/>
              <a:t>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C0FC0-5F47-61D2-1C97-A1D1568A57DA}"/>
              </a:ext>
            </a:extLst>
          </p:cNvPr>
          <p:cNvSpPr txBox="1"/>
          <p:nvPr/>
        </p:nvSpPr>
        <p:spPr>
          <a:xfrm>
            <a:off x="3803904" y="2487388"/>
            <a:ext cx="412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Loop body can include one or more statements to be executed if condition is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05F66-5B0B-B672-D38F-44F6CF350B77}"/>
              </a:ext>
            </a:extLst>
          </p:cNvPr>
          <p:cNvCxnSpPr>
            <a:cxnSpLocks/>
          </p:cNvCxnSpPr>
          <p:nvPr/>
        </p:nvCxnSpPr>
        <p:spPr>
          <a:xfrm flipH="1">
            <a:off x="2832407" y="2779776"/>
            <a:ext cx="971497" cy="159536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6A6D2-5536-50A3-DE23-7A00677F993C}"/>
              </a:ext>
            </a:extLst>
          </p:cNvPr>
          <p:cNvSpPr/>
          <p:nvPr/>
        </p:nvSpPr>
        <p:spPr>
          <a:xfrm>
            <a:off x="1160364" y="4094463"/>
            <a:ext cx="4260549" cy="136960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is an </a:t>
            </a:r>
            <a:r>
              <a:rPr lang="en-US" sz="2000" dirty="0">
                <a:solidFill>
                  <a:srgbClr val="008000"/>
                </a:solidFill>
              </a:rPr>
              <a:t>entry loop</a:t>
            </a:r>
            <a:r>
              <a:rPr lang="en-US" sz="2000" dirty="0"/>
              <a:t>, meaning that the condition will be tested before performing an iteration</a:t>
            </a:r>
          </a:p>
        </p:txBody>
      </p:sp>
    </p:spTree>
    <p:extLst>
      <p:ext uri="{BB962C8B-B14F-4D97-AF65-F5344CB8AC3E}">
        <p14:creationId xmlns:p14="http://schemas.microsoft.com/office/powerpoint/2010/main" val="250726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dirty="0">
              <a:solidFill>
                <a:srgbClr val="2F02F0"/>
              </a:solidFill>
            </a:endParaRP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09638" algn="l"/>
                <a:tab pos="1368425" algn="l"/>
              </a:tabLst>
            </a:pPr>
            <a:r>
              <a:rPr lang="en-US" dirty="0"/>
              <a:t>If condition is true, indented code in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block runs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09638" algn="l"/>
                <a:tab pos="1368425" algn="l"/>
              </a:tabLst>
            </a:pPr>
            <a:r>
              <a:rPr lang="en-US" dirty="0"/>
              <a:t>At end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block, control automatically goes back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condition line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6E3513-6801-F345-A8B1-B5B6DF42E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55" y="2110966"/>
            <a:ext cx="6289781" cy="2080085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3848320" y="1811060"/>
            <a:ext cx="888309" cy="339979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6629" y="1579392"/>
            <a:ext cx="275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Initialization Action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959812" y="2290217"/>
            <a:ext cx="917769" cy="268566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8121" y="2034162"/>
            <a:ext cx="2212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Boolean Expression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7095865" y="3102189"/>
            <a:ext cx="744852" cy="245859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0717" y="2779776"/>
            <a:ext cx="1683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Update Action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982FDA-31A2-8D4D-A802-CB17BF51E6FD}"/>
              </a:ext>
            </a:extLst>
          </p:cNvPr>
          <p:cNvSpPr/>
          <p:nvPr/>
        </p:nvSpPr>
        <p:spPr>
          <a:xfrm>
            <a:off x="2460282" y="5574491"/>
            <a:ext cx="7271436" cy="514323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process continues indefinitely until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condition is false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10121B7-9E33-F64D-A378-1474128EB947}"/>
              </a:ext>
            </a:extLst>
          </p:cNvPr>
          <p:cNvSpPr/>
          <p:nvPr/>
        </p:nvSpPr>
        <p:spPr>
          <a:xfrm>
            <a:off x="874855" y="2988653"/>
            <a:ext cx="263709" cy="715814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2C056-0C97-8047-B76B-108B05A32057}"/>
              </a:ext>
            </a:extLst>
          </p:cNvPr>
          <p:cNvSpPr txBox="1"/>
          <p:nvPr/>
        </p:nvSpPr>
        <p:spPr>
          <a:xfrm rot="16200000">
            <a:off x="-48618" y="313439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Block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153624-26D0-CAA2-0FB9-AE72997E102B}"/>
              </a:ext>
            </a:extLst>
          </p:cNvPr>
          <p:cNvSpPr/>
          <p:nvPr/>
        </p:nvSpPr>
        <p:spPr>
          <a:xfrm>
            <a:off x="1006819" y="2166073"/>
            <a:ext cx="2841501" cy="365760"/>
          </a:xfrm>
          <a:prstGeom prst="rect">
            <a:avLst/>
          </a:prstGeom>
          <a:noFill/>
          <a:ln w="38100">
            <a:solidFill>
              <a:srgbClr val="017B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2C992-C167-B78E-C6E1-768440D778FD}"/>
              </a:ext>
            </a:extLst>
          </p:cNvPr>
          <p:cNvSpPr/>
          <p:nvPr/>
        </p:nvSpPr>
        <p:spPr>
          <a:xfrm>
            <a:off x="2216612" y="2563728"/>
            <a:ext cx="2743200" cy="365760"/>
          </a:xfrm>
          <a:prstGeom prst="rect">
            <a:avLst/>
          </a:prstGeom>
          <a:noFill/>
          <a:ln w="38100">
            <a:solidFill>
              <a:srgbClr val="017B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83FD20-7CA7-AE3E-7C5D-D74400BA23AD}"/>
              </a:ext>
            </a:extLst>
          </p:cNvPr>
          <p:cNvSpPr/>
          <p:nvPr/>
        </p:nvSpPr>
        <p:spPr>
          <a:xfrm>
            <a:off x="1810526" y="3367863"/>
            <a:ext cx="5273445" cy="365760"/>
          </a:xfrm>
          <a:prstGeom prst="rect">
            <a:avLst/>
          </a:prstGeom>
          <a:noFill/>
          <a:ln w="38100">
            <a:solidFill>
              <a:srgbClr val="017B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ECA881E5-3854-C0A2-FFAC-710A152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/>
          <a:lstStyle/>
          <a:p>
            <a:r>
              <a:rPr lang="en-US" dirty="0"/>
              <a:t>while Loop Syntax</a:t>
            </a:r>
          </a:p>
        </p:txBody>
      </p:sp>
    </p:spTree>
    <p:extLst>
      <p:ext uri="{BB962C8B-B14F-4D97-AF65-F5344CB8AC3E}">
        <p14:creationId xmlns:p14="http://schemas.microsoft.com/office/powerpoint/2010/main" val="18793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7" grpId="0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AAB1-BE97-DD58-4477-757F9CF1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0BA3-53BD-55B1-FDB4-1EFE3FA7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Often when creating and using loops, we need to keep count of how many times the loop has been executed</a:t>
            </a:r>
          </a:p>
          <a:p>
            <a:pPr lvl="1" algn="just"/>
            <a:r>
              <a:rPr lang="en-US" dirty="0"/>
              <a:t>Usually used as the test condition for the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or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/>
              <a:t>loop</a:t>
            </a:r>
          </a:p>
          <a:p>
            <a:pPr algn="just"/>
            <a:r>
              <a:rPr lang="en-US" dirty="0"/>
              <a:t>Example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count &lt; 10: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print('Hello')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 = count +1</a:t>
            </a:r>
            <a:endParaRPr lang="en-US" altLang="en-US" sz="16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dirty="0"/>
              <a:t>In this simple example,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is referred to as the </a:t>
            </a:r>
            <a:r>
              <a:rPr lang="en-US" dirty="0">
                <a:solidFill>
                  <a:srgbClr val="008000"/>
                </a:solidFill>
              </a:rPr>
              <a:t>counter</a:t>
            </a:r>
          </a:p>
          <a:p>
            <a:pPr algn="just"/>
            <a:r>
              <a:rPr lang="en-US" dirty="0"/>
              <a:t>Other forms of counting</a:t>
            </a:r>
          </a:p>
          <a:p>
            <a:pPr lvl="1" algn="just"/>
            <a:r>
              <a:rPr lang="en-US" dirty="0"/>
              <a:t>Count down by 1’s instead of up</a:t>
            </a:r>
          </a:p>
          <a:p>
            <a:pPr lvl="1" algn="just"/>
            <a:r>
              <a:rPr lang="en-US" dirty="0"/>
              <a:t>Count by 2’s</a:t>
            </a:r>
          </a:p>
          <a:p>
            <a:pPr lvl="1" algn="just"/>
            <a:r>
              <a:rPr lang="en-US" dirty="0"/>
              <a:t>…what are others?</a:t>
            </a:r>
          </a:p>
          <a:p>
            <a:pPr lvl="1"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C813B-4ADF-7D22-8622-C8CBD814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38183"/>
            <a:ext cx="3807371" cy="12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5" ma:contentTypeDescription="Create a new document." ma:contentTypeScope="" ma:versionID="9bfaf6aa7d2e503daa4e59676ec7cd1a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eda09a48873b60b09a53c2a2a873da4e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6a02ee-ea15-43d9-a183-617144e592a4"/>
    <ds:schemaRef ds:uri="http://schemas.microsoft.com/office/2006/documentManagement/types"/>
    <ds:schemaRef ds:uri="ead25e7e-21cf-4e32-be58-492f534b651f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BA2A8D-0286-43F1-9559-22AEFE655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8456</TotalTime>
  <Words>2409</Words>
  <Application>Microsoft Macintosh PowerPoint</Application>
  <PresentationFormat>Widescreen</PresentationFormat>
  <Paragraphs>311</Paragraphs>
  <Slides>42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Arial</vt:lpstr>
      <vt:lpstr>Calibri</vt:lpstr>
      <vt:lpstr>Calibri Light</vt:lpstr>
      <vt:lpstr>Courier New</vt:lpstr>
      <vt:lpstr>Noteworthy Light</vt:lpstr>
      <vt:lpstr>Office Theme</vt:lpstr>
      <vt:lpstr>CSCE 1035 – Computer Programming I</vt:lpstr>
      <vt:lpstr>Loops (General)</vt:lpstr>
      <vt:lpstr>Looping</vt:lpstr>
      <vt:lpstr>Loop Concept</vt:lpstr>
      <vt:lpstr>Loop Concept</vt:lpstr>
      <vt:lpstr>While Loops</vt:lpstr>
      <vt:lpstr>while Loop Syntax</vt:lpstr>
      <vt:lpstr>while Loop Syntax</vt:lpstr>
      <vt:lpstr>Counters</vt:lpstr>
      <vt:lpstr>Sentinel Loops</vt:lpstr>
      <vt:lpstr>Infinite Loops</vt:lpstr>
      <vt:lpstr>docstrings</vt:lpstr>
      <vt:lpstr>docstrings</vt:lpstr>
      <vt:lpstr>More while Loop Examples</vt:lpstr>
      <vt:lpstr>while Examples</vt:lpstr>
      <vt:lpstr>while Loop Practice</vt:lpstr>
      <vt:lpstr>while Loop Practice</vt:lpstr>
      <vt:lpstr>For Loops</vt:lpstr>
      <vt:lpstr>for Loops Syntax</vt:lpstr>
      <vt:lpstr>for Loops Example</vt:lpstr>
      <vt:lpstr>for Loops Example</vt:lpstr>
      <vt:lpstr>for Loops Iteration</vt:lpstr>
      <vt:lpstr>for Loops Practice</vt:lpstr>
      <vt:lpstr>PowerPoint Presentation</vt:lpstr>
      <vt:lpstr>Counter using range() Function</vt:lpstr>
      <vt:lpstr>The range Function</vt:lpstr>
      <vt:lpstr>The range() function with for loops</vt:lpstr>
      <vt:lpstr>While versus For Loops</vt:lpstr>
      <vt:lpstr>Choose Wisely</vt:lpstr>
      <vt:lpstr>Nested Loops</vt:lpstr>
      <vt:lpstr>Nested Loops</vt:lpstr>
      <vt:lpstr>Nested Loop Examples</vt:lpstr>
      <vt:lpstr>Develop Programs Incrementally </vt:lpstr>
      <vt:lpstr>Common Loop Errors</vt:lpstr>
      <vt:lpstr>Incremental Development</vt:lpstr>
      <vt:lpstr>Break and Continue</vt:lpstr>
      <vt:lpstr>break and continue Statements</vt:lpstr>
      <vt:lpstr>break and continue Statements</vt:lpstr>
      <vt:lpstr>Loop Else</vt:lpstr>
      <vt:lpstr>Loop Else</vt:lpstr>
      <vt:lpstr>Enumeration</vt:lpstr>
      <vt:lpstr>Enumeration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13</cp:revision>
  <dcterms:created xsi:type="dcterms:W3CDTF">2023-04-18T15:14:21Z</dcterms:created>
  <dcterms:modified xsi:type="dcterms:W3CDTF">2025-09-11T22:05:25Z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