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sldIdLst>
    <p:sldId id="290" r:id="rId5"/>
    <p:sldId id="1212" r:id="rId6"/>
    <p:sldId id="1213" r:id="rId7"/>
    <p:sldId id="1214" r:id="rId8"/>
    <p:sldId id="332" r:id="rId9"/>
    <p:sldId id="1197" r:id="rId10"/>
    <p:sldId id="1198" r:id="rId11"/>
    <p:sldId id="1199" r:id="rId12"/>
    <p:sldId id="1200" r:id="rId13"/>
    <p:sldId id="1201" r:id="rId14"/>
    <p:sldId id="1202" r:id="rId15"/>
    <p:sldId id="1203" r:id="rId16"/>
    <p:sldId id="1204" r:id="rId17"/>
    <p:sldId id="1205" r:id="rId18"/>
    <p:sldId id="1206" r:id="rId19"/>
    <p:sldId id="1207" r:id="rId20"/>
    <p:sldId id="1208" r:id="rId21"/>
    <p:sldId id="1216" r:id="rId22"/>
    <p:sldId id="1209" r:id="rId23"/>
    <p:sldId id="1210" r:id="rId24"/>
    <p:sldId id="1211" r:id="rId25"/>
    <p:sldId id="1215" r:id="rId26"/>
    <p:sldId id="1217" r:id="rId27"/>
    <p:sldId id="1218" r:id="rId28"/>
    <p:sldId id="1237" r:id="rId29"/>
    <p:sldId id="1219" r:id="rId30"/>
    <p:sldId id="1220" r:id="rId31"/>
    <p:sldId id="1221" r:id="rId32"/>
    <p:sldId id="1222" r:id="rId33"/>
    <p:sldId id="1223" r:id="rId34"/>
    <p:sldId id="1225" r:id="rId35"/>
    <p:sldId id="1224" r:id="rId36"/>
    <p:sldId id="1226" r:id="rId37"/>
    <p:sldId id="1229" r:id="rId38"/>
    <p:sldId id="1227" r:id="rId39"/>
    <p:sldId id="1230" r:id="rId40"/>
    <p:sldId id="1231" r:id="rId41"/>
    <p:sldId id="1232" r:id="rId42"/>
    <p:sldId id="1233" r:id="rId43"/>
    <p:sldId id="1234" r:id="rId44"/>
    <p:sldId id="1235" r:id="rId45"/>
    <p:sldId id="1236" r:id="rId46"/>
    <p:sldId id="122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EDAA10-F44C-0B4D-AA2A-D405289395C2}">
          <p14:sldIdLst>
            <p14:sldId id="290"/>
            <p14:sldId id="1212"/>
            <p14:sldId id="1213"/>
            <p14:sldId id="1214"/>
            <p14:sldId id="332"/>
            <p14:sldId id="1197"/>
            <p14:sldId id="1198"/>
            <p14:sldId id="1199"/>
            <p14:sldId id="1200"/>
            <p14:sldId id="1201"/>
            <p14:sldId id="1202"/>
            <p14:sldId id="1203"/>
            <p14:sldId id="1204"/>
            <p14:sldId id="1205"/>
            <p14:sldId id="1206"/>
            <p14:sldId id="1207"/>
            <p14:sldId id="1208"/>
            <p14:sldId id="1216"/>
            <p14:sldId id="1209"/>
            <p14:sldId id="1210"/>
            <p14:sldId id="1211"/>
            <p14:sldId id="1215"/>
            <p14:sldId id="1217"/>
            <p14:sldId id="1218"/>
            <p14:sldId id="1237"/>
            <p14:sldId id="1219"/>
            <p14:sldId id="1220"/>
            <p14:sldId id="1221"/>
            <p14:sldId id="1222"/>
            <p14:sldId id="1223"/>
            <p14:sldId id="1225"/>
            <p14:sldId id="1224"/>
            <p14:sldId id="1226"/>
            <p14:sldId id="1229"/>
            <p14:sldId id="1227"/>
            <p14:sldId id="1230"/>
            <p14:sldId id="1231"/>
            <p14:sldId id="1232"/>
            <p14:sldId id="1233"/>
            <p14:sldId id="1234"/>
            <p14:sldId id="1235"/>
            <p14:sldId id="1236"/>
            <p14:sldId id="12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B3B"/>
    <a:srgbClr val="2F02F0"/>
    <a:srgbClr val="00E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7" autoAdjust="0"/>
    <p:restoredTop sz="96257"/>
  </p:normalViewPr>
  <p:slideViewPr>
    <p:cSldViewPr snapToGrid="0">
      <p:cViewPr varScale="1">
        <p:scale>
          <a:sx n="111" d="100"/>
          <a:sy n="111" d="100"/>
        </p:scale>
        <p:origin x="224" y="824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14987-8341-4B4A-9D74-2B70D5F2049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07E44-7A89-584B-9B53-5E54070D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B9DC-A951-6D0E-E2A3-88731B2E3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2098979"/>
            <a:ext cx="10515600" cy="1587261"/>
          </a:xfrm>
        </p:spPr>
        <p:txBody>
          <a:bodyPr anchor="b"/>
          <a:lstStyle>
            <a:lvl1pPr algn="ctr">
              <a:defRPr sz="6000">
                <a:solidFill>
                  <a:srgbClr val="017B3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067B9-30EC-6675-60FC-0E7AC011A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064"/>
            <a:ext cx="9144000" cy="2064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69A07-0A8D-A181-ED52-8A6FFCA2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F769D-EA03-A279-D1B6-A7378C8F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5C786-93AD-DAAC-58E2-82D7A150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34432-F6DA-0627-8FB4-8D2983E7002E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62D169D-4D07-8D30-CC8A-17BD61B26B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4825" y="377889"/>
            <a:ext cx="4202350" cy="18288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DD3A3E-5289-2451-B954-C6FF5EE5DBA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093976"/>
            <a:ext cx="9144000" cy="0"/>
          </a:xfrm>
          <a:prstGeom prst="line">
            <a:avLst/>
          </a:prstGeom>
          <a:ln w="28575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13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6073-3DF4-5150-D34E-9B336C7A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4D54C-E557-EB0D-7050-4E1C3FEB7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2A2B1-2BC1-4D9F-0C07-A2DB41551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AF50D-422D-B170-8FD2-80228284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D8257-DD71-AC0A-5A6A-43FE420B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A89C7-7C29-541A-92CD-540FCBD9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6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B572-63CE-433B-4E12-2549055E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50ECA-3343-67BD-CF3C-737A66547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6D92A-8ACF-85DF-D07B-F496001A2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A8DDC-8F4D-BF43-8A58-EC2C143C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6275B-CA41-2999-3DD3-7A8CF0B3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57846-1FA3-1EDE-9A75-84AC685C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13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C6B33-A399-6A8A-F06B-5250E2BB0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75117"/>
            <a:ext cx="10515600" cy="4701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0CD3-B0E7-1D1D-A994-AECCA9C0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CCDE2-E919-8CCA-A0AF-8A987003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3DBF-0617-8BE7-2262-4D3F8D65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DC553-9A8F-86B8-5EC8-7D0054F2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8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295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AE0C7-6A34-E2D1-6D88-A5D263E10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69E4B-B2E9-80E4-1734-A6D29CCDE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30AB-FADF-C920-B90A-84D9A5CD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0858-5223-68D0-DB2A-E6291CE6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C4562-2459-FE9C-80C9-67C0A24A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5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6703-68DE-C626-C8EB-7C8EEF40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17" y="216618"/>
            <a:ext cx="10515600" cy="92883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2F5C-2400-55A6-AFB1-34AA6289B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9"/>
            <a:ext cx="10985383" cy="49855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E3A3-08AB-B128-F61D-9EE3E96F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02DB5-A99F-B613-AF5B-01952443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11C72-E116-8766-8A03-7D44EA68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6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0EE5-5F2D-2F33-4950-F2A3BF13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4B4A3-D74C-28DE-DE10-7E5D4A278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B86C-3B72-F724-26BE-F8E87554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89C03-E289-6C89-7A3E-627A85D2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2F14-A0D5-B50F-7B0A-4418908D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0EE5-5F2D-2F33-4950-F2A3BF13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4B4A3-D74C-28DE-DE10-7E5D4A278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B86C-3B72-F724-26BE-F8E87554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89C03-E289-6C89-7A3E-627A85D2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2F14-A0D5-B50F-7B0A-4418908D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062B69-E635-549A-B90E-AA786E3A88A2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EB0D35C-3312-5F33-5211-AC1FCA9976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354" y="1712913"/>
            <a:ext cx="4202350" cy="1828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4BABE0-F653-C572-3324-26DBA7A54CE6}"/>
              </a:ext>
            </a:extLst>
          </p:cNvPr>
          <p:cNvCxnSpPr/>
          <p:nvPr userDrawn="1"/>
        </p:nvCxnSpPr>
        <p:spPr>
          <a:xfrm>
            <a:off x="822960" y="3429000"/>
            <a:ext cx="9144000" cy="0"/>
          </a:xfrm>
          <a:prstGeom prst="line">
            <a:avLst/>
          </a:prstGeom>
          <a:ln w="28575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74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3634-8451-6C98-193A-6A71F1BFF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8415" y="1222259"/>
            <a:ext cx="5344488" cy="4935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8908F-43F6-6462-9592-D7AC39C2B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9312" y="1222258"/>
            <a:ext cx="5344488" cy="4935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94C96-40CB-A1A5-7450-2AFA4002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AD743-5A25-964B-BE2B-10E5E132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AF138-C0E0-1347-F65F-D2D7997A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DD346C-27C8-CF03-5E61-5E4D10FCFAB0}"/>
              </a:ext>
            </a:extLst>
          </p:cNvPr>
          <p:cNvSpPr txBox="1">
            <a:spLocks/>
          </p:cNvSpPr>
          <p:nvPr userDrawn="1"/>
        </p:nvSpPr>
        <p:spPr>
          <a:xfrm>
            <a:off x="368417" y="216618"/>
            <a:ext cx="10515600" cy="92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5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EEC75-BCF1-271E-9887-DF5DE6207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6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E4377-B02E-DFC9-383E-55CE526A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51248"/>
            <a:ext cx="5157787" cy="37384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01F45-C1DA-30E7-8234-6BE596E83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606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B0C0C-0C77-D32A-0DF4-21E1577C0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51248"/>
            <a:ext cx="5183188" cy="37384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C3F41-8E3A-63A4-51CE-9D5B7F31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112DD-C310-5E5C-4213-51BF36C7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4BF52-ECAA-A80A-937B-00BCEB79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A1BFF-8646-4C73-5518-D1697D8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8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697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D656E-57E4-FBD3-43FF-9CE56041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C7426-4C9D-39DA-B3CF-E834A5B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1DB1A-7AE3-8B3E-C11C-91F140DA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8D1038-B0B6-05BF-03AA-108BEB89E6A3}"/>
              </a:ext>
            </a:extLst>
          </p:cNvPr>
          <p:cNvSpPr txBox="1">
            <a:spLocks/>
          </p:cNvSpPr>
          <p:nvPr userDrawn="1"/>
        </p:nvSpPr>
        <p:spPr>
          <a:xfrm>
            <a:off x="368417" y="216618"/>
            <a:ext cx="10515600" cy="92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077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3BBFE-0F63-B8DA-470B-AF88C039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FF0C0-E8F2-334B-C5DB-715BE218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B7E6E-9654-950F-9368-7ADBF9EB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21550-3011-73D3-6630-1D74632346FB}"/>
              </a:ext>
            </a:extLst>
          </p:cNvPr>
          <p:cNvSpPr txBox="1"/>
          <p:nvPr userDrawn="1"/>
        </p:nvSpPr>
        <p:spPr>
          <a:xfrm>
            <a:off x="10817352" y="594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5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3BBFE-0F63-B8DA-470B-AF88C039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FF0C0-E8F2-334B-C5DB-715BE218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B7E6E-9654-950F-9368-7ADBF9EB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79513B-9668-68FF-23C4-43EE0C1B7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8709" y="1645920"/>
            <a:ext cx="8194582" cy="3566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94B40F-1A24-0EE0-4C08-7A11335CC2CD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8E74A-0873-9BA4-A663-905BD191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05BA1-E852-6BB3-79F4-12E0E0FC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1D0F7-9C96-0B81-716E-AC3BDC2FC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95E6-4C13-4DE7-8167-E95406792E66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18B0-1239-9930-5783-33103D09C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7B358-5E6B-514F-3DE1-1BE218108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8F54B3E-FA2E-8F21-0F73-EF99796FE12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4148" y="-115122"/>
            <a:ext cx="315176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4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AF90-5E51-7161-D64C-FC634FA45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17B3B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CSCE 1035 – Computer Programming 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B9569-7CE4-0C2E-1A47-B1147E613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Chapter 6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1C97E-40F2-54F8-B00E-912FC1C6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C90F2-36EC-ECB0-8D97-F82E76B77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8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CE58-A59B-62E9-6936-9F84D846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AA0F5-4CE7-9E0C-AB79-D66F4E8F4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Parameters act as input to a function as function variables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Every Python object can be passed as argument to a function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Even a function call be be the argument of a function too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8000"/>
                </a:solidFill>
              </a:rPr>
              <a:t>Multiple parameters </a:t>
            </a:r>
            <a:r>
              <a:rPr lang="en-US" dirty="0"/>
              <a:t>can be passed to a function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 this case, the order of the arguments in the caller (i.e., the statement that calls the function) must be exactly the same as in the function definition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These are called </a:t>
            </a:r>
            <a:r>
              <a:rPr lang="en-US" dirty="0">
                <a:solidFill>
                  <a:srgbClr val="008000"/>
                </a:solidFill>
              </a:rPr>
              <a:t>positional arguments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2245C-47E1-CDED-C4BC-B4EB9A3DB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33" y="4096798"/>
            <a:ext cx="5307106" cy="2555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4C6834-CFC2-85EE-943E-7D69DA93F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333" y="4096798"/>
            <a:ext cx="5666251" cy="25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3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175D-794E-9B00-533B-E6E7E65F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56A20-2444-2F90-CBCD-5E2135BAD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62AB2D-68C3-F49C-3FB3-8F5F2FAF3C1A}"/>
              </a:ext>
            </a:extLst>
          </p:cNvPr>
          <p:cNvGrpSpPr/>
          <p:nvPr/>
        </p:nvGrpSpPr>
        <p:grpSpPr>
          <a:xfrm>
            <a:off x="368416" y="1651607"/>
            <a:ext cx="6709845" cy="2817456"/>
            <a:chOff x="368416" y="1145455"/>
            <a:chExt cx="6709845" cy="281745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65408B2-A72A-1FF9-C386-5140F1DB0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416" y="1145455"/>
              <a:ext cx="6709845" cy="2817456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B4B4147-3ED7-4CAD-7027-8B99EDBC45CB}"/>
                </a:ext>
              </a:extLst>
            </p:cNvPr>
            <p:cNvCxnSpPr/>
            <p:nvPr/>
          </p:nvCxnSpPr>
          <p:spPr>
            <a:xfrm>
              <a:off x="2258008" y="2304661"/>
              <a:ext cx="783772" cy="438539"/>
            </a:xfrm>
            <a:prstGeom prst="straightConnector1">
              <a:avLst/>
            </a:prstGeom>
            <a:ln w="38100">
              <a:solidFill>
                <a:srgbClr val="017B3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39863E-97FD-A85B-5C10-31B06C0A5F31}"/>
                </a:ext>
              </a:extLst>
            </p:cNvPr>
            <p:cNvCxnSpPr/>
            <p:nvPr/>
          </p:nvCxnSpPr>
          <p:spPr>
            <a:xfrm>
              <a:off x="3041780" y="2304661"/>
              <a:ext cx="783772" cy="438539"/>
            </a:xfrm>
            <a:prstGeom prst="straightConnector1">
              <a:avLst/>
            </a:prstGeom>
            <a:ln w="38100">
              <a:solidFill>
                <a:srgbClr val="017B3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A51F64B-9DE0-4B54-82C0-FE662A75E5A0}"/>
              </a:ext>
            </a:extLst>
          </p:cNvPr>
          <p:cNvSpPr txBox="1"/>
          <p:nvPr/>
        </p:nvSpPr>
        <p:spPr>
          <a:xfrm>
            <a:off x="1249847" y="4830626"/>
            <a:ext cx="51514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of the arguments are passed as two parameters.</a:t>
            </a:r>
          </a:p>
          <a:p>
            <a:r>
              <a:rPr lang="en-US" dirty="0"/>
              <a:t>Output: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Getting the sum of 13 and x.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 sum is 58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EF4D8E6-03E2-6CA0-CC24-C384D2E1AAF3}"/>
              </a:ext>
            </a:extLst>
          </p:cNvPr>
          <p:cNvSpPr/>
          <p:nvPr/>
        </p:nvSpPr>
        <p:spPr>
          <a:xfrm>
            <a:off x="6681528" y="2729971"/>
            <a:ext cx="4672271" cy="1970167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If we reverse the order in which the arguments are listed in the function call, then 45 would be passed to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-US" sz="2000" dirty="0"/>
              <a:t> parameter and 12 would be passed to the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-US" sz="2000" dirty="0"/>
              <a:t> parameter</a:t>
            </a:r>
          </a:p>
        </p:txBody>
      </p:sp>
    </p:spTree>
    <p:extLst>
      <p:ext uri="{BB962C8B-B14F-4D97-AF65-F5344CB8AC3E}">
        <p14:creationId xmlns:p14="http://schemas.microsoft.com/office/powerpoint/2010/main" val="226357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E670-5956-59A7-99A6-4131F89E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3B70-1276-F086-F0FB-D9141ABB6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cs typeface="Courier New" panose="02070309020205020404" pitchFamily="49" charset="0"/>
              </a:rPr>
              <a:t>Define a function to check whether x is even or odd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If x is even, print even on the screen, otherwise, print odd on the screen.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DC621-2B93-8D3D-EA3D-BCDBB91CC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063" y="3069051"/>
            <a:ext cx="3485280" cy="238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7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FC6E-B5B4-E0EB-892A-AB10B79D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Imported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0A24-ED1A-DBCF-F81D-0A147F65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From Chapter 2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a typeface="MS PGothic" charset="0"/>
              </a:rPr>
              <a:t>Modules have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__name__</a:t>
            </a:r>
            <a:r>
              <a:rPr lang="en-US" dirty="0">
                <a:ea typeface="MS PGothic" charset="0"/>
              </a:rPr>
              <a:t> variable set to the module name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a typeface="MS PGothic" charset="0"/>
              </a:rPr>
              <a:t>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__name__</a:t>
            </a:r>
            <a:r>
              <a:rPr lang="en-US" dirty="0">
                <a:ea typeface="MS PGothic" charset="0"/>
              </a:rPr>
              <a:t> is a special built-in variable that evaluates to the name of the current module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a typeface="MS PGothic" charset="0"/>
              </a:rPr>
              <a:t>If a module is being run directly (from the command line),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__name__</a:t>
            </a:r>
            <a:r>
              <a:rPr lang="en-US" dirty="0">
                <a:ea typeface="MS PGothic" charset="0"/>
              </a:rPr>
              <a:t> instead is set to the string </a:t>
            </a:r>
            <a:r>
              <a:rPr lang="en-US" dirty="0">
                <a:solidFill>
                  <a:srgbClr val="2F02F0"/>
                </a:solidFill>
                <a:ea typeface="MS PGothic" charset="0"/>
              </a:rPr>
              <a:t>'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__main__</a:t>
            </a:r>
            <a:r>
              <a:rPr lang="en-US" dirty="0">
                <a:solidFill>
                  <a:srgbClr val="2F02F0"/>
                </a:solidFill>
                <a:ea typeface="MS PGothic" charset="0"/>
              </a:rPr>
              <a:t>'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ea typeface="MS PGothic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a typeface="MS PGothic" charset="0"/>
              </a:rPr>
              <a:t>When a Python file is called as a script,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__name__</a:t>
            </a:r>
            <a:r>
              <a:rPr lang="en-US" dirty="0">
                <a:ea typeface="MS PGothic" charset="0"/>
              </a:rPr>
              <a:t> is set to </a:t>
            </a:r>
            <a:r>
              <a:rPr lang="en-US" dirty="0">
                <a:solidFill>
                  <a:srgbClr val="2F02F0"/>
                </a:solidFill>
                <a:ea typeface="MS PGothic" charset="0"/>
              </a:rPr>
              <a:t>'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__main__</a:t>
            </a:r>
            <a:r>
              <a:rPr lang="en-US" dirty="0">
                <a:solidFill>
                  <a:srgbClr val="2F02F0"/>
                </a:solidFill>
                <a:ea typeface="MS PGothic" charset="0"/>
              </a:rPr>
              <a:t>'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ea typeface="MS PGothic" charset="0"/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a typeface="MS PGothic" charset="0"/>
              </a:rPr>
              <a:t>This allows you to create modules that can also be executed as scripts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a typeface="MS PGothic" charset="0"/>
              </a:rPr>
              <a:t>Adding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if __name__ == '__main__'</a:t>
            </a:r>
            <a:r>
              <a:rPr lang="en-US" dirty="0">
                <a:ea typeface="MS PGothic" charset="0"/>
              </a:rPr>
              <a:t> allows code inside block to execute when file is passed to the interpreter directly, not imported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29BD5-1B21-014F-7EB4-CAFB42C97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07" y="4510485"/>
            <a:ext cx="4044244" cy="2092290"/>
          </a:xfrm>
          <a:prstGeom prst="rect">
            <a:avLst/>
          </a:prstGeom>
          <a:ln>
            <a:solidFill>
              <a:srgbClr val="017B3B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33DBF8-E69C-8DD8-72D5-7B893DB26B86}"/>
              </a:ext>
            </a:extLst>
          </p:cNvPr>
          <p:cNvSpPr txBox="1"/>
          <p:nvPr/>
        </p:nvSpPr>
        <p:spPr>
          <a:xfrm>
            <a:off x="5093148" y="4509894"/>
            <a:ext cx="308449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Command-line: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math_utils.py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Module name is: __main__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Running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math_utils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directly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+ 3 = 5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Module name is: __main__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Result: 15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FA389C-DB73-7446-04CA-CE3F07C71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444" y="4509894"/>
            <a:ext cx="2965450" cy="1227930"/>
          </a:xfrm>
          <a:prstGeom prst="rect">
            <a:avLst/>
          </a:prstGeom>
          <a:ln>
            <a:solidFill>
              <a:srgbClr val="017B3B"/>
            </a:solidFill>
          </a:ln>
        </p:spPr>
      </p:pic>
    </p:spTree>
    <p:extLst>
      <p:ext uri="{BB962C8B-B14F-4D97-AF65-F5344CB8AC3E}">
        <p14:creationId xmlns:p14="http://schemas.microsoft.com/office/powerpoint/2010/main" val="3089057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0EDBFD-FC4B-0E48-8735-7C24DE3A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 from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83040-CC78-AC96-74D6-A582D8368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2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1782F5-462D-B425-5831-48F58823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592346-0345-3746-3205-513254980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When Python encounters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cs typeface="Courier New" panose="02070309020205020404" pitchFamily="49" charset="0"/>
              </a:rPr>
              <a:t> statement, it exits the function and returns control to the point where the function was called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item (as a variable, container, expression, or even a function call) provided in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cs typeface="Courier New" panose="02070309020205020404" pitchFamily="49" charset="0"/>
              </a:rPr>
              <a:t> statement is sent back to the caller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 can assign the returned item to a variable object or print out the returned result</a:t>
            </a:r>
            <a:endParaRPr lang="en-US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All functions have a </a:t>
            </a:r>
            <a:r>
              <a:rPr lang="en-US" dirty="0">
                <a:solidFill>
                  <a:srgbClr val="008000"/>
                </a:solidFill>
              </a:rPr>
              <a:t>return</a:t>
            </a:r>
            <a:r>
              <a:rPr lang="en-US" dirty="0"/>
              <a:t> value, even if no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line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 function may </a:t>
            </a:r>
            <a:r>
              <a:rPr lang="en-US" dirty="0">
                <a:solidFill>
                  <a:srgbClr val="008000"/>
                </a:solidFill>
              </a:rPr>
              <a:t>return one item </a:t>
            </a:r>
            <a:r>
              <a:rPr lang="en-US" dirty="0"/>
              <a:t>using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statement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Although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or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/>
              <a:t> with multiple elements can be returned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Functions without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cs typeface="Courier New" panose="02070309020205020404" pitchFamily="49" charset="0"/>
              </a:rPr>
              <a:t> return the special value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dirty="0">
                <a:cs typeface="Courier New" panose="02070309020205020404" pitchFamily="49" charset="0"/>
              </a:rPr>
              <a:t> is a special constant used like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dirty="0">
                <a:cs typeface="Courier New" panose="02070309020205020404" pitchFamily="49" charset="0"/>
              </a:rPr>
              <a:t> is also the logical equivalent to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051947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F984-E50D-F852-3A50-21E785C8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BBBD-F35C-D41F-62F7-3DB8B9ED4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function </a:t>
            </a:r>
            <a:r>
              <a:rPr lang="en-US" dirty="0" err="1">
                <a:solidFill>
                  <a:srgbClr val="017B3B"/>
                </a:solidFill>
              </a:rPr>
              <a:t>driving_cost</a:t>
            </a:r>
            <a:r>
              <a:rPr lang="en-US" dirty="0">
                <a:solidFill>
                  <a:srgbClr val="017B3B"/>
                </a:solidFill>
              </a:rPr>
              <a:t>()</a:t>
            </a:r>
            <a:r>
              <a:rPr lang="en-US" dirty="0"/>
              <a:t> with </a:t>
            </a:r>
            <a:r>
              <a:rPr lang="en-US" u="sng" dirty="0"/>
              <a:t>input parameters</a:t>
            </a:r>
            <a:r>
              <a:rPr lang="en-US" dirty="0"/>
              <a:t> </a:t>
            </a:r>
            <a:r>
              <a:rPr lang="en-US" i="1" dirty="0" err="1">
                <a:solidFill>
                  <a:srgbClr val="017B3B"/>
                </a:solidFill>
              </a:rPr>
              <a:t>miles_per_gallon</a:t>
            </a:r>
            <a:r>
              <a:rPr lang="en-US" dirty="0"/>
              <a:t>, </a:t>
            </a:r>
            <a:r>
              <a:rPr lang="en-US" i="1" dirty="0" err="1">
                <a:solidFill>
                  <a:srgbClr val="017B3B"/>
                </a:solidFill>
              </a:rPr>
              <a:t>dollars_per_gallon</a:t>
            </a:r>
            <a:r>
              <a:rPr lang="en-US" dirty="0"/>
              <a:t>, and </a:t>
            </a:r>
            <a:r>
              <a:rPr lang="en-US" i="1" dirty="0" err="1">
                <a:solidFill>
                  <a:srgbClr val="017B3B"/>
                </a:solidFill>
              </a:rPr>
              <a:t>miles_driven</a:t>
            </a:r>
            <a:r>
              <a:rPr lang="en-US" dirty="0"/>
              <a:t>, that </a:t>
            </a:r>
            <a:r>
              <a:rPr lang="en-US" u="sng" dirty="0"/>
              <a:t>returns</a:t>
            </a:r>
            <a:r>
              <a:rPr lang="en-US" dirty="0"/>
              <a:t> the </a:t>
            </a:r>
            <a:r>
              <a:rPr lang="en-US" dirty="0">
                <a:solidFill>
                  <a:srgbClr val="017B3B"/>
                </a:solidFill>
              </a:rPr>
              <a:t>dollar cost</a:t>
            </a:r>
            <a:r>
              <a:rPr lang="en-US" dirty="0"/>
              <a:t> to drive those miles. </a:t>
            </a:r>
          </a:p>
          <a:p>
            <a:pPr lvl="1"/>
            <a:r>
              <a:rPr lang="en-US" dirty="0"/>
              <a:t>All items are of type </a:t>
            </a:r>
            <a:r>
              <a:rPr lang="en-US" i="1" dirty="0"/>
              <a:t>float</a:t>
            </a:r>
            <a:r>
              <a:rPr lang="en-US" dirty="0"/>
              <a:t>. </a:t>
            </a:r>
          </a:p>
          <a:p>
            <a:r>
              <a:rPr lang="en-US" dirty="0"/>
              <a:t>Prompt and read in the </a:t>
            </a:r>
            <a:r>
              <a:rPr lang="en-US" i="1" dirty="0" err="1"/>
              <a:t>miles_per_gallon</a:t>
            </a:r>
            <a:r>
              <a:rPr lang="en-US" i="1" dirty="0"/>
              <a:t> and </a:t>
            </a:r>
            <a:r>
              <a:rPr lang="en-US" i="1" dirty="0" err="1"/>
              <a:t>dollars_per_gallon</a:t>
            </a:r>
            <a:r>
              <a:rPr lang="en-US" i="1" dirty="0"/>
              <a:t> in the program.</a:t>
            </a:r>
          </a:p>
          <a:p>
            <a:r>
              <a:rPr lang="en-US" dirty="0"/>
              <a:t>Output the gas cost by calling your </a:t>
            </a:r>
            <a:r>
              <a:rPr lang="en-US" dirty="0" err="1"/>
              <a:t>driving_cost</a:t>
            </a:r>
            <a:r>
              <a:rPr lang="en-US" dirty="0"/>
              <a:t>() function three times</a:t>
            </a:r>
          </a:p>
          <a:p>
            <a:pPr lvl="1"/>
            <a:r>
              <a:rPr lang="en-US" dirty="0"/>
              <a:t>For 10 miles, 50 miles, and 400 miles</a:t>
            </a:r>
          </a:p>
          <a:p>
            <a:r>
              <a:rPr lang="en-US" dirty="0"/>
              <a:t>Output each floating-point value with two digits after the decimal point.</a:t>
            </a:r>
          </a:p>
          <a:p>
            <a:r>
              <a:rPr lang="en-US" dirty="0"/>
              <a:t>Example Input and Output: </a:t>
            </a:r>
            <a:r>
              <a:rPr lang="en-US" i="1" dirty="0"/>
              <a:t>arguments (20.0, 3.1599, 50.0), returns 7.89975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70E8E-B594-33BF-D15B-7A6C264A66C4}"/>
              </a:ext>
            </a:extLst>
          </p:cNvPr>
          <p:cNvSpPr txBox="1"/>
          <p:nvPr/>
        </p:nvSpPr>
        <p:spPr>
          <a:xfrm>
            <a:off x="4234700" y="5103674"/>
            <a:ext cx="325281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Output: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Enter miles per gallon: 20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Enter dollars per gallon: 3.1599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1.58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7.90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63.20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D5F2F-D1E4-E104-6CC9-EBBAB9097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888" y="1438274"/>
            <a:ext cx="7802658" cy="476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5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2A1E-C676-F39D-F2EF-FEAD3786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6F9A2-1F92-DA33-D94A-218044C0C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main program that reads four integers from a user input.</a:t>
            </a:r>
          </a:p>
          <a:p>
            <a:r>
              <a:rPr lang="en-US" dirty="0"/>
              <a:t>Define a function named </a:t>
            </a:r>
            <a:r>
              <a:rPr lang="en-US" dirty="0" err="1">
                <a:solidFill>
                  <a:srgbClr val="017B3B"/>
                </a:solidFill>
              </a:rPr>
              <a:t>swap_values</a:t>
            </a:r>
            <a:r>
              <a:rPr lang="en-US" dirty="0">
                <a:solidFill>
                  <a:srgbClr val="017B3B"/>
                </a:solidFill>
              </a:rPr>
              <a:t>()</a:t>
            </a:r>
            <a:r>
              <a:rPr lang="en-US" dirty="0"/>
              <a:t> with </a:t>
            </a:r>
            <a:r>
              <a:rPr lang="en-US" u="sng" dirty="0"/>
              <a:t>4 input parameters</a:t>
            </a:r>
            <a:r>
              <a:rPr lang="en-US" dirty="0"/>
              <a:t> and swaps the first with the second, and the third with the fourth. </a:t>
            </a:r>
          </a:p>
          <a:p>
            <a:r>
              <a:rPr lang="en-US" dirty="0"/>
              <a:t>Call the function </a:t>
            </a:r>
            <a:r>
              <a:rPr lang="en-US" dirty="0" err="1">
                <a:solidFill>
                  <a:srgbClr val="017B3B"/>
                </a:solidFill>
              </a:rPr>
              <a:t>swap_values</a:t>
            </a:r>
            <a:r>
              <a:rPr lang="en-US" dirty="0">
                <a:solidFill>
                  <a:srgbClr val="017B3B"/>
                </a:solidFill>
              </a:rPr>
              <a:t>()</a:t>
            </a:r>
            <a:r>
              <a:rPr lang="en-US" dirty="0"/>
              <a:t> to swap the values and prints the swapped values on a single line separated with spaces.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8511B-D6F4-CF4F-57E2-92212254F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55" y="3429000"/>
            <a:ext cx="4783872" cy="328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2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F01545-E5A8-7816-3F6F-242DB78B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Type and Polymorphism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2DB84-E6AB-F5FA-F7D4-523E11ABD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8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67C391-DDDB-F800-8866-BADEAF60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Defining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93657-F332-BDC6-CDBF-E68D21EAA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5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2F27A0-CD46-E0C8-4063-D1CD99EE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45A00E-0E3B-08CF-1A4E-BC8C26F5C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Python uses </a:t>
            </a:r>
            <a:r>
              <a:rPr lang="en-US" dirty="0">
                <a:solidFill>
                  <a:srgbClr val="008000"/>
                </a:solidFill>
              </a:rPr>
              <a:t>dynamic typing </a:t>
            </a:r>
            <a:r>
              <a:rPr lang="en-US" dirty="0"/>
              <a:t>to determine the type of objects </a:t>
            </a:r>
            <a:r>
              <a:rPr lang="en-US" i="1" dirty="0"/>
              <a:t>as</a:t>
            </a:r>
            <a:r>
              <a:rPr lang="en-US" dirty="0"/>
              <a:t> a program executes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type of a variable can change during a program, depending on the value it references</a:t>
            </a:r>
          </a:p>
          <a:p>
            <a:pPr marL="1200150" lvl="2" indent="-342900" algn="just">
              <a:spcBef>
                <a:spcPts val="0"/>
              </a:spcBef>
              <a:spcAft>
                <a:spcPts val="600"/>
              </a:spcAft>
              <a:tabLst>
                <a:tab pos="2047875" algn="l"/>
              </a:tabLst>
            </a:pPr>
            <a:r>
              <a:rPr lang="en-US" dirty="0"/>
              <a:t>E.g.,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 = 5</a:t>
            </a:r>
            <a:r>
              <a:rPr lang="en-US" dirty="0"/>
              <a:t>, then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 = '7'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interpreter is responsible for checking that all operations are valid as the program executes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65DC67-6342-B7B8-83D3-870A305F2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697" y="3429000"/>
            <a:ext cx="7268819" cy="237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09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D44E-563E-5F9B-0F7C-D8622D30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DCF74-0ACF-1E68-9AFA-B1CEDE802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 can call the same function with parameters, and depending on the parameters, it will yield different results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 function that can operate on different object types is said to be </a:t>
            </a:r>
            <a:r>
              <a:rPr lang="en-US" dirty="0">
                <a:solidFill>
                  <a:srgbClr val="008000"/>
                </a:solidFill>
              </a:rPr>
              <a:t>polymorphic</a:t>
            </a:r>
            <a:endParaRPr lang="en-US" sz="1600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17B3B"/>
                </a:solidFill>
              </a:rPr>
              <a:t>Polymorphism</a:t>
            </a:r>
            <a:r>
              <a:rPr lang="en-US" dirty="0"/>
              <a:t> means "many forms":</a:t>
            </a:r>
          </a:p>
          <a:p>
            <a:pPr lvl="1"/>
            <a:r>
              <a:rPr lang="en-US" dirty="0"/>
              <a:t>A function or method can operate on </a:t>
            </a:r>
            <a:r>
              <a:rPr lang="en-US" u="sng" dirty="0"/>
              <a:t>different types of objects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Behavior adapts based on the type of input.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BA9EA1-7390-AC9C-88AB-713ED6CEB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715055"/>
            <a:ext cx="7772400" cy="301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91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A3E6-BA31-5EB1-920C-CD226370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C1A9-CBC7-AE69-5E80-18DC0579B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Here is a problem when writing a program with functions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How does incremental development fit in?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If our program calls a function, then we need a definition for it.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If there are many functions, this means that a large amount of code needs to be written before we can test any of them.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A solution is to create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function stubs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A stub is a </a:t>
            </a:r>
            <a:r>
              <a:rPr lang="en-US" u="sng" dirty="0">
                <a:cs typeface="Courier New" panose="02070309020205020404" pitchFamily="49" charset="0"/>
              </a:rPr>
              <a:t>skeleton function</a:t>
            </a:r>
            <a:r>
              <a:rPr lang="en-US" dirty="0">
                <a:cs typeface="Courier New" panose="02070309020205020404" pitchFamily="49" charset="0"/>
              </a:rPr>
              <a:t> that acts as a placeholder until a final version is completed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Another alternative is to test out a function before adding it to a program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Write a small program that supplies the function with the necessary information to work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These are called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driver programs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A31F5-2878-0790-F0A7-307AB2421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12" y="5136444"/>
            <a:ext cx="5646976" cy="1292104"/>
          </a:xfrm>
          <a:prstGeom prst="rect">
            <a:avLst/>
          </a:prstGeom>
          <a:ln>
            <a:solidFill>
              <a:srgbClr val="017B3B"/>
            </a:solidFill>
          </a:ln>
        </p:spPr>
      </p:pic>
    </p:spTree>
    <p:extLst>
      <p:ext uri="{BB962C8B-B14F-4D97-AF65-F5344CB8AC3E}">
        <p14:creationId xmlns:p14="http://schemas.microsoft.com/office/powerpoint/2010/main" val="2344151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647C89-C6A3-9137-F4D3-F7C9DEE9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Common Errors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E241E-4145-5B76-5D56-7278D6DB1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46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C8E35-9B33-082D-CD10-09B43B35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 with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230400-360D-E13D-52FA-C779AB34F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Copy-and-paste errors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Copy-and-paste code among functions, but forgetting to complete all necessary modifications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Return errors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Every function returns something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Functions without an explicit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pass back a special object called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dirty="0"/>
              <a:t> is the absence of a value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Writing a function that returns a value, but forgetting to…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include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statement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assign that value to anything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DAB1B-6878-43F2-0925-0C1624E0C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607" y="2133600"/>
            <a:ext cx="4445000" cy="1295400"/>
          </a:xfrm>
          <a:prstGeom prst="rect">
            <a:avLst/>
          </a:prstGeom>
          <a:ln>
            <a:solidFill>
              <a:srgbClr val="017B3B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E690E7-9ACB-3F83-DEF3-1B165DD55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752" y="5062654"/>
            <a:ext cx="2524955" cy="1145198"/>
          </a:xfrm>
          <a:prstGeom prst="rect">
            <a:avLst/>
          </a:prstGeom>
          <a:ln>
            <a:solidFill>
              <a:srgbClr val="017B3B"/>
            </a:solidFill>
          </a:ln>
        </p:spPr>
      </p:pic>
    </p:spTree>
    <p:extLst>
      <p:ext uri="{BB962C8B-B14F-4D97-AF65-F5344CB8AC3E}">
        <p14:creationId xmlns:p14="http://schemas.microsoft.com/office/powerpoint/2010/main" val="2000586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268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4115A-DEBB-EE90-98B1-B888E49D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 and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C6776-91A2-01D7-93E6-03CEB50C9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42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36D304-107A-6A42-634E-ADDE13F2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Global 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31DBE3-E5DD-80AB-4BE0-0A8615F3A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All variables in a program may not be accessible to all locations in that program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This depends on where the variable is declared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rgbClr val="008000"/>
                </a:solidFill>
              </a:rPr>
              <a:t>scope</a:t>
            </a:r>
            <a:r>
              <a:rPr lang="en-US" dirty="0"/>
              <a:t> of a variable determines the portion of the program where you can access a particular identifier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17B3B"/>
                </a:solidFill>
              </a:rPr>
              <a:t>Local scope</a:t>
            </a:r>
            <a:r>
              <a:rPr lang="en-US" dirty="0"/>
              <a:t>: Variables declared inside a function body.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17B3B"/>
                </a:solidFill>
              </a:rPr>
              <a:t>Global scope</a:t>
            </a:r>
            <a:r>
              <a:rPr lang="en-US" dirty="0"/>
              <a:t>: Variables declared outside a function body.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Local variables can be accessed only inside the function whereas global variables can be accessed throughout the program body by all functions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When you call a function, the variables declared outside are brought into scope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F17216-48C6-CBBD-253E-D493A0D0E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994" y="4692405"/>
            <a:ext cx="3559522" cy="1886672"/>
          </a:xfrm>
          <a:prstGeom prst="rect">
            <a:avLst/>
          </a:prstGeom>
          <a:ln>
            <a:noFill/>
          </a:ln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6E4E2225-4D2B-9227-8A89-DE73479533B4}"/>
              </a:ext>
            </a:extLst>
          </p:cNvPr>
          <p:cNvSpPr/>
          <p:nvPr/>
        </p:nvSpPr>
        <p:spPr>
          <a:xfrm>
            <a:off x="7110792" y="5285678"/>
            <a:ext cx="116914" cy="446049"/>
          </a:xfrm>
          <a:prstGeom prst="rightBrace">
            <a:avLst/>
          </a:prstGeom>
          <a:noFill/>
          <a:ln w="38100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ED4ABE-EDEA-DE4C-B048-37481C7544AD}"/>
              </a:ext>
            </a:extLst>
          </p:cNvPr>
          <p:cNvSpPr txBox="1"/>
          <p:nvPr/>
        </p:nvSpPr>
        <p:spPr>
          <a:xfrm>
            <a:off x="7227706" y="5295458"/>
            <a:ext cx="487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is local and only known inside function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5DFE0C-0598-D0A1-431D-D42039214B84}"/>
              </a:ext>
            </a:extLst>
          </p:cNvPr>
          <p:cNvSpPr txBox="1"/>
          <p:nvPr/>
        </p:nvSpPr>
        <p:spPr>
          <a:xfrm>
            <a:off x="6892647" y="6230523"/>
            <a:ext cx="479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generate an error since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is not defined here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C65355-DE1F-79D2-EB3B-637543158CD3}"/>
              </a:ext>
            </a:extLst>
          </p:cNvPr>
          <p:cNvCxnSpPr>
            <a:cxnSpLocks/>
          </p:cNvCxnSpPr>
          <p:nvPr/>
        </p:nvCxnSpPr>
        <p:spPr>
          <a:xfrm flipH="1">
            <a:off x="6500801" y="6415189"/>
            <a:ext cx="391846" cy="0"/>
          </a:xfrm>
          <a:prstGeom prst="straightConnector1">
            <a:avLst/>
          </a:prstGeom>
          <a:ln w="38100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EE76003-B752-CF1C-1C83-D4D1444DEC7B}"/>
              </a:ext>
            </a:extLst>
          </p:cNvPr>
          <p:cNvSpPr/>
          <p:nvPr/>
        </p:nvSpPr>
        <p:spPr>
          <a:xfrm>
            <a:off x="428471" y="5266159"/>
            <a:ext cx="2688249" cy="739164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How can we fix this?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7AF7-6FA9-CAEC-BA3D-4891F541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Global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38871-55DB-607F-E442-D60722409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fix this?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We can define the variable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outside of the function, which will make it a global variable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D3FBB-CBDA-C51A-7B6F-DBEC632E9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346" y="1345015"/>
            <a:ext cx="3559522" cy="1886672"/>
          </a:xfrm>
          <a:prstGeom prst="rect">
            <a:avLst/>
          </a:prstGeom>
          <a:ln>
            <a:solidFill>
              <a:srgbClr val="017B3B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69DD76-AF5F-0FE3-329E-CE459F9745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375"/>
          <a:stretch>
            <a:fillRect/>
          </a:stretch>
        </p:blipFill>
        <p:spPr>
          <a:xfrm>
            <a:off x="4095807" y="4231030"/>
            <a:ext cx="3530600" cy="1886673"/>
          </a:xfrm>
          <a:prstGeom prst="rect">
            <a:avLst/>
          </a:prstGeom>
          <a:ln>
            <a:solidFill>
              <a:srgbClr val="017B3B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01CD1E4-372D-AA46-7CDB-C554B7ABB508}"/>
              </a:ext>
            </a:extLst>
          </p:cNvPr>
          <p:cNvGrpSpPr/>
          <p:nvPr/>
        </p:nvGrpSpPr>
        <p:grpSpPr>
          <a:xfrm>
            <a:off x="8490810" y="4018666"/>
            <a:ext cx="2862988" cy="2311400"/>
            <a:chOff x="6948861" y="4439442"/>
            <a:chExt cx="2862988" cy="2311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423CE97-BB5F-E29B-3850-FCA174F68A28}"/>
                </a:ext>
              </a:extLst>
            </p:cNvPr>
            <p:cNvSpPr/>
            <p:nvPr/>
          </p:nvSpPr>
          <p:spPr>
            <a:xfrm>
              <a:off x="6948861" y="4439442"/>
              <a:ext cx="2862988" cy="2311400"/>
            </a:xfrm>
            <a:prstGeom prst="roundRect">
              <a:avLst/>
            </a:prstGeom>
            <a:solidFill>
              <a:srgbClr val="D4F0E1"/>
            </a:soli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000" dirty="0"/>
                <a:t>What about this?</a:t>
              </a:r>
              <a:endParaRPr lang="en-US" sz="2000" dirty="0">
                <a:solidFill>
                  <a:srgbClr val="008000"/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E62790-2489-1885-5786-FE6318EBE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3289" y="4927310"/>
              <a:ext cx="1257300" cy="17018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A7F7B62-8C7E-062A-0A1C-1EE30D10DD2A}"/>
              </a:ext>
            </a:extLst>
          </p:cNvPr>
          <p:cNvSpPr txBox="1"/>
          <p:nvPr/>
        </p:nvSpPr>
        <p:spPr>
          <a:xfrm>
            <a:off x="10298291" y="4756787"/>
            <a:ext cx="918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6542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0E7A-3D4F-25FA-A622-2EE5651C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Local Assignment to 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5F8F-237D-5882-E5A8-FE558AF6C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 can force a local assignment to a global variable using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dirty="0"/>
              <a:t> keyword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WARNING</a:t>
            </a:r>
            <a:r>
              <a:rPr lang="en-US" dirty="0"/>
              <a:t> using global variables in functions as they can be confusing or have side effects that make it hard for a programmer to recognize</a:t>
            </a:r>
          </a:p>
          <a:p>
            <a:pPr lvl="1" algn="just">
              <a:spcBef>
                <a:spcPts val="0"/>
              </a:spcBef>
            </a:pPr>
            <a:r>
              <a:rPr lang="en-US" dirty="0"/>
              <a:t>Good practice is to limit the use of global variables to defining constants that are independent of any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0FE4D-5B88-AD80-A26C-AA95AB9D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734" y="3486457"/>
            <a:ext cx="1664483" cy="2149284"/>
          </a:xfrm>
          <a:prstGeom prst="rect">
            <a:avLst/>
          </a:prstGeom>
          <a:ln>
            <a:solidFill>
              <a:srgbClr val="017B3B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BA32BF-9087-4DEE-97F9-0835B22F62ED}"/>
              </a:ext>
            </a:extLst>
          </p:cNvPr>
          <p:cNvSpPr txBox="1"/>
          <p:nvPr/>
        </p:nvSpPr>
        <p:spPr>
          <a:xfrm>
            <a:off x="6251399" y="3960934"/>
            <a:ext cx="918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80869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05663E-6E50-436E-62F2-30400D1D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functions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63EE36-70A8-8D05-4A25-8910A88389CF}"/>
              </a:ext>
            </a:extLst>
          </p:cNvPr>
          <p:cNvGrpSpPr/>
          <p:nvPr/>
        </p:nvGrpSpPr>
        <p:grpSpPr>
          <a:xfrm>
            <a:off x="1343380" y="1222258"/>
            <a:ext cx="3239910" cy="5170646"/>
            <a:chOff x="1896535" y="1222259"/>
            <a:chExt cx="3239910" cy="517064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DA8E04-8114-0995-F620-5120C8405ADD}"/>
                </a:ext>
              </a:extLst>
            </p:cNvPr>
            <p:cNvSpPr txBox="1"/>
            <p:nvPr/>
          </p:nvSpPr>
          <p:spPr>
            <a:xfrm>
              <a:off x="1896535" y="1222259"/>
              <a:ext cx="3239910" cy="5170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This program is one long, complex sequence of statements.</a:t>
              </a:r>
            </a:p>
            <a:p>
              <a:pPr algn="ctr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algn="ctr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CD1B19-572E-3B0B-6D9D-A48D7300BB43}"/>
                </a:ext>
              </a:extLst>
            </p:cNvPr>
            <p:cNvCxnSpPr/>
            <p:nvPr/>
          </p:nvCxnSpPr>
          <p:spPr>
            <a:xfrm>
              <a:off x="3516490" y="2080727"/>
              <a:ext cx="0" cy="3452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A15352-D908-AB17-D819-6DAAE6770AFE}"/>
              </a:ext>
            </a:extLst>
          </p:cNvPr>
          <p:cNvGrpSpPr/>
          <p:nvPr/>
        </p:nvGrpSpPr>
        <p:grpSpPr>
          <a:xfrm>
            <a:off x="6838350" y="1360758"/>
            <a:ext cx="3683356" cy="4893647"/>
            <a:chOff x="6319061" y="1222259"/>
            <a:chExt cx="3683356" cy="48936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3E7872-04C6-C100-60E4-1A380EDBCEE0}"/>
                </a:ext>
              </a:extLst>
            </p:cNvPr>
            <p:cNvSpPr txBox="1"/>
            <p:nvPr/>
          </p:nvSpPr>
          <p:spPr>
            <a:xfrm>
              <a:off x="6319061" y="1222259"/>
              <a:ext cx="3683356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This program divided into small tasks (functions), each of which is performed.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function1():</a:t>
              </a:r>
            </a:p>
            <a:p>
              <a:pPr lvl="1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lvl="1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	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</a:p>
            <a:p>
              <a:pPr lvl="1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lvl="1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function2():</a:t>
              </a:r>
            </a:p>
            <a:p>
              <a:pPr lvl="1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lvl="1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	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</a:p>
            <a:p>
              <a:pPr lvl="1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lvl="1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function3():</a:t>
              </a:r>
            </a:p>
            <a:p>
              <a:pPr lvl="1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lvl="1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	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</a:p>
            <a:p>
              <a:pPr lvl="1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lvl="1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function4():</a:t>
              </a:r>
            </a:p>
            <a:p>
              <a:pPr lvl="1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  <a:p>
              <a:pPr lvl="1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	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</a:p>
            <a:p>
              <a:pPr lvl="1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statement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68D204F-69C9-11B4-E933-BE1427F8BC84}"/>
                </a:ext>
              </a:extLst>
            </p:cNvPr>
            <p:cNvCxnSpPr/>
            <p:nvPr/>
          </p:nvCxnSpPr>
          <p:spPr>
            <a:xfrm>
              <a:off x="8144037" y="2080727"/>
              <a:ext cx="0" cy="3452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B99AA5A-5696-6E9B-6A3B-CB86613ADF36}"/>
              </a:ext>
            </a:extLst>
          </p:cNvPr>
          <p:cNvSpPr/>
          <p:nvPr/>
        </p:nvSpPr>
        <p:spPr>
          <a:xfrm>
            <a:off x="4806350" y="3686231"/>
            <a:ext cx="1289650" cy="242699"/>
          </a:xfrm>
          <a:prstGeom prst="rightArrow">
            <a:avLst/>
          </a:prstGeom>
          <a:ln w="127000">
            <a:solidFill>
              <a:srgbClr val="017B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8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0FB8BF-575B-9BDE-31B4-8900508E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867460" cy="2852737"/>
          </a:xfrm>
        </p:spPr>
        <p:txBody>
          <a:bodyPr/>
          <a:lstStyle/>
          <a:p>
            <a:r>
              <a:rPr lang="en-US" dirty="0"/>
              <a:t>Namespaces and Scope Resolution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32E61-79D8-D85C-EE49-B189FC8BF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22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6F79-C766-C2F6-C312-E41CCA3F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dir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8E3B1-628A-9D43-0A04-883720EEA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built-in function returns a sorted list of strings containing the names defined by a module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list contains the names of all the modules, variables, and functions that are defined in a module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3473A-7BD6-2560-CECB-9D65872D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700658"/>
            <a:ext cx="2618101" cy="1823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377DDD-3666-60DA-2124-9348128DE235}"/>
              </a:ext>
            </a:extLst>
          </p:cNvPr>
          <p:cNvSpPr txBox="1"/>
          <p:nvPr/>
        </p:nvSpPr>
        <p:spPr>
          <a:xfrm>
            <a:off x="4152379" y="2757978"/>
            <a:ext cx="724526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['__doc__', '__file__', '__loader__', '__name__', '__package__', '__spec__',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acosh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asinh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'atan2',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atanh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'ceil', 'comb',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copysign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'cos',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'degrees',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'e', 'erf',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erfc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'exp', 'exp2', 'expm1', 'fabs', 'factorial', 'floor',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fmod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frexp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fsum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'gamma',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'inf',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isclose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isqrt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'lcm',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ldexp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lgamma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'log', 'log10', 'log1p', 'log2',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'nan',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nextafter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'perm', 'pi', 'pow', 'prod', 'radians', 'remainder', 'sin',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'sqrt',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sumprod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'tan', 'tanh', 'tau',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trunc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EC072B-EDF6-B8D0-8C6C-BAD1A5DDDA6F}"/>
              </a:ext>
            </a:extLst>
          </p:cNvPr>
          <p:cNvSpPr txBox="1"/>
          <p:nvPr/>
        </p:nvSpPr>
        <p:spPr>
          <a:xfrm>
            <a:off x="4196221" y="4687001"/>
            <a:ext cx="724526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['BPF', 'LOG4', 'NV_MAGICCONST', 'RECIP_BPF', 'Random', 'SG_MAGICCONST',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SystemRandom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'TWOPI', '_ONE', '_Sequence', '__all__', '__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'__cached__', '__doc__', '__file__', '__loader__', '__name__', '__package__', '__spec__', '_accumulate', '_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'_bisect', '_ceil', '_cos', '_e', '_exp', '_fabs', '_floor', '_index', '_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lgamma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'_log', '_log2', '_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parse_args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'_pi', '_random', '_repeat', '_sha512', '_sin', '_sqrt', '_test', '_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test_generator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betavariate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binomialvariate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'choice', 'choices',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expovariate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gammavariate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'gauss',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getrandbits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lognormvariate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'main',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normalvariate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paretovariate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randbytes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'random',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randrange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'sample', 'seed',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setstate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'shuffle', 'triangular', 'uniform',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vonmisesvariate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weibullvariate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A13881-B29C-EE41-ECA8-2467A95664A3}"/>
              </a:ext>
            </a:extLst>
          </p:cNvPr>
          <p:cNvCxnSpPr/>
          <p:nvPr/>
        </p:nvCxnSpPr>
        <p:spPr>
          <a:xfrm flipV="1">
            <a:off x="3256767" y="3619752"/>
            <a:ext cx="895612" cy="401103"/>
          </a:xfrm>
          <a:prstGeom prst="straightConnector1">
            <a:avLst/>
          </a:prstGeom>
          <a:ln w="38100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FB708A-9522-41C8-BEAD-D3D9B347DD2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368618" y="5335171"/>
            <a:ext cx="827603" cy="329021"/>
          </a:xfrm>
          <a:prstGeom prst="straightConnector1">
            <a:avLst/>
          </a:prstGeom>
          <a:ln w="38100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973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695941-F93E-A4E8-D70E-31D74111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A8C179-95E4-9D8D-90E2-2F7705B5A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 </a:t>
            </a:r>
            <a:r>
              <a:rPr lang="en-US" dirty="0">
                <a:solidFill>
                  <a:srgbClr val="008000"/>
                </a:solidFill>
              </a:rPr>
              <a:t>namespace</a:t>
            </a:r>
            <a:r>
              <a:rPr lang="en-US" dirty="0"/>
              <a:t> is a mapping from names (identifiers) to objects (values)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More precisely, a namespace is like a dictionary of variable names (keys) with their corresponding objects (values).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 Python statement can access variables in a local and in the global namespace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If a local and a global variable have the same name, the local variable </a:t>
            </a:r>
            <a:r>
              <a:rPr lang="en-US" dirty="0">
                <a:solidFill>
                  <a:srgbClr val="008000"/>
                </a:solidFill>
              </a:rPr>
              <a:t>shadows</a:t>
            </a:r>
            <a:r>
              <a:rPr lang="en-US" dirty="0"/>
              <a:t> the global variable so that the global name is not accessible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Each function has its own local namespace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Class methods (i.e., member functions) follow the same scoping rule as ordinary functions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3DA4E1-5857-2FEA-1C4A-4852603E8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01300"/>
              </p:ext>
            </p:extLst>
          </p:nvPr>
        </p:nvGraphicFramePr>
        <p:xfrm>
          <a:off x="1328077" y="4539609"/>
          <a:ext cx="906606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46334">
                  <a:extLst>
                    <a:ext uri="{9D8B030D-6E8A-4147-A177-3AD203B41FA5}">
                      <a16:colId xmlns:a16="http://schemas.microsoft.com/office/drawing/2014/main" val="3848044426"/>
                    </a:ext>
                  </a:extLst>
                </a:gridCol>
                <a:gridCol w="2975966">
                  <a:extLst>
                    <a:ext uri="{9D8B030D-6E8A-4147-A177-3AD203B41FA5}">
                      <a16:colId xmlns:a16="http://schemas.microsoft.com/office/drawing/2014/main" val="2408635843"/>
                    </a:ext>
                  </a:extLst>
                </a:gridCol>
                <a:gridCol w="3843760">
                  <a:extLst>
                    <a:ext uri="{9D8B030D-6E8A-4147-A177-3AD203B41FA5}">
                      <a16:colId xmlns:a16="http://schemas.microsoft.com/office/drawing/2014/main" val="99122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Namespace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57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Whole 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10</a:t>
                      </a:r>
                      <a:r>
                        <a:rPr lang="en-US" dirty="0"/>
                        <a:t> outside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51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Inside function/method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5</a:t>
                      </a:r>
                      <a:r>
                        <a:rPr lang="en-US" dirty="0"/>
                        <a:t> inside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demo()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43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Shadowing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Local hides 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Local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dirty="0"/>
                        <a:t> overrides global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21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Class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Same as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Local variables inside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method()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61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312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098C-439E-5761-1BC2-53700D64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globals</a:t>
            </a:r>
            <a:r>
              <a:rPr lang="en-US" dirty="0"/>
              <a:t>() and locals()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671F0-C177-FF77-1CC1-DF4EC0331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locals()</a:t>
            </a:r>
            <a:r>
              <a:rPr lang="en-US" dirty="0"/>
              <a:t> functions can be used to return the names in the global and local namespaces, respectively, depending on the location from where they are called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locals()</a:t>
            </a:r>
            <a:r>
              <a:rPr lang="en-US" dirty="0">
                <a:cs typeface="Courier New" panose="02070309020205020404" pitchFamily="49" charset="0"/>
              </a:rPr>
              <a:t> is called from within a function, it will return all the names that can be accessed locally from that function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If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is called from within a function, it will return all the names that can be accessed globally from that function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return type of both these functions is a dictionary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Therefore, names can be extracted using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keys()</a:t>
            </a:r>
            <a:r>
              <a:rPr lang="en-US" dirty="0">
                <a:cs typeface="Courier New" panose="02070309020205020404" pitchFamily="49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597785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D30A-10E5-766E-831B-93E273D5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Enclosed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B98F3-0018-FAAC-AFBA-6F373D2DB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when a function is defined inside another function.</a:t>
            </a:r>
          </a:p>
          <a:p>
            <a:r>
              <a:rPr lang="en-US" dirty="0"/>
              <a:t>The inner function can access variables from the outer function.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CD891-F29D-318A-8A37-E6690004A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794" y="2847236"/>
            <a:ext cx="5770625" cy="17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15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6087-653B-B1EB-B2A5-878D88D8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7FA89-4C7B-B541-1E2F-2CC24149F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Python supports the following namespaces in the following order of lookup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1800" dirty="0"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C9728-3AAF-5B81-81B1-B170802DB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739" y="2490493"/>
            <a:ext cx="3324166" cy="2994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F5F73E-0D2F-9F98-1BA7-185ECD39D26D}"/>
              </a:ext>
            </a:extLst>
          </p:cNvPr>
          <p:cNvSpPr txBox="1"/>
          <p:nvPr/>
        </p:nvSpPr>
        <p:spPr>
          <a:xfrm>
            <a:off x="368416" y="1652952"/>
            <a:ext cx="780548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Local namespace</a:t>
            </a:r>
          </a:p>
          <a:p>
            <a:pPr marL="1200150" lvl="2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ourier New" panose="02070309020205020404" pitchFamily="49" charset="0"/>
              </a:rPr>
              <a:t>Specific to the current function or class method</a:t>
            </a:r>
          </a:p>
          <a:p>
            <a:pPr marL="1200150" lvl="2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Courier New" panose="02070309020205020404" pitchFamily="49" charset="0"/>
              </a:rPr>
              <a:t>Same as global scope if no function is executing</a:t>
            </a:r>
          </a:p>
          <a:p>
            <a:pPr marL="742950" lvl="1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Global namespace</a:t>
            </a:r>
          </a:p>
          <a:p>
            <a:pPr marL="1200150" lvl="2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Specific to the current module</a:t>
            </a:r>
          </a:p>
          <a:p>
            <a:pPr marL="1200150" lvl="2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Contains all globally defined names outside of any functions</a:t>
            </a:r>
          </a:p>
          <a:p>
            <a:pPr marL="742950" lvl="1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Enclosed Namespace</a:t>
            </a:r>
          </a:p>
          <a:p>
            <a:pPr marL="1200150" lvl="2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 When a function is defined inside a function, it creates an enclosed namespace. Its lifecycle is the same as the local namespace.</a:t>
            </a:r>
          </a:p>
          <a:p>
            <a:pPr marL="742950" lvl="1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Built-in namespace</a:t>
            </a:r>
          </a:p>
          <a:p>
            <a:pPr marL="1200150" lvl="2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Global to all modules</a:t>
            </a:r>
          </a:p>
          <a:p>
            <a:pPr marL="1200150" lvl="2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Contains all built-in names such as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int()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US" dirty="0">
                <a:cs typeface="Courier New" panose="02070309020205020404" pitchFamily="49" charset="0"/>
              </a:rPr>
              <a:t>, etc.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F8E12-1DC4-BA43-1685-23F7C9B411DD}"/>
              </a:ext>
            </a:extLst>
          </p:cNvPr>
          <p:cNvSpPr txBox="1"/>
          <p:nvPr/>
        </p:nvSpPr>
        <p:spPr>
          <a:xfrm>
            <a:off x="8192704" y="1844162"/>
            <a:ext cx="348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variables are searched in the following order of namespaces.</a:t>
            </a:r>
          </a:p>
        </p:txBody>
      </p:sp>
    </p:spTree>
    <p:extLst>
      <p:ext uri="{BB962C8B-B14F-4D97-AF65-F5344CB8AC3E}">
        <p14:creationId xmlns:p14="http://schemas.microsoft.com/office/powerpoint/2010/main" val="1416494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D5A1-538D-2424-B600-42DA886C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806C0-6A60-2626-7A37-06E974C46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5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9AF65-69EE-CEF0-171A-8C6D8E71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7A8D77-1136-87F3-9F32-668C2C74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Two ways in which arguments can be passed to functions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Pass by value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Function creates a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copy of the object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passed</a:t>
            </a:r>
            <a:r>
              <a:rPr lang="en-US" dirty="0">
                <a:cs typeface="Courier New" panose="02070309020205020404" pitchFamily="49" charset="0"/>
              </a:rPr>
              <a:t> to it as an argument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actual object is not affected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object is an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immutable type</a:t>
            </a:r>
            <a:r>
              <a:rPr lang="en-US" dirty="0">
                <a:cs typeface="Courier New" panose="02070309020205020404" pitchFamily="49" charset="0"/>
              </a:rPr>
              <a:t> (cannot be modified)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Pass by reference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actual object is passed </a:t>
            </a:r>
            <a:r>
              <a:rPr lang="en-US" dirty="0">
                <a:cs typeface="Courier New" panose="02070309020205020404" pitchFamily="49" charset="0"/>
              </a:rPr>
              <a:t>to the called function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All changes made to object inside function affect its original value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object is a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mutable type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Since mutable objects can be changed, the passed objects are updated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Can make a mutable object immutable by passing a copy of it instead (e.g., passing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en-US" dirty="0">
                <a:cs typeface="Courier New" panose="02070309020205020404" pitchFamily="49" charset="0"/>
              </a:rPr>
              <a:t> instead of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B817EC-7CED-742A-92F0-C1B7991E0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779026"/>
              </p:ext>
            </p:extLst>
          </p:nvPr>
        </p:nvGraphicFramePr>
        <p:xfrm>
          <a:off x="2032000" y="5635741"/>
          <a:ext cx="8127999" cy="741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291212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003796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46708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pass-by-value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Immutable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int, str, tuple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6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pass-by-reference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Mutable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list, </a:t>
                      </a:r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70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826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21F2-CE24-7102-9D6F-CDDEE2F6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2A461-9AC4-8F6D-7D14-92DA4222E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45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B98F77-AFE6-83BD-2DEE-1106B97C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and Default Arguments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EE4358-BB98-CCEC-B827-5C162E96B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dirty="0"/>
              <a:t>Python allows you to pass arguments to functions by name, not just by position.</a:t>
            </a:r>
          </a:p>
          <a:p>
            <a:pPr lvl="1" algn="just">
              <a:spcBef>
                <a:spcPts val="0"/>
              </a:spcBef>
              <a:spcAft>
                <a:spcPts val="400"/>
              </a:spcAft>
            </a:pPr>
            <a:r>
              <a:rPr lang="en-US" dirty="0">
                <a:solidFill>
                  <a:srgbClr val="008000"/>
                </a:solidFill>
              </a:rPr>
              <a:t>Keyword arguments </a:t>
            </a:r>
            <a:r>
              <a:rPr lang="en-US" dirty="0"/>
              <a:t>identify arguments by parameter name</a:t>
            </a:r>
          </a:p>
          <a:p>
            <a:pPr marL="0" indent="0" algn="just">
              <a:spcBef>
                <a:spcPts val="0"/>
              </a:spcBef>
              <a:spcAft>
                <a:spcPts val="400"/>
              </a:spcAft>
              <a:buNone/>
            </a:pPr>
            <a:endParaRPr lang="en-US" dirty="0"/>
          </a:p>
          <a:p>
            <a:pPr marL="0" indent="0" algn="just">
              <a:spcBef>
                <a:spcPts val="0"/>
              </a:spcBef>
              <a:spcAft>
                <a:spcPts val="400"/>
              </a:spcAft>
              <a:buNone/>
            </a:pPr>
            <a:endParaRPr lang="en-US" dirty="0"/>
          </a:p>
          <a:p>
            <a:pPr marL="0" indent="0" algn="just">
              <a:spcBef>
                <a:spcPts val="0"/>
              </a:spcBef>
              <a:spcAft>
                <a:spcPts val="400"/>
              </a:spcAft>
              <a:buNone/>
            </a:pPr>
            <a:endParaRPr lang="en-US" dirty="0"/>
          </a:p>
          <a:p>
            <a:pPr marL="0" indent="0" algn="just">
              <a:spcBef>
                <a:spcPts val="0"/>
              </a:spcBef>
              <a:spcAft>
                <a:spcPts val="400"/>
              </a:spcAft>
              <a:buNone/>
            </a:pPr>
            <a:endParaRPr lang="en-US" dirty="0"/>
          </a:p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dirty="0"/>
              <a:t>It is also possible to use </a:t>
            </a:r>
            <a:r>
              <a:rPr lang="en-US" dirty="0">
                <a:solidFill>
                  <a:srgbClr val="008000"/>
                </a:solidFill>
              </a:rPr>
              <a:t>default arguments</a:t>
            </a:r>
          </a:p>
          <a:p>
            <a:pPr lvl="1" algn="just">
              <a:spcBef>
                <a:spcPts val="0"/>
              </a:spcBef>
              <a:spcAft>
                <a:spcPts val="400"/>
              </a:spcAft>
            </a:pPr>
            <a:r>
              <a:rPr lang="en-US" dirty="0"/>
              <a:t>A parameter’s default value is used in the absence of an argument in the function call</a:t>
            </a:r>
          </a:p>
          <a:p>
            <a:pPr lvl="1" algn="just">
              <a:spcBef>
                <a:spcPts val="0"/>
              </a:spcBef>
              <a:spcAft>
                <a:spcPts val="400"/>
              </a:spcAft>
            </a:pPr>
            <a:r>
              <a:rPr lang="en-US" dirty="0"/>
              <a:t>These optional arguments must be placed in the last position(s) of the function definition</a:t>
            </a:r>
          </a:p>
          <a:p>
            <a:pPr lvl="1" algn="just">
              <a:spcBef>
                <a:spcPts val="0"/>
              </a:spcBef>
              <a:spcAft>
                <a:spcPts val="400"/>
              </a:spcAft>
            </a:pPr>
            <a:r>
              <a:rPr lang="en-US" dirty="0"/>
              <a:t>Be careful about working with mutable objects (e.g.,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) using a default parameter</a:t>
            </a:r>
          </a:p>
          <a:p>
            <a:pPr lvl="2" algn="just">
              <a:spcBef>
                <a:spcPts val="0"/>
              </a:spcBef>
              <a:spcAft>
                <a:spcPts val="400"/>
              </a:spcAft>
            </a:pPr>
            <a:r>
              <a:rPr lang="en-US" dirty="0"/>
              <a:t>Default arguments are created only once, so a default empty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with multiple calls may not be empty after first function call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3C3EC8-A563-8A16-DE44-A98B10DFC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142" y="2168915"/>
            <a:ext cx="5799695" cy="1118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D328E4-6D72-1AB3-6E3E-FBE811B87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767" y="5587282"/>
            <a:ext cx="4914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8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5136-B0D8-D64B-B4F6-FD143DE0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26F32-B003-3BB4-0E95-219AE892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benefits of using functions include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Simpler code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Code re-use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Write the code once, and call it multiple times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Better testing and debugging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Can test and debug each function individually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Faster development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Easier facilitation of teamwork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Different team members can write different functions</a:t>
            </a:r>
          </a:p>
        </p:txBody>
      </p:sp>
    </p:spTree>
    <p:extLst>
      <p:ext uri="{BB962C8B-B14F-4D97-AF65-F5344CB8AC3E}">
        <p14:creationId xmlns:p14="http://schemas.microsoft.com/office/powerpoint/2010/main" val="304310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70C6-3D69-F0E9-9EA0-66AF65F9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DF394-AD61-9BEA-D283-E0567D4F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special syntax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/>
              <a:t> in function definitions is used to pass a variable number of arguments to a function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Let’s you define a function that accepts a </a:t>
            </a:r>
            <a:r>
              <a:rPr lang="en-US" sz="1800" b="1" dirty="0"/>
              <a:t>variable number of positional arguments</a:t>
            </a:r>
            <a:r>
              <a:rPr lang="en-US" sz="1800" dirty="0"/>
              <a:t>, as a tuple.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By convention, it is often used with the word </a:t>
            </a:r>
            <a:r>
              <a:rPr lang="en-US" sz="18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en-US" sz="18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/>
              <a:t> allows more arguments than the number of formal arguments defined by the function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With </a:t>
            </a:r>
            <a:r>
              <a:rPr 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/>
              <a:t>, any number of extra arguments can be tacked on to your current formal parameters (including zero extra arguments)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Using the </a:t>
            </a:r>
            <a:r>
              <a:rPr 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dirty="0"/>
              <a:t>, the variable that we associate with the </a:t>
            </a:r>
            <a:r>
              <a:rPr 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dirty="0"/>
              <a:t> becomes an </a:t>
            </a:r>
            <a:r>
              <a:rPr lang="en-US" sz="18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1800" dirty="0"/>
              <a:t>, meaning that you can do things like iterate over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C97D9-7100-6778-DCDB-752B4C22AA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" t="35188" r="1"/>
          <a:stretch>
            <a:fillRect/>
          </a:stretch>
        </p:blipFill>
        <p:spPr>
          <a:xfrm>
            <a:off x="5045465" y="4133588"/>
            <a:ext cx="6308334" cy="2288261"/>
          </a:xfrm>
          <a:prstGeom prst="rect">
            <a:avLst/>
          </a:prstGeom>
          <a:ln>
            <a:solidFill>
              <a:srgbClr val="017B3B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96793A-5874-1BE0-811B-5D012112FB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449" b="67837"/>
          <a:stretch>
            <a:fillRect/>
          </a:stretch>
        </p:blipFill>
        <p:spPr>
          <a:xfrm>
            <a:off x="950500" y="4709947"/>
            <a:ext cx="3821917" cy="1135541"/>
          </a:xfrm>
          <a:prstGeom prst="rect">
            <a:avLst/>
          </a:prstGeom>
          <a:ln>
            <a:solidFill>
              <a:srgbClr val="017B3B"/>
            </a:solidFill>
          </a:ln>
        </p:spPr>
      </p:pic>
      <p:sp>
        <p:nvSpPr>
          <p:cNvPr id="14" name="Left Bracket 13">
            <a:extLst>
              <a:ext uri="{FF2B5EF4-FFF2-40B4-BE49-F238E27FC236}">
                <a16:creationId xmlns:a16="http://schemas.microsoft.com/office/drawing/2014/main" id="{7FE1DA19-CAE2-E204-85D8-1444205F6F41}"/>
              </a:ext>
            </a:extLst>
          </p:cNvPr>
          <p:cNvSpPr/>
          <p:nvPr/>
        </p:nvSpPr>
        <p:spPr>
          <a:xfrm>
            <a:off x="490300" y="2985327"/>
            <a:ext cx="374303" cy="2296522"/>
          </a:xfrm>
          <a:prstGeom prst="leftBracket">
            <a:avLst/>
          </a:prstGeom>
          <a:ln w="38100">
            <a:solidFill>
              <a:srgbClr val="017B3B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28D2AA-B641-374D-546B-9EAFAF45474A}"/>
              </a:ext>
            </a:extLst>
          </p:cNvPr>
          <p:cNvCxnSpPr/>
          <p:nvPr/>
        </p:nvCxnSpPr>
        <p:spPr>
          <a:xfrm>
            <a:off x="3608758" y="3808963"/>
            <a:ext cx="1300183" cy="538620"/>
          </a:xfrm>
          <a:prstGeom prst="straightConnector1">
            <a:avLst/>
          </a:prstGeom>
          <a:ln w="38100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69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F9D2-CD97-FD13-DA60-AE67D6BE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D1F3-46B6-5CD1-AFA2-BACC36ACD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special syntax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dirty="0"/>
              <a:t> in function definitions is used to pass a key-worded, variable-length argument list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name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dirty="0"/>
              <a:t> is used with the double star because it allows us to pass through keyword arguments (and any number of them)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 keyword argument is where you provide a name to the variable as you pass it into the function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You can think of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dirty="0"/>
              <a:t> as being a dictionary that maps each keyword to the value that we pass alongside it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That is why when we iterate over the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dirty="0"/>
              <a:t>, there does not seem to be any order in which they were printed out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42810-629F-1491-2D8B-DBF8DE47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90" y="4493606"/>
            <a:ext cx="5051127" cy="989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402E76-E2FC-A124-937E-154D9B08ECF2}"/>
              </a:ext>
            </a:extLst>
          </p:cNvPr>
          <p:cNvSpPr txBox="1"/>
          <p:nvPr/>
        </p:nvSpPr>
        <p:spPr>
          <a:xfrm>
            <a:off x="218104" y="5638325"/>
            <a:ext cx="6112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{'name': ‘TJ', 'age’: 32, 'city': 'Austin'}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AEDEA-5A96-66CF-7CA7-14B975F32207}"/>
              </a:ext>
            </a:extLst>
          </p:cNvPr>
          <p:cNvSpPr txBox="1"/>
          <p:nvPr/>
        </p:nvSpPr>
        <p:spPr>
          <a:xfrm>
            <a:off x="8005686" y="5607687"/>
            <a:ext cx="225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course: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level: Beginner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credits: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F1F2E4-7260-EAF9-E13C-D3ABDEDC8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920" y="4282825"/>
            <a:ext cx="5862072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991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2185-D8B4-B18A-57F7-38BCED6F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Multiple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4AD3-9CCC-8464-D4F2-EF02D2CB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 Python, a function can return multiple values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Specified in the return statement separated by commas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expression1, expression2, etc.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When you call a function with multiple return values in an assignment statement, you need to separate the variables on the left side of the assignment operator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/>
              <a:t> with commas to receive each returned value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F116A57-F486-EB44-B43F-20A1E5275C1D}"/>
              </a:ext>
            </a:extLst>
          </p:cNvPr>
          <p:cNvSpPr/>
          <p:nvPr/>
        </p:nvSpPr>
        <p:spPr>
          <a:xfrm>
            <a:off x="8688499" y="4344221"/>
            <a:ext cx="3104287" cy="1030012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Assigning multiple return values to different variables is known as </a:t>
            </a:r>
            <a:r>
              <a:rPr lang="en-US" dirty="0">
                <a:solidFill>
                  <a:srgbClr val="008000"/>
                </a:solidFill>
              </a:rPr>
              <a:t>unpacking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C2935-46AB-4C90-C98B-26D7F2D57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950709"/>
            <a:ext cx="3693181" cy="1735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6B2102-2393-7D62-F449-2A652B470EB3}"/>
              </a:ext>
            </a:extLst>
          </p:cNvPr>
          <p:cNvSpPr txBox="1"/>
          <p:nvPr/>
        </p:nvSpPr>
        <p:spPr>
          <a:xfrm>
            <a:off x="5001167" y="4259063"/>
            <a:ext cx="3217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123, [4, 'd'])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'tuple'&gt;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123 [4, 'd']</a:t>
            </a:r>
          </a:p>
        </p:txBody>
      </p:sp>
    </p:spTree>
    <p:extLst>
      <p:ext uri="{BB962C8B-B14F-4D97-AF65-F5344CB8AC3E}">
        <p14:creationId xmlns:p14="http://schemas.microsoft.com/office/powerpoint/2010/main" val="3420572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07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98329F-B1DD-780C-BF62-AF0A03BF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3166E-BE08-A135-592C-65A7C0F73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9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C907-595A-DEB0-42E1-467D48E7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9938C-60CE-0B5E-CB94-98FFB443D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 </a:t>
            </a:r>
            <a:r>
              <a:rPr lang="en-US" dirty="0">
                <a:solidFill>
                  <a:srgbClr val="008000"/>
                </a:solidFill>
              </a:rPr>
              <a:t>function</a:t>
            </a:r>
            <a:r>
              <a:rPr lang="en-US" dirty="0"/>
              <a:t> is a block of organized, reusable code that is used to perform a single, related action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Think re-usable modules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Functions provide better modularity for applications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 have already seen that Python supports many built-in functions such as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We can create our own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user-defined functions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Is like a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subprogram</a:t>
            </a:r>
            <a:r>
              <a:rPr lang="en-US" dirty="0">
                <a:cs typeface="Courier New" panose="02070309020205020404" pitchFamily="49" charset="0"/>
              </a:rPr>
              <a:t>, a small program inside a program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basic idea is to write a sequence of statements and then give that sequence a name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We can execute this sequence at any time by referring to the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1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21DD-92CD-4C0E-3D92-2811C221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4E864-4C6D-AA47-FBC5-6834A6047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part of the program that creates a function is called the </a:t>
            </a:r>
            <a:r>
              <a:rPr lang="en-US" dirty="0">
                <a:solidFill>
                  <a:srgbClr val="008000"/>
                </a:solidFill>
              </a:rPr>
              <a:t>function definition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Function blocks begin with the keyword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followed by the </a:t>
            </a:r>
            <a:r>
              <a:rPr lang="en-US" dirty="0">
                <a:solidFill>
                  <a:srgbClr val="008000"/>
                </a:solidFill>
              </a:rPr>
              <a:t>function name</a:t>
            </a:r>
            <a:r>
              <a:rPr lang="en-US" dirty="0"/>
              <a:t> and parentheses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Any input parameters or arguments should be placed within these parentheses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code block within every function starts with a colon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and is indented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statement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[expression]</a:t>
            </a:r>
            <a:r>
              <a:rPr lang="en-US" dirty="0"/>
              <a:t> exits a function, optionally passing back an expression to the caller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with no arguments is the same as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None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0B1ABCC-BE47-54B6-DD84-94D6ECABE087}"/>
              </a:ext>
            </a:extLst>
          </p:cNvPr>
          <p:cNvSpPr/>
          <p:nvPr/>
        </p:nvSpPr>
        <p:spPr>
          <a:xfrm>
            <a:off x="3407750" y="5046339"/>
            <a:ext cx="5376499" cy="739164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When the function is used in a program, we say the definition is </a:t>
            </a:r>
            <a:r>
              <a:rPr lang="en-US" sz="2000" dirty="0">
                <a:solidFill>
                  <a:srgbClr val="008000"/>
                </a:solidFill>
              </a:rPr>
              <a:t>called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8000"/>
                </a:solidFill>
              </a:rPr>
              <a:t>invoked</a:t>
            </a:r>
          </a:p>
        </p:txBody>
      </p:sp>
    </p:spTree>
    <p:extLst>
      <p:ext uri="{BB962C8B-B14F-4D97-AF65-F5344CB8AC3E}">
        <p14:creationId xmlns:p14="http://schemas.microsoft.com/office/powerpoint/2010/main" val="87855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F4DF-9343-461E-C1DD-95E96921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</p:txBody>
      </p:sp>
      <p:pic>
        <p:nvPicPr>
          <p:cNvPr id="4" name="Picture 2" descr="Python Functions - Learn By Example">
            <a:extLst>
              <a:ext uri="{FF2B5EF4-FFF2-40B4-BE49-F238E27FC236}">
                <a16:creationId xmlns:a16="http://schemas.microsoft.com/office/drawing/2014/main" id="{5F72BDA3-56FA-3B55-0DF1-A73372C0F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964" y="1567732"/>
            <a:ext cx="8190072" cy="429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63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087B-B798-DB68-D896-80D134CA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and Calling a Function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55B7048-DC3C-0CD1-E7E5-0B6E6925F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65025-A439-C8A3-3A60-7E079FFD2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28" y="2175435"/>
            <a:ext cx="5811744" cy="27987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A4C6B5-1B2F-8471-DDB5-44E36A16DBCE}"/>
              </a:ext>
            </a:extLst>
          </p:cNvPr>
          <p:cNvSpPr txBox="1"/>
          <p:nvPr/>
        </p:nvSpPr>
        <p:spPr>
          <a:xfrm>
            <a:off x="368417" y="1852269"/>
            <a:ext cx="2205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Declaration of the </a:t>
            </a:r>
          </a:p>
          <a:p>
            <a:pPr algn="ctr"/>
            <a:r>
              <a:rPr lang="en-US" dirty="0"/>
              <a:t>user-defined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09C2A-5ABE-8C28-AD17-37C3A6B5D00D}"/>
              </a:ext>
            </a:extLst>
          </p:cNvPr>
          <p:cNvSpPr txBox="1"/>
          <p:nvPr/>
        </p:nvSpPr>
        <p:spPr>
          <a:xfrm>
            <a:off x="239136" y="5047130"/>
            <a:ext cx="2463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Statement calls the </a:t>
            </a:r>
          </a:p>
          <a:p>
            <a:pPr algn="ctr"/>
            <a:r>
              <a:rPr lang="en-US" dirty="0"/>
              <a:t>user-defined function, </a:t>
            </a:r>
          </a:p>
          <a:p>
            <a:pPr algn="ctr"/>
            <a:r>
              <a:rPr lang="en-US" dirty="0"/>
              <a:t>causing it to execute.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5CF040F-3D9A-B707-96A1-7E6E265C8233}"/>
              </a:ext>
            </a:extLst>
          </p:cNvPr>
          <p:cNvCxnSpPr>
            <a:stCxn id="7" idx="2"/>
            <a:endCxn id="4" idx="1"/>
          </p:cNvCxnSpPr>
          <p:nvPr/>
        </p:nvCxnSpPr>
        <p:spPr>
          <a:xfrm rot="16200000" flipH="1">
            <a:off x="1792491" y="2177185"/>
            <a:ext cx="1076223" cy="1719051"/>
          </a:xfrm>
          <a:prstGeom prst="bentConnector2">
            <a:avLst/>
          </a:prstGeom>
          <a:ln w="38100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8716700B-5BC9-9CC9-02FA-53EFEBFFB595}"/>
              </a:ext>
            </a:extLst>
          </p:cNvPr>
          <p:cNvSpPr/>
          <p:nvPr/>
        </p:nvSpPr>
        <p:spPr>
          <a:xfrm>
            <a:off x="3190128" y="2707341"/>
            <a:ext cx="45719" cy="1541930"/>
          </a:xfrm>
          <a:prstGeom prst="leftBracket">
            <a:avLst/>
          </a:prstGeom>
          <a:ln w="28575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32851AC-F0CD-F4E2-2C8F-3C91C4C63FAB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2214061" y="4071063"/>
            <a:ext cx="233083" cy="1719052"/>
          </a:xfrm>
          <a:prstGeom prst="bentConnector2">
            <a:avLst/>
          </a:prstGeom>
          <a:ln w="38100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A426CE-F53E-A096-2336-58E17C8440FD}"/>
              </a:ext>
            </a:extLst>
          </p:cNvPr>
          <p:cNvSpPr txBox="1"/>
          <p:nvPr/>
        </p:nvSpPr>
        <p:spPr>
          <a:xfrm>
            <a:off x="3190128" y="5367049"/>
            <a:ext cx="851066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 am Dominic!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King of the Britons.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I, Dominic, seek the finest and the bravest Knights in the land to join me in my court at Camelot.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Will you join me, Dominic, in my quest</a:t>
            </a:r>
          </a:p>
        </p:txBody>
      </p:sp>
    </p:spTree>
    <p:extLst>
      <p:ext uri="{BB962C8B-B14F-4D97-AF65-F5344CB8AC3E}">
        <p14:creationId xmlns:p14="http://schemas.microsoft.com/office/powerpoint/2010/main" val="102180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2B4CFB1DABA4CBDFE28A427A3C1B8" ma:contentTypeVersion="15" ma:contentTypeDescription="Create a new document." ma:contentTypeScope="" ma:versionID="9bfaf6aa7d2e503daa4e59676ec7cd1a">
  <xsd:schema xmlns:xsd="http://www.w3.org/2001/XMLSchema" xmlns:xs="http://www.w3.org/2001/XMLSchema" xmlns:p="http://schemas.microsoft.com/office/2006/metadata/properties" xmlns:ns3="166a02ee-ea15-43d9-a183-617144e592a4" xmlns:ns4="ead25e7e-21cf-4e32-be58-492f534b651f" targetNamespace="http://schemas.microsoft.com/office/2006/metadata/properties" ma:root="true" ma:fieldsID="eda09a48873b60b09a53c2a2a873da4e" ns3:_="" ns4:_="">
    <xsd:import namespace="166a02ee-ea15-43d9-a183-617144e592a4"/>
    <xsd:import namespace="ead25e7e-21cf-4e32-be58-492f534b65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6a02ee-ea15-43d9-a183-617144e592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25e7e-21cf-4e32-be58-492f534b65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6a02ee-ea15-43d9-a183-617144e592a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BA2A8D-0286-43F1-9559-22AEFE655C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6a02ee-ea15-43d9-a183-617144e592a4"/>
    <ds:schemaRef ds:uri="ead25e7e-21cf-4e32-be58-492f534b65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36917F-55AC-4635-8BDD-8EE02D098130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66a02ee-ea15-43d9-a183-617144e592a4"/>
    <ds:schemaRef ds:uri="http://schemas.microsoft.com/office/2006/documentManagement/types"/>
    <ds:schemaRef ds:uri="ead25e7e-21cf-4e32-be58-492f534b651f"/>
    <ds:schemaRef ds:uri="http://schemas.microsoft.com/office/2006/metadata/properties"/>
    <ds:schemaRef ds:uri="http://purl.org/dc/terms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320B74F-D998-4AAC-BF01-E213F27840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7f4b8a2-ad4f-41b5-9a91-284d2cc38f56}" enabled="1" method="Privilege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8887</TotalTime>
  <Words>2987</Words>
  <Application>Microsoft Macintosh PowerPoint</Application>
  <PresentationFormat>Widescreen</PresentationFormat>
  <Paragraphs>335</Paragraphs>
  <Slides>43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MS PGothic</vt:lpstr>
      <vt:lpstr>Aptos</vt:lpstr>
      <vt:lpstr>Arial</vt:lpstr>
      <vt:lpstr>Calibri</vt:lpstr>
      <vt:lpstr>Calibri Light</vt:lpstr>
      <vt:lpstr>Courier New</vt:lpstr>
      <vt:lpstr>Office Theme</vt:lpstr>
      <vt:lpstr>CSCE 1035 – Computer Programming I</vt:lpstr>
      <vt:lpstr>Reasons for Defining Functions</vt:lpstr>
      <vt:lpstr>Motivation for functions</vt:lpstr>
      <vt:lpstr>Benefits</vt:lpstr>
      <vt:lpstr>User-Defined Function Basics</vt:lpstr>
      <vt:lpstr>Function Basics</vt:lpstr>
      <vt:lpstr>Function Definition</vt:lpstr>
      <vt:lpstr>Function Definition</vt:lpstr>
      <vt:lpstr>Defining and Calling a Function</vt:lpstr>
      <vt:lpstr>Function Parameters</vt:lpstr>
      <vt:lpstr>Function Arguments</vt:lpstr>
      <vt:lpstr>Function Arguments</vt:lpstr>
      <vt:lpstr>Function Exercise</vt:lpstr>
      <vt:lpstr>Executing Imported Modules</vt:lpstr>
      <vt:lpstr>Returning Values from Functions</vt:lpstr>
      <vt:lpstr>Function Returns</vt:lpstr>
      <vt:lpstr>Function Return Exercise</vt:lpstr>
      <vt:lpstr>Function Exercise</vt:lpstr>
      <vt:lpstr>Dynamic Type and Polymorphism</vt:lpstr>
      <vt:lpstr>Dynamic Typing</vt:lpstr>
      <vt:lpstr>Polymorphism</vt:lpstr>
      <vt:lpstr>Function Stubs</vt:lpstr>
      <vt:lpstr>Functions: Common Errors</vt:lpstr>
      <vt:lpstr>Common Problems with Functions</vt:lpstr>
      <vt:lpstr>PowerPoint Presentation</vt:lpstr>
      <vt:lpstr>Scope of Variables and Functions</vt:lpstr>
      <vt:lpstr>Local and Global Scope</vt:lpstr>
      <vt:lpstr>Local and Global Scope</vt:lpstr>
      <vt:lpstr>Forcing Local Assignment to Global</vt:lpstr>
      <vt:lpstr>Namespaces and Scope Resolution</vt:lpstr>
      <vt:lpstr>The dir() Function</vt:lpstr>
      <vt:lpstr>Namespaces</vt:lpstr>
      <vt:lpstr>globals() and locals() Namespaces</vt:lpstr>
      <vt:lpstr>Enclosed Namespace</vt:lpstr>
      <vt:lpstr>Scope Resolution</vt:lpstr>
      <vt:lpstr>Function Arguments</vt:lpstr>
      <vt:lpstr>Passing Arguments to Functions</vt:lpstr>
      <vt:lpstr>Keyword Arguments</vt:lpstr>
      <vt:lpstr>Keyword and Default Arguments</vt:lpstr>
      <vt:lpstr>Non-Keyword Arguments</vt:lpstr>
      <vt:lpstr>Keyword Arguments</vt:lpstr>
      <vt:lpstr>Returning Multiple Values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Carrillo, Dominic</dc:creator>
  <cp:lastModifiedBy>Carrillo, Dominic</cp:lastModifiedBy>
  <cp:revision>19</cp:revision>
  <dcterms:created xsi:type="dcterms:W3CDTF">2023-04-18T15:14:21Z</dcterms:created>
  <dcterms:modified xsi:type="dcterms:W3CDTF">2025-09-29T15:15:12Z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0x010100A892B4CFB1DABA4CBDFE28A427A3C1B8</vt:lpwstr>
  </property>
</Properties>
</file>