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90" r:id="rId5"/>
    <p:sldId id="1212" r:id="rId6"/>
    <p:sldId id="258" r:id="rId7"/>
    <p:sldId id="1229" r:id="rId8"/>
    <p:sldId id="1230" r:id="rId9"/>
    <p:sldId id="1231" r:id="rId10"/>
    <p:sldId id="1232" r:id="rId11"/>
    <p:sldId id="1233" r:id="rId12"/>
    <p:sldId id="1234" r:id="rId13"/>
    <p:sldId id="1236" r:id="rId14"/>
    <p:sldId id="1237" r:id="rId15"/>
    <p:sldId id="1238" r:id="rId16"/>
    <p:sldId id="1243" r:id="rId17"/>
    <p:sldId id="1244" r:id="rId18"/>
    <p:sldId id="1240" r:id="rId19"/>
    <p:sldId id="1246" r:id="rId20"/>
    <p:sldId id="1245" r:id="rId21"/>
    <p:sldId id="1247" r:id="rId22"/>
    <p:sldId id="1250" r:id="rId23"/>
    <p:sldId id="1251" r:id="rId24"/>
    <p:sldId id="1252" r:id="rId25"/>
    <p:sldId id="1253" r:id="rId26"/>
    <p:sldId id="1261" r:id="rId27"/>
    <p:sldId id="1254" r:id="rId28"/>
    <p:sldId id="1262" r:id="rId29"/>
    <p:sldId id="1268" r:id="rId30"/>
    <p:sldId id="1255" r:id="rId31"/>
    <p:sldId id="1256" r:id="rId32"/>
    <p:sldId id="1264" r:id="rId33"/>
    <p:sldId id="1257" r:id="rId34"/>
    <p:sldId id="1265" r:id="rId35"/>
    <p:sldId id="1259" r:id="rId36"/>
    <p:sldId id="1266" r:id="rId37"/>
    <p:sldId id="1260" r:id="rId38"/>
    <p:sldId id="1267" r:id="rId39"/>
    <p:sldId id="1258" r:id="rId40"/>
    <p:sldId id="1228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EDAA10-F44C-0B4D-AA2A-D405289395C2}">
          <p14:sldIdLst>
            <p14:sldId id="290"/>
            <p14:sldId id="1212"/>
            <p14:sldId id="258"/>
            <p14:sldId id="1229"/>
            <p14:sldId id="1230"/>
            <p14:sldId id="1231"/>
            <p14:sldId id="1232"/>
            <p14:sldId id="1233"/>
            <p14:sldId id="1234"/>
            <p14:sldId id="1236"/>
            <p14:sldId id="1237"/>
            <p14:sldId id="1238"/>
            <p14:sldId id="1243"/>
            <p14:sldId id="1244"/>
            <p14:sldId id="1240"/>
            <p14:sldId id="1246"/>
            <p14:sldId id="1245"/>
            <p14:sldId id="1247"/>
            <p14:sldId id="1250"/>
            <p14:sldId id="1251"/>
            <p14:sldId id="1252"/>
            <p14:sldId id="1253"/>
            <p14:sldId id="1261"/>
            <p14:sldId id="1254"/>
            <p14:sldId id="1262"/>
            <p14:sldId id="1268"/>
            <p14:sldId id="1255"/>
            <p14:sldId id="1256"/>
            <p14:sldId id="1264"/>
            <p14:sldId id="1257"/>
            <p14:sldId id="1265"/>
            <p14:sldId id="1259"/>
            <p14:sldId id="1266"/>
            <p14:sldId id="1260"/>
            <p14:sldId id="1267"/>
            <p14:sldId id="1258"/>
            <p14:sldId id="122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7B3B"/>
    <a:srgbClr val="2F02F0"/>
    <a:srgbClr val="00E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23" autoAdjust="0"/>
    <p:restoredTop sz="96230"/>
  </p:normalViewPr>
  <p:slideViewPr>
    <p:cSldViewPr snapToGrid="0">
      <p:cViewPr>
        <p:scale>
          <a:sx n="130" d="100"/>
          <a:sy n="130" d="100"/>
        </p:scale>
        <p:origin x="712" y="784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14987-8341-4B4A-9D74-2B70D5F2049E}" type="datetimeFigureOut">
              <a:rPr lang="en-US" smtClean="0"/>
              <a:t>10/4/25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07E44-7A89-584B-9B53-5E54070D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607E44-7A89-584B-9B53-5E54070DCF0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4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B9DC-A951-6D0E-E2A3-88731B2E3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2098979"/>
            <a:ext cx="10515600" cy="1587261"/>
          </a:xfrm>
        </p:spPr>
        <p:txBody>
          <a:bodyPr anchor="b"/>
          <a:lstStyle>
            <a:lvl1pPr algn="ctr">
              <a:defRPr sz="6000">
                <a:solidFill>
                  <a:srgbClr val="017B3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067B9-30EC-6675-60FC-0E7AC011A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064"/>
            <a:ext cx="9144000" cy="2064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9A07-0A8D-A181-ED52-8A6FFCA2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769D-EA03-A279-D1B6-A7378C8F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C786-93AD-DAAC-58E2-82D7A150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34432-F6DA-0627-8FB4-8D2983E7002E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62D169D-4D07-8D30-CC8A-17BD61B26B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825" y="377889"/>
            <a:ext cx="4202350" cy="18288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DD3A3E-5289-2451-B954-C6FF5EE5DB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093976"/>
            <a:ext cx="9144000" cy="0"/>
          </a:xfrm>
          <a:prstGeom prst="line">
            <a:avLst/>
          </a:prstGeom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3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6073-3DF4-5150-D34E-9B336C7A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D54C-E557-EB0D-7050-4E1C3FEB7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2A2B1-2BC1-4D9F-0C07-A2DB41551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AF50D-422D-B170-8FD2-80228284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8257-DD71-AC0A-5A6A-43FE420B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A89C7-7C29-541A-92CD-540FCBD9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6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B572-63CE-433B-4E12-2549055E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50ECA-3343-67BD-CF3C-737A66547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6D92A-8ACF-85DF-D07B-F496001A2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A8DDC-8F4D-BF43-8A58-EC2C143C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6275B-CA41-2999-3DD3-7A8CF0B3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7846-1FA3-1EDE-9A75-84AC685C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3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C6B33-A399-6A8A-F06B-5250E2BB0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75117"/>
            <a:ext cx="10515600" cy="4701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0CD3-B0E7-1D1D-A994-AECCA9C0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CDE2-E919-8CCA-A0AF-8A987003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3DBF-0617-8BE7-2262-4D3F8D65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DC553-9A8F-86B8-5EC8-7D0054F2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295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AE0C7-6A34-E2D1-6D88-A5D263E10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69E4B-B2E9-80E4-1734-A6D29CCDE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0AB-FADF-C920-B90A-84D9A5CD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0858-5223-68D0-DB2A-E6291CE6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C4562-2459-FE9C-80C9-67C0A24A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5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6703-68DE-C626-C8EB-7C8EEF40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17" y="216618"/>
            <a:ext cx="10515600" cy="92883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2F5C-2400-55A6-AFB1-34AA6289B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10985383" cy="49855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E3A3-08AB-B128-F61D-9EE3E96F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2DB5-A99F-B613-AF5B-01952443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11C72-E116-8766-8A03-7D44EA68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0EE5-5F2D-2F33-4950-F2A3BF13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B4A3-D74C-28DE-DE10-7E5D4A27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B86C-3B72-F724-26BE-F8E8755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9C03-E289-6C89-7A3E-627A85D2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2F14-A0D5-B50F-7B0A-4418908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0EE5-5F2D-2F33-4950-F2A3BF13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B4A3-D74C-28DE-DE10-7E5D4A27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B86C-3B72-F724-26BE-F8E8755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9C03-E289-6C89-7A3E-627A85D2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2F14-A0D5-B50F-7B0A-4418908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62B69-E635-549A-B90E-AA786E3A88A2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EB0D35C-3312-5F33-5211-AC1FCA9976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354" y="1712913"/>
            <a:ext cx="4202350" cy="1828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4BABE0-F653-C572-3324-26DBA7A54CE6}"/>
              </a:ext>
            </a:extLst>
          </p:cNvPr>
          <p:cNvCxnSpPr/>
          <p:nvPr userDrawn="1"/>
        </p:nvCxnSpPr>
        <p:spPr>
          <a:xfrm>
            <a:off x="822960" y="3429000"/>
            <a:ext cx="9144000" cy="0"/>
          </a:xfrm>
          <a:prstGeom prst="line">
            <a:avLst/>
          </a:prstGeom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74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3634-8451-6C98-193A-6A71F1BFF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415" y="1222259"/>
            <a:ext cx="5344488" cy="4935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8908F-43F6-6462-9592-D7AC39C2B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9312" y="1222258"/>
            <a:ext cx="5344488" cy="4935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4C96-40CB-A1A5-7450-2AFA4002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AD743-5A25-964B-BE2B-10E5E132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AF138-C0E0-1347-F65F-D2D7997A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DD346C-27C8-CF03-5E61-5E4D10FCFAB0}"/>
              </a:ext>
            </a:extLst>
          </p:cNvPr>
          <p:cNvSpPr txBox="1">
            <a:spLocks/>
          </p:cNvSpPr>
          <p:nvPr userDrawn="1"/>
        </p:nvSpPr>
        <p:spPr>
          <a:xfrm>
            <a:off x="368417" y="216618"/>
            <a:ext cx="10515600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5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EEC75-BCF1-271E-9887-DF5DE620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6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E4377-B02E-DFC9-383E-55CE526A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51248"/>
            <a:ext cx="5157787" cy="37384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01F45-C1DA-30E7-8234-6BE596E83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606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B0C0C-0C77-D32A-0DF4-21E1577C0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51248"/>
            <a:ext cx="5183188" cy="37384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C3F41-8E3A-63A4-51CE-9D5B7F31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112DD-C310-5E5C-4213-51BF36C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4BF52-ECAA-A80A-937B-00BCEB79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A1BFF-8646-4C73-5518-D1697D8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97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D656E-57E4-FBD3-43FF-9CE56041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C7426-4C9D-39DA-B3CF-E834A5B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1DB1A-7AE3-8B3E-C11C-91F140DA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8D1038-B0B6-05BF-03AA-108BEB89E6A3}"/>
              </a:ext>
            </a:extLst>
          </p:cNvPr>
          <p:cNvSpPr txBox="1">
            <a:spLocks/>
          </p:cNvSpPr>
          <p:nvPr userDrawn="1"/>
        </p:nvSpPr>
        <p:spPr>
          <a:xfrm>
            <a:off x="368417" y="216618"/>
            <a:ext cx="10515600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77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BBFE-0F63-B8DA-470B-AF88C039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F0C0-E8F2-334B-C5DB-715BE21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B7E6E-9654-950F-9368-7ADBF9EB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21550-3011-73D3-6630-1D74632346FB}"/>
              </a:ext>
            </a:extLst>
          </p:cNvPr>
          <p:cNvSpPr txBox="1"/>
          <p:nvPr userDrawn="1"/>
        </p:nvSpPr>
        <p:spPr>
          <a:xfrm>
            <a:off x="10817352" y="594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BBFE-0F63-B8DA-470B-AF88C039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F0C0-E8F2-334B-C5DB-715BE21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B7E6E-9654-950F-9368-7ADBF9EB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79513B-9668-68FF-23C4-43EE0C1B7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8709" y="1645920"/>
            <a:ext cx="8194582" cy="3566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94B40F-1A24-0EE0-4C08-7A11335CC2CD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8E74A-0873-9BA4-A663-905BD191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5BA1-E852-6BB3-79F4-12E0E0FC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D0F7-9C96-0B81-716E-AC3BDC2FC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95E6-4C13-4DE7-8167-E95406792E66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18B0-1239-9930-5783-33103D09C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7B358-5E6B-514F-3DE1-1BE218108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8F54B3E-FA2E-8F21-0F73-EF99796FE12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4148" y="-115122"/>
            <a:ext cx="315176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ring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tring-method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AF90-5E51-7161-D64C-FC634FA45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17B3B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CSCE 1035 – Computer Programming 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B9569-7CE4-0C2E-1A47-B1147E613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7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7F815-2BBA-228C-58C6-9DB441672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9889-19DB-07D4-194A-93018ACB6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BA5C7-FA5B-CC6D-BD0B-B7699FFB7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Print out all the characters in the string with an even index</a:t>
            </a:r>
          </a:p>
          <a:p>
            <a:r>
              <a:rPr lang="en-US" dirty="0"/>
              <a:t>Program Structure:</a:t>
            </a:r>
          </a:p>
          <a:p>
            <a:pPr lvl="1"/>
            <a:r>
              <a:rPr lang="en-US" dirty="0"/>
              <a:t>Create a user-defined function:</a:t>
            </a:r>
          </a:p>
          <a:p>
            <a:pPr lvl="2"/>
            <a:r>
              <a:rPr lang="en-US" dirty="0"/>
              <a:t>Call it </a:t>
            </a:r>
            <a:r>
              <a:rPr lang="en-US" i="1" dirty="0" err="1"/>
              <a:t>even_char</a:t>
            </a:r>
            <a:r>
              <a:rPr lang="en-US" i="1" dirty="0"/>
              <a:t> </a:t>
            </a:r>
            <a:r>
              <a:rPr lang="en-US" dirty="0"/>
              <a:t>with one string argument. </a:t>
            </a:r>
          </a:p>
          <a:p>
            <a:pPr lvl="2"/>
            <a:r>
              <a:rPr lang="en-US" i="1" dirty="0"/>
              <a:t>returns</a:t>
            </a:r>
            <a:r>
              <a:rPr lang="en-US" dirty="0"/>
              <a:t> all characters with an even index. </a:t>
            </a:r>
          </a:p>
          <a:p>
            <a:pPr lvl="1"/>
            <a:r>
              <a:rPr lang="en-US" dirty="0"/>
              <a:t>In the </a:t>
            </a:r>
            <a:r>
              <a:rPr lang="en-US" i="1" dirty="0"/>
              <a:t>main</a:t>
            </a:r>
            <a:r>
              <a:rPr lang="en-US" dirty="0"/>
              <a:t> part of the program:</a:t>
            </a:r>
          </a:p>
          <a:p>
            <a:pPr lvl="2"/>
            <a:r>
              <a:rPr lang="en-US" dirty="0"/>
              <a:t>Prompt the user for and read in a string.</a:t>
            </a:r>
          </a:p>
          <a:p>
            <a:pPr lvl="2"/>
            <a:r>
              <a:rPr lang="en-US" dirty="0"/>
              <a:t>Call the </a:t>
            </a:r>
            <a:r>
              <a:rPr lang="en-US" i="1" dirty="0" err="1"/>
              <a:t>even_char</a:t>
            </a:r>
            <a:r>
              <a:rPr lang="en-US" i="1" dirty="0"/>
              <a:t> </a:t>
            </a:r>
            <a:r>
              <a:rPr lang="en-US" dirty="0"/>
              <a:t>function, passing in the user-inputted string.</a:t>
            </a:r>
          </a:p>
          <a:p>
            <a:pPr lvl="2"/>
            <a:r>
              <a:rPr lang="en-US" dirty="0"/>
              <a:t>Print the return.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5993D32-94F3-DEC7-45B7-4E2B19DBC664}"/>
              </a:ext>
            </a:extLst>
          </p:cNvPr>
          <p:cNvSpPr/>
          <p:nvPr/>
        </p:nvSpPr>
        <p:spPr>
          <a:xfrm>
            <a:off x="4289960" y="4783937"/>
            <a:ext cx="3462777" cy="704395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Hint: Use the stride in slicing</a:t>
            </a:r>
            <a:endParaRPr lang="en-US" sz="2000" dirty="0">
              <a:solidFill>
                <a:srgbClr val="00800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D2BE0A-4994-E22F-95EB-89C70946A9E3}"/>
              </a:ext>
            </a:extLst>
          </p:cNvPr>
          <p:cNvSpPr/>
          <p:nvPr/>
        </p:nvSpPr>
        <p:spPr>
          <a:xfrm>
            <a:off x="4289959" y="5580261"/>
            <a:ext cx="3462777" cy="704395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What does 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str[::2]</a:t>
            </a:r>
            <a:r>
              <a:rPr lang="en-US" sz="2000" dirty="0">
                <a:cs typeface="Courier New" panose="02070309020205020404" pitchFamily="49" charset="0"/>
              </a:rPr>
              <a:t>get us?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3463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65153-ADDF-D27E-8AB4-D7844EAA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 String Formatting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89F37-32A6-88AA-7502-0F24815969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07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71B97-410A-10EA-3F5A-343E9B3F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18DC9-9153-EC75-635C-547FBFBB1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Consider one of the following to print a variable to an output: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print(’{}{}’.format(name, age))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print(f’{name}{age}’)</a:t>
            </a: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output is not that readable, especially when printing multiple names, and ages. Also, not including additionally information like addresses, phone numbers, etc.</a:t>
            </a:r>
            <a:br>
              <a:rPr lang="en-US" dirty="0"/>
            </a:br>
            <a:endParaRPr lang="en-US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String formatting contains </a:t>
            </a:r>
            <a:r>
              <a:rPr lang="en-US" dirty="0">
                <a:solidFill>
                  <a:srgbClr val="008000"/>
                </a:solidFill>
              </a:rPr>
              <a:t>replacement fields </a:t>
            </a:r>
            <a:r>
              <a:rPr lang="en-US" dirty="0"/>
              <a:t>surrounded by curly braces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Anything not within the braces is considered literal text that is printed to the output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Here are the replacement field is</a:t>
            </a:r>
          </a:p>
          <a:p>
            <a:pPr marL="857250" lvl="2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f"{ [var] ["!" conversion] [":"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format_spec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}"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998CF-06FF-5585-D8AA-80E75711FA83}"/>
              </a:ext>
            </a:extLst>
          </p:cNvPr>
          <p:cNvSpPr txBox="1"/>
          <p:nvPr/>
        </p:nvSpPr>
        <p:spPr>
          <a:xfrm>
            <a:off x="6204154" y="1602659"/>
            <a:ext cx="11512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Dominic29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Dominic29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23FE74-695A-D659-8F39-2BE70DF8F3F0}"/>
              </a:ext>
            </a:extLst>
          </p:cNvPr>
          <p:cNvSpPr txBox="1"/>
          <p:nvPr/>
        </p:nvSpPr>
        <p:spPr>
          <a:xfrm>
            <a:off x="182601" y="5266409"/>
            <a:ext cx="2783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Attempt to do on Notebook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80E668F-3CE9-4EC0-DB9B-F881ED6545AA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162868" y="5047170"/>
            <a:ext cx="258231" cy="1435372"/>
          </a:xfrm>
          <a:prstGeom prst="bentConnector2">
            <a:avLst/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C718EFD-4F6C-078E-11FA-FFB200AA1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69" y="4929943"/>
            <a:ext cx="6172661" cy="19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9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3635F-2773-65D7-11F7-22EBBF2FB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4BD9-972F-2141-208D-66B6DBC0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DF991AA4-FB49-6189-AC53-01C50705E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2" y="1553180"/>
            <a:ext cx="10343256" cy="1770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1CAF36-705D-05C8-76CA-BA1558E70FA1}"/>
              </a:ext>
            </a:extLst>
          </p:cNvPr>
          <p:cNvSpPr txBox="1"/>
          <p:nvPr/>
        </p:nvSpPr>
        <p:spPr>
          <a:xfrm>
            <a:off x="368415" y="1078717"/>
            <a:ext cx="10985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lvl="2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f"{ [var] ["!" conversion] [":"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format_spec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}"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5CDC80-00C7-C6C9-84B8-8489AB589D1C}"/>
              </a:ext>
            </a:extLst>
          </p:cNvPr>
          <p:cNvSpPr/>
          <p:nvPr/>
        </p:nvSpPr>
        <p:spPr>
          <a:xfrm>
            <a:off x="3715413" y="3613788"/>
            <a:ext cx="4761174" cy="2594064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format_spec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/>
              <a:t>must be in the correct order or Python will interpret it differently.</a:t>
            </a:r>
          </a:p>
          <a:p>
            <a:pPr algn="ctr"/>
            <a:endParaRPr lang="en-US" sz="2000" dirty="0">
              <a:solidFill>
                <a:srgbClr val="008000"/>
              </a:solidFill>
            </a:endParaRPr>
          </a:p>
          <a:p>
            <a:pPr algn="ctr"/>
            <a:r>
              <a:rPr lang="en-US" sz="2000" dirty="0"/>
              <a:t>For more information view the Python Documentation for string: </a:t>
            </a:r>
            <a:r>
              <a:rPr lang="en-US" sz="2000" dirty="0">
                <a:hlinkClick r:id="rId3"/>
              </a:rPr>
              <a:t>LINK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18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D592B-D28C-EE35-B891-9577C89E1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CE98-07AF-7C28-C4F7-B4D22F8EB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4C1E-5F54-43D8-CA2C-647E3BE4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3429000"/>
            <a:ext cx="10985383" cy="2778852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fill</a:t>
            </a:r>
            <a:r>
              <a:rPr lang="en-US" dirty="0"/>
              <a:t> defines the fill character used when displaying data that is too small to fit within the assigned space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align</a:t>
            </a:r>
            <a:r>
              <a:rPr lang="en-US" dirty="0"/>
              <a:t> specifies the alignment of data within the display space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  <a:tabLst>
                <a:tab pos="1822450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'&lt;'</a:t>
            </a:r>
            <a:r>
              <a:rPr lang="en-US" dirty="0"/>
              <a:t>	left aligned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  <a:tabLst>
                <a:tab pos="1822450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'&gt;'</a:t>
            </a:r>
            <a:r>
              <a:rPr lang="en-US" dirty="0"/>
              <a:t>	right aligned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  <a:tabLst>
                <a:tab pos="1822450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'='</a:t>
            </a:r>
            <a:r>
              <a:rPr lang="en-US" dirty="0"/>
              <a:t>	justified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  <a:tabLst>
                <a:tab pos="1822450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'^'</a:t>
            </a:r>
            <a:r>
              <a:rPr lang="en-US" dirty="0"/>
              <a:t>	centered</a:t>
            </a:r>
            <a:endParaRPr lang="en-US" dirty="0">
              <a:solidFill>
                <a:srgbClr val="008000"/>
              </a:solidFill>
            </a:endParaRP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5726EE6-783C-C150-65DB-44255207D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2" y="1553180"/>
            <a:ext cx="10343256" cy="1770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68BB5-5EDA-8AF5-3469-FFB90481FFFA}"/>
              </a:ext>
            </a:extLst>
          </p:cNvPr>
          <p:cNvSpPr txBox="1"/>
          <p:nvPr/>
        </p:nvSpPr>
        <p:spPr>
          <a:xfrm>
            <a:off x="368415" y="1078717"/>
            <a:ext cx="10985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lvl="2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f"{ [var] ["!" conversion] [":"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format_spec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}"</a:t>
            </a:r>
          </a:p>
        </p:txBody>
      </p:sp>
    </p:spTree>
    <p:extLst>
      <p:ext uri="{BB962C8B-B14F-4D97-AF65-F5344CB8AC3E}">
        <p14:creationId xmlns:p14="http://schemas.microsoft.com/office/powerpoint/2010/main" val="839432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4449-1A56-245D-9058-77D9D1A3D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DB05-D8FF-BACA-2E3A-3B352E44F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3429000"/>
            <a:ext cx="10985383" cy="3212382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dirty="0"/>
              <a:t> determines the use of signs for the output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  <a:tabLst>
                <a:tab pos="1822450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'+'</a:t>
            </a:r>
            <a:r>
              <a:rPr lang="en-US" dirty="0"/>
              <a:t>	positive numbers have a plus sign and negative numbers have a minus sign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  <a:tabLst>
                <a:tab pos="1822450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'-'</a:t>
            </a:r>
            <a:r>
              <a:rPr lang="en-US" dirty="0"/>
              <a:t>	negative numbers have a minus sign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  <a:tabLst>
                <a:tab pos="1822450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	positive numbers are preceded by a space and negative numbers have a minus sign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'#'</a:t>
            </a:r>
            <a:r>
              <a:rPr lang="en-US" dirty="0"/>
              <a:t> specifies that output should use alternative display for numbers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For example, hexadecimal numbers will have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US" dirty="0"/>
              <a:t> prefix</a:t>
            </a:r>
            <a:endParaRPr lang="en-US" dirty="0">
              <a:solidFill>
                <a:srgbClr val="00800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dirty="0"/>
              <a:t> specifies that output should be sign aware and padded with zeros as needed to provide consistent output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E1E779EB-795F-8D73-D043-F7D07024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2" y="1553180"/>
            <a:ext cx="10343256" cy="1770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48B414-71A7-C933-6AB7-3219DB8B6202}"/>
              </a:ext>
            </a:extLst>
          </p:cNvPr>
          <p:cNvSpPr txBox="1"/>
          <p:nvPr/>
        </p:nvSpPr>
        <p:spPr>
          <a:xfrm>
            <a:off x="368415" y="1078717"/>
            <a:ext cx="10985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lvl="2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f"{ [var] ["!" conversion] [":"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format_spec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}"</a:t>
            </a:r>
          </a:p>
        </p:txBody>
      </p:sp>
    </p:spTree>
    <p:extLst>
      <p:ext uri="{BB962C8B-B14F-4D97-AF65-F5344CB8AC3E}">
        <p14:creationId xmlns:p14="http://schemas.microsoft.com/office/powerpoint/2010/main" val="246626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9CC2A-36E1-9CCF-2C96-977B9EFC2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09CA-0427-9225-C078-E9B0E2248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24F6B-88FB-7578-861D-AEB052BAF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3429000"/>
            <a:ext cx="10985383" cy="3212382"/>
          </a:xfrm>
        </p:spPr>
        <p:txBody>
          <a:bodyPr>
            <a:normAutofit/>
          </a:bodyPr>
          <a:lstStyle/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dirty="0"/>
              <a:t> determines the full width of the data field (even if the data won’t fit in the space provided)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','</a:t>
            </a:r>
            <a:r>
              <a:rPr lang="en-US" dirty="0"/>
              <a:t> specifies that numeric data should have commas as a thousand's operator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.precision</a:t>
            </a:r>
            <a:r>
              <a:rPr lang="en-US" dirty="0"/>
              <a:t> determines number of characters after the decimal point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85066676-29D0-AC3D-C715-49510B970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2" y="1553180"/>
            <a:ext cx="10343256" cy="1770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1BA0B5-AF56-94D2-E2CE-78F38128C391}"/>
              </a:ext>
            </a:extLst>
          </p:cNvPr>
          <p:cNvSpPr txBox="1"/>
          <p:nvPr/>
        </p:nvSpPr>
        <p:spPr>
          <a:xfrm>
            <a:off x="368415" y="1078717"/>
            <a:ext cx="10985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lvl="2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f"{ [var] ["!" conversion] [":"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format_spec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}"</a:t>
            </a:r>
          </a:p>
        </p:txBody>
      </p:sp>
    </p:spTree>
    <p:extLst>
      <p:ext uri="{BB962C8B-B14F-4D97-AF65-F5344CB8AC3E}">
        <p14:creationId xmlns:p14="http://schemas.microsoft.com/office/powerpoint/2010/main" val="4180680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AD701-E181-8A91-2A25-38E4B118C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2DF4E-AA8F-E300-B9D7-20D409FB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30E69-915D-510D-0688-F1D2A508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3429000"/>
            <a:ext cx="10985383" cy="3212382"/>
          </a:xfrm>
        </p:spPr>
        <p:txBody>
          <a:bodyPr>
            <a:normAutofit/>
          </a:bodyPr>
          <a:lstStyle/>
          <a:p>
            <a:pPr lvl="1" algn="just">
              <a:spcBef>
                <a:spcPts val="0"/>
              </a:spcBef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dirty="0"/>
              <a:t> specifies the output type, even if the input type doesn’t match</a:t>
            </a:r>
          </a:p>
          <a:p>
            <a:pPr lvl="2" algn="just">
              <a:spcBef>
                <a:spcPts val="0"/>
              </a:spcBef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3" algn="just">
              <a:spcBef>
                <a:spcPts val="0"/>
              </a:spcBef>
            </a:pPr>
            <a:r>
              <a:rPr lang="en-US" dirty="0"/>
              <a:t>Use an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or nothing at all to specify a string</a:t>
            </a:r>
          </a:p>
          <a:p>
            <a:pPr lvl="2" algn="just">
              <a:spcBef>
                <a:spcPts val="0"/>
              </a:spcBef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endParaRPr lang="en-US" dirty="0"/>
          </a:p>
          <a:p>
            <a:pPr lvl="3" algn="just">
              <a:spcBef>
                <a:spcPts val="0"/>
              </a:spcBef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(binary),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(character),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 (decimal),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dirty="0"/>
              <a:t> (octal),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or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(hexadecimal), and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(locale-sensitive decimal)</a:t>
            </a:r>
          </a:p>
          <a:p>
            <a:pPr lvl="2" algn="just">
              <a:spcBef>
                <a:spcPts val="0"/>
              </a:spcBef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Floating Point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or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dirty="0"/>
              <a:t> (exponent),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or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(fixed point),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 or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 (general format),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(locale-sensitive general format), and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/>
              <a:t> (percentage)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2A0658E7-0093-CB33-2109-0FFA732D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72" y="1553180"/>
            <a:ext cx="10343256" cy="17706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A5F2B8-16CC-CF45-CBF4-C1B6570CBDE6}"/>
              </a:ext>
            </a:extLst>
          </p:cNvPr>
          <p:cNvSpPr txBox="1"/>
          <p:nvPr/>
        </p:nvSpPr>
        <p:spPr>
          <a:xfrm>
            <a:off x="368415" y="1078717"/>
            <a:ext cx="109853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0" lvl="2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f"{ [var] ["!" conversion] [":"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format_spec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}"</a:t>
            </a:r>
          </a:p>
        </p:txBody>
      </p:sp>
    </p:spTree>
    <p:extLst>
      <p:ext uri="{BB962C8B-B14F-4D97-AF65-F5344CB8AC3E}">
        <p14:creationId xmlns:p14="http://schemas.microsoft.com/office/powerpoint/2010/main" val="169666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8F3A-41CA-F6A6-C153-EAD9414F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BF85D-8A0E-13EB-D628-8950D331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you do this?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Attempt it and we will look at them Wednesday!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1F4E65-1D8E-3393-59D6-2237F400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79" y="1750142"/>
            <a:ext cx="9112855" cy="28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41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02848-FEEA-DEEF-380A-9DA188017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409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67C391-DDDB-F800-8866-BADEAF60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93657-F332-BDC6-CDBF-E68D21EAA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5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E5856-BE53-4FBE-A9AE-380E1E65B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FC6E-C8B8-FB10-D8CD-B24B994E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Formatting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B7F2-54FA-9A71-4E6C-F123E2946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Could you do this?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Attempt it and we will look at them Wednesday!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00EE3-F27A-A9FF-C0F5-0903A7A4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679" y="1750142"/>
            <a:ext cx="9112855" cy="284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5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D26AB-0D1F-165B-1926-06C75A08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C7D1E-D6A3-A47B-5FD9-5E74B0152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311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8612-9BF2-BA3F-D26C-D93DF2D0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54545-BF8D-B637-1741-59CF956B6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8"/>
            <a:ext cx="10985383" cy="524736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Recall that strings are </a:t>
            </a:r>
            <a:r>
              <a:rPr lang="en-US" u="sng" dirty="0">
                <a:cs typeface="Courier New" panose="02070309020205020404" pitchFamily="49" charset="0"/>
              </a:rPr>
              <a:t>immutable</a:t>
            </a:r>
            <a:endParaRPr lang="en-US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However, remember just reassign to the same or new variable with a different string value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General format for the string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replace()</a:t>
            </a:r>
            <a:r>
              <a:rPr lang="en-US" dirty="0">
                <a:cs typeface="Courier New" panose="02070309020205020404" pitchFamily="49" charset="0"/>
              </a:rPr>
              <a:t> method:</a:t>
            </a:r>
          </a:p>
          <a:p>
            <a:pPr marL="457200" lvl="1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 object&gt;.replace(old, new[, count])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replace()</a:t>
            </a:r>
            <a:r>
              <a:rPr lang="en-US" dirty="0">
                <a:cs typeface="Courier New" panose="02070309020205020404" pitchFamily="49" charset="0"/>
              </a:rPr>
              <a:t> returns a new string with occurrences of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>
                <a:cs typeface="Courier New" panose="02070309020205020404" pitchFamily="49" charset="0"/>
              </a:rPr>
              <a:t> replaced by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endParaRPr lang="en-US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replace()</a:t>
            </a:r>
            <a:r>
              <a:rPr lang="en-US" dirty="0">
                <a:cs typeface="Courier New" panose="02070309020205020404" pitchFamily="49" charset="0"/>
              </a:rPr>
              <a:t> is case-sensitive (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“Cat” ≠ “cat” 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>
                <a:cs typeface="Courier New" panose="02070309020205020404" pitchFamily="49" charset="0"/>
              </a:rPr>
              <a:t> is not found, the original string is returned unchanged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>
                <a:cs typeface="Courier New" panose="02070309020205020404" pitchFamily="49" charset="0"/>
              </a:rPr>
              <a:t> is omitted, all occurrences of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>
                <a:cs typeface="Courier New" panose="02070309020205020404" pitchFamily="49" charset="0"/>
              </a:rPr>
              <a:t> are replaced, number of replacements from left to right are limited by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Can be chained with other string methods for compounding transformations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Utilize for sanitization, normalizing, or reformatting text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Works on any substring in a full string, not the whole word.</a:t>
            </a:r>
          </a:p>
        </p:txBody>
      </p:sp>
    </p:spTree>
    <p:extLst>
      <p:ext uri="{BB962C8B-B14F-4D97-AF65-F5344CB8AC3E}">
        <p14:creationId xmlns:p14="http://schemas.microsoft.com/office/powerpoint/2010/main" val="3912628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9193F-502E-632A-904A-0478C7FF5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077C-4AA2-C238-AD6E-FE31EF0B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Replacing Substrings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D6CA5-0B0D-2E76-590D-8970791A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Example: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Understanding new string replacement: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Chaining:</a:t>
            </a:r>
          </a:p>
          <a:p>
            <a:r>
              <a:rPr lang="en-US" dirty="0"/>
              <a:t>Common use cases:</a:t>
            </a:r>
          </a:p>
          <a:p>
            <a:pPr lvl="1"/>
            <a:r>
              <a:rPr lang="en-US" dirty="0"/>
              <a:t>Sanitizing input: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 object&gt;.replace(”&lt;”, “&amp;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;”)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replace start HTML tags</a:t>
            </a:r>
          </a:p>
          <a:p>
            <a:pPr lvl="1"/>
            <a:r>
              <a:rPr lang="en-US" dirty="0"/>
              <a:t>Normalizing text: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 object&gt;.replace(“-”, “ “).replace(“_”, “ “)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54E8E-081B-1736-40F5-832710A60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168" y="4048846"/>
            <a:ext cx="4965700" cy="30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9B0350-81DD-D048-81FF-52F50CE52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407" y="1145455"/>
            <a:ext cx="5867400" cy="1511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9F93ED-5130-8840-FC8C-33A12DAAC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117" y="2987917"/>
            <a:ext cx="33782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84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16049-566A-58D0-95E6-7F55DA76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1108-9347-E0AE-7AF8-65DE4E987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US" dirty="0">
                <a:cs typeface="Courier New" panose="02070309020205020404" pitchFamily="49" charset="0"/>
              </a:rPr>
              <a:t> method searches for specified substring within string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Returns an index of the first occurrence of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dirty="0">
                <a:cs typeface="Courier New" panose="02070309020205020404" pitchFamily="49" charset="0"/>
              </a:rPr>
              <a:t>, or return -1 if not found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General format for the string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US" dirty="0">
                <a:cs typeface="Courier New" panose="02070309020205020404" pitchFamily="49" charset="0"/>
              </a:rPr>
              <a:t> method: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 object&gt;.find(substring[, start[, end]])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Optional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cs typeface="Courier New" panose="02070309020205020404" pitchFamily="49" charset="0"/>
              </a:rPr>
              <a:t> allow range-limited searching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>
                <a:cs typeface="Courier New" panose="02070309020205020404" pitchFamily="49" charset="0"/>
              </a:rPr>
              <a:t> is the starting index with a default of 0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cs typeface="Courier New" panose="02070309020205020404" pitchFamily="49" charset="0"/>
              </a:rPr>
              <a:t> is the ending index with a default equal to the length of the string (i.e.,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Can be used to check existence of a substring (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string.find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(...) != -1: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US" dirty="0">
                <a:cs typeface="Courier New" panose="02070309020205020404" pitchFamily="49" charset="0"/>
              </a:rPr>
              <a:t> is case-sensitive (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“Cat” ≠ “cat” 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Can be chained with other string methods for compounding transformations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Utilize</a:t>
            </a:r>
            <a:r>
              <a:rPr lang="en-US" dirty="0">
                <a:cs typeface="Courier New" panose="02070309020205020404" pitchFamily="49" charset="0"/>
              </a:rPr>
              <a:t> for parsing, validation, and conditional logic</a:t>
            </a:r>
          </a:p>
        </p:txBody>
      </p:sp>
    </p:spTree>
    <p:extLst>
      <p:ext uri="{BB962C8B-B14F-4D97-AF65-F5344CB8AC3E}">
        <p14:creationId xmlns:p14="http://schemas.microsoft.com/office/powerpoint/2010/main" val="662731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9F9C2-F6C9-D408-2E70-8527A8B59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6E34-0829-05AD-A970-867B9A1D5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Substrings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D8C5B-44BA-A55C-D1CD-8224D4BDB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 = ‘Welcome to python’</a:t>
            </a:r>
          </a:p>
          <a:p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about these?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6A7E560-9E24-6DEC-B898-3FBD2EDFF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805076"/>
              </p:ext>
            </p:extLst>
          </p:nvPr>
        </p:nvGraphicFramePr>
        <p:xfrm>
          <a:off x="2957055" y="1295433"/>
          <a:ext cx="6095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88">
                  <a:extLst>
                    <a:ext uri="{9D8B030D-6E8A-4147-A177-3AD203B41FA5}">
                      <a16:colId xmlns:a16="http://schemas.microsoft.com/office/drawing/2014/main" val="4074090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717777715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837648569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4204340607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672942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791011428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483014626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0852002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227548824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4201480979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873897784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632900838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05983615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989479467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944895205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445375936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390905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9364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61AE06-E58C-329C-0BB2-498FD4464A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236212"/>
              </p:ext>
            </p:extLst>
          </p:nvPr>
        </p:nvGraphicFramePr>
        <p:xfrm>
          <a:off x="2966887" y="1688997"/>
          <a:ext cx="6095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88">
                  <a:extLst>
                    <a:ext uri="{9D8B030D-6E8A-4147-A177-3AD203B41FA5}">
                      <a16:colId xmlns:a16="http://schemas.microsoft.com/office/drawing/2014/main" val="4074090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717777715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837648569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4204340607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672942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791011428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483014626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0852002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227548824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4201480979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873897784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632900838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05983615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989479467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944895205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445375936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390905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936491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8E5EB64-1D79-6E4A-4F9F-DBF259177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05" y="2660206"/>
            <a:ext cx="3437198" cy="12368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308EF5-5625-AA5B-B76E-5799868FBE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805" y="4497391"/>
            <a:ext cx="4240116" cy="1915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332A97A-C134-9545-5CEC-95981F30CCF1}"/>
              </a:ext>
            </a:extLst>
          </p:cNvPr>
          <p:cNvSpPr txBox="1"/>
          <p:nvPr/>
        </p:nvSpPr>
        <p:spPr>
          <a:xfrm>
            <a:off x="5169319" y="2512027"/>
            <a:ext cx="8290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BD14F3-9ECB-30FE-A44F-78236DFFCD7D}"/>
              </a:ext>
            </a:extLst>
          </p:cNvPr>
          <p:cNvSpPr txBox="1"/>
          <p:nvPr/>
        </p:nvSpPr>
        <p:spPr>
          <a:xfrm>
            <a:off x="5681463" y="4379641"/>
            <a:ext cx="82907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1222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0ECDA-E8E7-C6D2-B6BF-B21F2354B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60402-1236-58A7-FC99-A611C096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Substrings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10904-FB17-50AB-91B7-6060A0458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index()</a:t>
            </a:r>
            <a:r>
              <a:rPr lang="en-US" dirty="0">
                <a:cs typeface="Courier New" panose="02070309020205020404" pitchFamily="49" charset="0"/>
              </a:rPr>
              <a:t> works the same as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US" dirty="0">
                <a:cs typeface="Courier New" panose="02070309020205020404" pitchFamily="49" charset="0"/>
              </a:rPr>
              <a:t> method, except that it raises an exception if the substring does not exist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rfind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returns the last index where the substring is found, or -1 otherwise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dirty="0">
                <a:cs typeface="Courier New" panose="02070309020205020404" pitchFamily="49" charset="0"/>
              </a:rPr>
              <a:t> returns number of times a substring occurs in string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3247B-A9A6-3D2F-DFB5-CBEFFB7DC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28" y="3671569"/>
            <a:ext cx="4791308" cy="237633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510E5A-EB5C-5AC7-B375-D27EECBA7FF2}"/>
              </a:ext>
            </a:extLst>
          </p:cNvPr>
          <p:cNvCxnSpPr>
            <a:cxnSpLocks/>
          </p:cNvCxnSpPr>
          <p:nvPr/>
        </p:nvCxnSpPr>
        <p:spPr>
          <a:xfrm flipV="1">
            <a:off x="5742039" y="4370886"/>
            <a:ext cx="1769806" cy="463653"/>
          </a:xfrm>
          <a:prstGeom prst="straightConnector1">
            <a:avLst/>
          </a:prstGeom>
          <a:ln w="38100">
            <a:solidFill>
              <a:srgbClr val="017B3B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36C763-3AFB-C81B-512E-DA4FF0583B9E}"/>
              </a:ext>
            </a:extLst>
          </p:cNvPr>
          <p:cNvSpPr txBox="1"/>
          <p:nvPr/>
        </p:nvSpPr>
        <p:spPr>
          <a:xfrm>
            <a:off x="7566005" y="4096840"/>
            <a:ext cx="272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Would this throw an error?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E60F318A-DD6B-BC23-0280-1A0DA6004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881579"/>
              </p:ext>
            </p:extLst>
          </p:nvPr>
        </p:nvGraphicFramePr>
        <p:xfrm>
          <a:off x="2833331" y="2907165"/>
          <a:ext cx="6095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88">
                  <a:extLst>
                    <a:ext uri="{9D8B030D-6E8A-4147-A177-3AD203B41FA5}">
                      <a16:colId xmlns:a16="http://schemas.microsoft.com/office/drawing/2014/main" val="4074090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717777715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837648569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4204340607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672942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791011428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483014626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0852002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227548824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4201480979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873897784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632900838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05983615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989479467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944895205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445375936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390905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93649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ABAB1B2-569A-E472-4FBD-6BD910DC54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628119"/>
              </p:ext>
            </p:extLst>
          </p:nvPr>
        </p:nvGraphicFramePr>
        <p:xfrm>
          <a:off x="2843163" y="3300729"/>
          <a:ext cx="60959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588">
                  <a:extLst>
                    <a:ext uri="{9D8B030D-6E8A-4147-A177-3AD203B41FA5}">
                      <a16:colId xmlns:a16="http://schemas.microsoft.com/office/drawing/2014/main" val="4074090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717777715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837648569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4204340607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672942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791011428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483014626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0852002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227548824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4201480979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873897784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632900838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059836150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989479467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944895205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1445375936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3909052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936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9459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4E89-6688-C844-2C25-A636F5ECD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B2CCC-B6B6-80D1-80AE-426C45199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Comparison between strings is typically performed character-by-character using the ASCII values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Criteria also includes character order and length of string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String objects can be compared using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Relational operators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598613" algn="l"/>
                <a:tab pos="2281238" algn="l"/>
                <a:tab pos="2962275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	&lt;=	&gt;	&gt;=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Equality operators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598613" algn="l"/>
                <a:tab pos="2281238" algn="l"/>
                <a:tab pos="2962275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	!=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Membership operators 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ourier New" panose="02070309020205020404" pitchFamily="49" charset="0"/>
              </a:rPr>
              <a:t>(does substring exist in string?)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598613" algn="l"/>
                <a:tab pos="2281238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	not in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Identity operators 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ourier New" panose="02070309020205020404" pitchFamily="49" charset="0"/>
              </a:rPr>
              <a:t>(are strings bound to same object?)</a:t>
            </a:r>
          </a:p>
          <a:p>
            <a:pPr marL="91440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598613" algn="l"/>
              </a:tabLs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	is not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DE668-A8B7-42BA-BC26-0C7B4F46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448" y="2781145"/>
            <a:ext cx="4298511" cy="12433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8F8F8A-5667-1528-ED96-7FEAFB9BD3E9}"/>
              </a:ext>
            </a:extLst>
          </p:cNvPr>
          <p:cNvSpPr txBox="1"/>
          <p:nvPr/>
        </p:nvSpPr>
        <p:spPr>
          <a:xfrm>
            <a:off x="8120092" y="3395631"/>
            <a:ext cx="873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8904C03-258E-BB35-2005-0B45D2B6AD91}"/>
              </a:ext>
            </a:extLst>
          </p:cNvPr>
          <p:cNvSpPr/>
          <p:nvPr/>
        </p:nvSpPr>
        <p:spPr>
          <a:xfrm>
            <a:off x="6371304" y="4323711"/>
            <a:ext cx="3660801" cy="2415993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Python Optimization</a:t>
            </a:r>
          </a:p>
          <a:p>
            <a:pPr algn="ctr"/>
            <a:r>
              <a:rPr lang="en-US" sz="2000" dirty="0"/>
              <a:t>What about this comparison?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011C67-76AB-B3D0-6637-ACB3EC5D2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426" y="5264769"/>
            <a:ext cx="1897626" cy="12248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C11220-E0DD-5BA1-09A3-FAB60372842F}"/>
              </a:ext>
            </a:extLst>
          </p:cNvPr>
          <p:cNvSpPr txBox="1"/>
          <p:nvPr/>
        </p:nvSpPr>
        <p:spPr>
          <a:xfrm>
            <a:off x="8672052" y="5264769"/>
            <a:ext cx="1002890" cy="1224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39240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FD43D-CDF1-1A19-E2A3-D7CDDA6D6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Methods for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C6D7-A530-36A7-E81C-AAF2BCA5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10997674" cy="582747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String methods can test a string for specific characteristics</a:t>
            </a: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5DC38C-AEEF-E066-9383-C1A1123CB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71059"/>
              </p:ext>
            </p:extLst>
          </p:nvPr>
        </p:nvGraphicFramePr>
        <p:xfrm>
          <a:off x="684572" y="1700981"/>
          <a:ext cx="10416048" cy="441400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513355">
                  <a:extLst>
                    <a:ext uri="{9D8B030D-6E8A-4147-A177-3AD203B41FA5}">
                      <a16:colId xmlns:a16="http://schemas.microsoft.com/office/drawing/2014/main" val="3433584272"/>
                    </a:ext>
                  </a:extLst>
                </a:gridCol>
                <a:gridCol w="8902693">
                  <a:extLst>
                    <a:ext uri="{9D8B030D-6E8A-4147-A177-3AD203B41FA5}">
                      <a16:colId xmlns:a16="http://schemas.microsoft.com/office/drawing/2014/main" val="347081714"/>
                    </a:ext>
                  </a:extLst>
                </a:gridCol>
              </a:tblGrid>
              <a:tr h="3158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9837399"/>
                  </a:ext>
                </a:extLst>
              </a:tr>
              <a:tr h="54553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 err="1">
                          <a:solidFill>
                            <a:srgbClr val="017B3B"/>
                          </a:solidFill>
                        </a:rPr>
                        <a:t>isalnum</a:t>
                      </a:r>
                      <a:r>
                        <a:rPr lang="en-US" sz="1600" dirty="0">
                          <a:solidFill>
                            <a:srgbClr val="017B3B"/>
                          </a:solidFill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Returns </a:t>
                      </a:r>
                      <a:r>
                        <a:rPr lang="en-US" sz="1600" b="1" dirty="0"/>
                        <a:t>True</a:t>
                      </a:r>
                      <a:r>
                        <a:rPr lang="en-US" sz="1600" dirty="0"/>
                        <a:t> if the string contains only alphabetic letters or digits and is at least one character in length. </a:t>
                      </a:r>
                    </a:p>
                    <a:p>
                      <a:pPr>
                        <a:buNone/>
                      </a:pPr>
                      <a:r>
                        <a:rPr lang="en-US" sz="1600" dirty="0"/>
                        <a:t>Returns </a:t>
                      </a:r>
                      <a:r>
                        <a:rPr lang="en-US" sz="1600" b="1" dirty="0"/>
                        <a:t>False</a:t>
                      </a:r>
                      <a:r>
                        <a:rPr lang="en-US" sz="1600" dirty="0"/>
                        <a:t> otherwise.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476358"/>
                  </a:ext>
                </a:extLst>
              </a:tr>
              <a:tr h="54553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17B3B"/>
                          </a:solidFill>
                        </a:rPr>
                        <a:t>isalpha()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Returns </a:t>
                      </a:r>
                      <a:r>
                        <a:rPr lang="en-US" sz="1600" b="1" dirty="0"/>
                        <a:t>True</a:t>
                      </a:r>
                      <a:r>
                        <a:rPr lang="en-US" sz="1600" dirty="0"/>
                        <a:t> if the string contains only alphabetic letters and is at least one character in length. </a:t>
                      </a:r>
                    </a:p>
                    <a:p>
                      <a:pPr>
                        <a:buNone/>
                      </a:pPr>
                      <a:r>
                        <a:rPr lang="en-US" sz="1600" dirty="0"/>
                        <a:t>Returns </a:t>
                      </a:r>
                      <a:r>
                        <a:rPr lang="en-US" sz="1600" b="1" dirty="0"/>
                        <a:t>False</a:t>
                      </a:r>
                      <a:r>
                        <a:rPr lang="en-US" sz="1600" dirty="0"/>
                        <a:t> otherwise.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1180619"/>
                  </a:ext>
                </a:extLst>
              </a:tr>
              <a:tr h="54553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 err="1">
                          <a:solidFill>
                            <a:srgbClr val="017B3B"/>
                          </a:solidFill>
                        </a:rPr>
                        <a:t>isdigit</a:t>
                      </a:r>
                      <a:r>
                        <a:rPr lang="en-US" sz="1600" dirty="0">
                          <a:solidFill>
                            <a:srgbClr val="017B3B"/>
                          </a:solidFill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Returns </a:t>
                      </a:r>
                      <a:r>
                        <a:rPr lang="en-US" sz="1600" b="1" dirty="0"/>
                        <a:t>True</a:t>
                      </a:r>
                      <a:r>
                        <a:rPr lang="en-US" sz="1600" dirty="0"/>
                        <a:t> if the string contains only numeric digits and is at least one character in length. </a:t>
                      </a:r>
                    </a:p>
                    <a:p>
                      <a:pPr>
                        <a:buNone/>
                      </a:pPr>
                      <a:r>
                        <a:rPr lang="en-US" sz="1600" dirty="0"/>
                        <a:t>Returns </a:t>
                      </a:r>
                      <a:r>
                        <a:rPr lang="en-US" sz="1600" b="1" dirty="0"/>
                        <a:t>False</a:t>
                      </a:r>
                      <a:r>
                        <a:rPr lang="en-US" sz="1600" dirty="0"/>
                        <a:t> otherwise.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7889682"/>
                  </a:ext>
                </a:extLst>
              </a:tr>
              <a:tr h="77523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 err="1">
                          <a:solidFill>
                            <a:srgbClr val="017B3B"/>
                          </a:solidFill>
                        </a:rPr>
                        <a:t>islower</a:t>
                      </a:r>
                      <a:r>
                        <a:rPr lang="en-US" sz="1600" dirty="0">
                          <a:solidFill>
                            <a:srgbClr val="017B3B"/>
                          </a:solidFill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Returns </a:t>
                      </a:r>
                      <a:r>
                        <a:rPr lang="en-US" sz="1600" b="1" dirty="0"/>
                        <a:t>True</a:t>
                      </a:r>
                      <a:r>
                        <a:rPr lang="en-US" sz="1600" dirty="0"/>
                        <a:t> if all alphabetic letters in the string are lowercase, and the string contains at least one alphabetic letter. </a:t>
                      </a:r>
                    </a:p>
                    <a:p>
                      <a:pPr>
                        <a:buNone/>
                      </a:pPr>
                      <a:r>
                        <a:rPr lang="en-US" sz="1600" dirty="0"/>
                        <a:t>Returns </a:t>
                      </a:r>
                      <a:r>
                        <a:rPr lang="en-US" sz="1600" b="1" dirty="0"/>
                        <a:t>False</a:t>
                      </a:r>
                      <a:r>
                        <a:rPr lang="en-US" sz="1600" dirty="0"/>
                        <a:t> otherwise.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073953"/>
                  </a:ext>
                </a:extLst>
              </a:tr>
              <a:tr h="69544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>
                          <a:solidFill>
                            <a:srgbClr val="017B3B"/>
                          </a:solidFill>
                        </a:rPr>
                        <a:t>isspace()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Returns </a:t>
                      </a:r>
                      <a:r>
                        <a:rPr lang="en-US" sz="1600" b="1" dirty="0"/>
                        <a:t>True</a:t>
                      </a:r>
                      <a:r>
                        <a:rPr lang="en-US" sz="1600" dirty="0"/>
                        <a:t> if the string contains only whitespace characters and is at least one character in length. </a:t>
                      </a:r>
                    </a:p>
                    <a:p>
                      <a:pPr>
                        <a:buNone/>
                      </a:pPr>
                      <a:r>
                        <a:rPr lang="en-US" sz="1600" dirty="0"/>
                        <a:t>Returns </a:t>
                      </a:r>
                      <a:r>
                        <a:rPr lang="en-US" sz="1600" b="1" dirty="0"/>
                        <a:t>False</a:t>
                      </a:r>
                      <a:r>
                        <a:rPr lang="en-US" sz="1600" dirty="0"/>
                        <a:t> otherwise. Whitespace includes spaces, newlines (\n), and tabs (\t).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619851"/>
                  </a:ext>
                </a:extLst>
              </a:tr>
              <a:tr h="77523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 err="1">
                          <a:solidFill>
                            <a:srgbClr val="017B3B"/>
                          </a:solidFill>
                        </a:rPr>
                        <a:t>isupper</a:t>
                      </a:r>
                      <a:r>
                        <a:rPr lang="en-US" sz="1600" dirty="0">
                          <a:solidFill>
                            <a:srgbClr val="017B3B"/>
                          </a:solidFill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Returns </a:t>
                      </a:r>
                      <a:r>
                        <a:rPr lang="en-US" sz="1600" b="1" dirty="0"/>
                        <a:t>True</a:t>
                      </a:r>
                      <a:r>
                        <a:rPr lang="en-US" sz="1600" dirty="0"/>
                        <a:t> if all alphabetic letters in the string are uppercase, and the string contains at least one alphabetic letter. </a:t>
                      </a:r>
                    </a:p>
                    <a:p>
                      <a:pPr>
                        <a:buNone/>
                      </a:pPr>
                      <a:r>
                        <a:rPr lang="en-US" sz="1600" dirty="0"/>
                        <a:t>Returns </a:t>
                      </a:r>
                      <a:r>
                        <a:rPr lang="en-US" sz="1600" b="1" dirty="0"/>
                        <a:t>False</a:t>
                      </a:r>
                      <a:r>
                        <a:rPr lang="en-US" sz="1600" dirty="0"/>
                        <a:t> otherwise.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797384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2924180-A29D-FAC5-C66D-1427EAB3935B}"/>
              </a:ext>
            </a:extLst>
          </p:cNvPr>
          <p:cNvSpPr txBox="1"/>
          <p:nvPr/>
        </p:nvSpPr>
        <p:spPr>
          <a:xfrm>
            <a:off x="368417" y="6191794"/>
            <a:ext cx="107322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just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cs typeface="Courier New" panose="02070309020205020404" pitchFamily="49" charset="0"/>
              </a:rPr>
              <a:t>Also test if a string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cs typeface="Courier New" panose="02070309020205020404" pitchFamily="49" charset="0"/>
              </a:rPr>
              <a:t> or </a:t>
            </a:r>
            <a:r>
              <a:rPr lang="en-US" sz="2000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sz="2000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cs typeface="Courier New" panose="02070309020205020404" pitchFamily="49" charset="0"/>
              </a:rPr>
              <a:t> a specific value</a:t>
            </a:r>
          </a:p>
        </p:txBody>
      </p:sp>
    </p:spTree>
    <p:extLst>
      <p:ext uri="{BB962C8B-B14F-4D97-AF65-F5344CB8AC3E}">
        <p14:creationId xmlns:p14="http://schemas.microsoft.com/office/powerpoint/2010/main" val="1167429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9C3FA-224A-77B1-B24A-A50C785B1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1B341B-70C2-ADBB-CDAE-2D3E67B47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5" y="1727913"/>
            <a:ext cx="4667883" cy="4556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D9CFEC-ECDD-105C-E69E-E7FB93517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Methods for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E2E10-D785-BFE4-ABEC-531F69BC2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one of these is True?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A1E808-3E9D-6658-8A6C-FC5799B2158E}"/>
              </a:ext>
            </a:extLst>
          </p:cNvPr>
          <p:cNvSpPr txBox="1"/>
          <p:nvPr/>
        </p:nvSpPr>
        <p:spPr>
          <a:xfrm>
            <a:off x="368416" y="4080386"/>
            <a:ext cx="3428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are True or False?</a:t>
            </a:r>
          </a:p>
        </p:txBody>
      </p:sp>
    </p:spTree>
    <p:extLst>
      <p:ext uri="{BB962C8B-B14F-4D97-AF65-F5344CB8AC3E}">
        <p14:creationId xmlns:p14="http://schemas.microsoft.com/office/powerpoint/2010/main" val="2481066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820D-B00B-7466-C4C1-3C8B2B8F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032CE-A407-8CDE-8419-BD553C969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  <a:spcAft>
                <a:spcPts val="200"/>
              </a:spcAft>
            </a:pPr>
            <a:r>
              <a:rPr lang="en-US" sz="2400" dirty="0">
                <a:solidFill>
                  <a:srgbClr val="FF0000"/>
                </a:solidFill>
                <a:ea typeface="MS PGothic" charset="0"/>
              </a:rPr>
              <a:t>From Chapter 3</a:t>
            </a:r>
          </a:p>
          <a:p>
            <a:pPr algn="just">
              <a:spcBef>
                <a:spcPts val="0"/>
              </a:spcBef>
              <a:spcAft>
                <a:spcPts val="200"/>
              </a:spcAft>
            </a:pPr>
            <a:r>
              <a:rPr lang="en-US" sz="2400" dirty="0">
                <a:ea typeface="MS PGothic" charset="0"/>
              </a:rPr>
              <a:t>A </a:t>
            </a:r>
            <a:r>
              <a:rPr lang="en-US" sz="2400" dirty="0">
                <a:solidFill>
                  <a:srgbClr val="017B3B"/>
                </a:solidFill>
                <a:ea typeface="MS PGothic" charset="0"/>
              </a:rPr>
              <a:t>string</a:t>
            </a:r>
            <a:r>
              <a:rPr lang="en-US" sz="2400" dirty="0">
                <a:ea typeface="MS PGothic" charset="0"/>
              </a:rPr>
              <a:t> is a sequence of characters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</a:pPr>
            <a:r>
              <a:rPr lang="en-US" dirty="0">
                <a:ea typeface="MS PGothic" charset="0"/>
                <a:cs typeface="Courier New" panose="02070309020205020404" pitchFamily="49" charset="0"/>
              </a:rPr>
              <a:t>A string is a literal enclosed by a </a:t>
            </a:r>
            <a:r>
              <a:rPr lang="en-US" i="1" dirty="0">
                <a:ea typeface="MS PGothic" charset="0"/>
                <a:cs typeface="Courier New" panose="02070309020205020404" pitchFamily="49" charset="0"/>
              </a:rPr>
              <a:t>single </a:t>
            </a:r>
            <a:r>
              <a:rPr lang="en-US" dirty="0">
                <a:ea typeface="MS PGothic" charset="0"/>
                <a:cs typeface="Courier New" panose="02070309020205020404" pitchFamily="49" charset="0"/>
              </a:rPr>
              <a:t>or </a:t>
            </a:r>
            <a:r>
              <a:rPr lang="en-US" i="1" dirty="0">
                <a:ea typeface="MS PGothic" charset="0"/>
                <a:cs typeface="Courier New" panose="02070309020205020404" pitchFamily="49" charset="0"/>
              </a:rPr>
              <a:t>double </a:t>
            </a:r>
            <a:r>
              <a:rPr lang="en-US" dirty="0">
                <a:ea typeface="MS PGothic" charset="0"/>
                <a:cs typeface="Courier New" panose="02070309020205020404" pitchFamily="49" charset="0"/>
              </a:rPr>
              <a:t>quotes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</a:pPr>
            <a:r>
              <a:rPr lang="en-US" dirty="0">
                <a:ea typeface="MS PGothic" charset="0"/>
                <a:cs typeface="Courier New" panose="02070309020205020404" pitchFamily="49" charset="0"/>
              </a:rPr>
              <a:t>Using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input()</a:t>
            </a:r>
            <a:r>
              <a:rPr lang="en-US" dirty="0">
                <a:ea typeface="MS PGothic" charset="0"/>
                <a:cs typeface="Courier New" panose="02070309020205020404" pitchFamily="49" charset="0"/>
              </a:rPr>
              <a:t>can create a string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</a:pPr>
            <a:r>
              <a:rPr lang="en-US" dirty="0">
                <a:ea typeface="MS PGothic" charset="0"/>
                <a:cs typeface="Courier New" panose="02070309020205020404" pitchFamily="49" charset="0"/>
              </a:rPr>
              <a:t>Examples:</a:t>
            </a:r>
          </a:p>
          <a:p>
            <a:pPr marL="914400" lvl="2" indent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var1 = “Welcome to Class”</a:t>
            </a:r>
          </a:p>
          <a:p>
            <a:pPr marL="914400" lvl="2" indent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var2 = ‘Introduction to Python’</a:t>
            </a:r>
          </a:p>
          <a:p>
            <a:pPr algn="just">
              <a:spcBef>
                <a:spcPts val="0"/>
              </a:spcBef>
              <a:spcAft>
                <a:spcPts val="200"/>
              </a:spcAft>
            </a:pPr>
            <a:r>
              <a:rPr lang="en-US" sz="2400" dirty="0"/>
              <a:t>Python sequence types like the string type order items from first to last. </a:t>
            </a:r>
          </a:p>
          <a:p>
            <a:pPr algn="just">
              <a:spcBef>
                <a:spcPts val="0"/>
              </a:spcBef>
              <a:spcAft>
                <a:spcPts val="200"/>
              </a:spcAft>
            </a:pPr>
            <a:r>
              <a:rPr lang="en-US" sz="2400" dirty="0"/>
              <a:t>Character indexes are string positions. </a:t>
            </a:r>
          </a:p>
          <a:p>
            <a:pPr marL="914400" lvl="2" indent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 = “Dominic”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</a:pPr>
            <a:r>
              <a:rPr lang="en-US" dirty="0"/>
              <a:t>The first character is at index 0, the second at 1, etc. </a:t>
            </a:r>
          </a:p>
          <a:p>
            <a:pPr marL="914400" lvl="2" indent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print(name[0]) =&gt; “D”</a:t>
            </a:r>
          </a:p>
          <a:p>
            <a:pPr marL="914400" lvl="2" indent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print(name[1]) =&gt; “o”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</a:pPr>
            <a:r>
              <a:rPr lang="en-US" dirty="0">
                <a:ea typeface="MS PGothic" charset="0"/>
                <a:cs typeface="Courier New" panose="02070309020205020404" pitchFamily="49" charset="0"/>
              </a:rPr>
              <a:t>String </a:t>
            </a:r>
            <a:r>
              <a:rPr lang="en-US" dirty="0">
                <a:solidFill>
                  <a:srgbClr val="017B3B"/>
                </a:solidFill>
                <a:ea typeface="MS PGothic" charset="0"/>
                <a:cs typeface="Courier New" panose="02070309020205020404" pitchFamily="49" charset="0"/>
              </a:rPr>
              <a:t>slice</a:t>
            </a:r>
            <a:r>
              <a:rPr lang="en-US" dirty="0">
                <a:ea typeface="MS PGothic" charset="0"/>
                <a:cs typeface="Courier New" panose="02070309020205020404" pitchFamily="49" charset="0"/>
              </a:rPr>
              <a:t>: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varName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startIdx:endIdx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]</a:t>
            </a:r>
          </a:p>
          <a:p>
            <a:pPr marL="914400" lvl="2" indent="0" algn="just">
              <a:spcBef>
                <a:spcPts val="0"/>
              </a:spcBef>
              <a:spcAft>
                <a:spcPts val="2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name[0:2] </a:t>
            </a:r>
            <a:r>
              <a:rPr lang="en-US" dirty="0">
                <a:ea typeface="MS PGothic" charset="0"/>
                <a:cs typeface="Courier New" panose="02070309020205020404" pitchFamily="49" charset="0"/>
              </a:rPr>
              <a:t>is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 “Dom”</a:t>
            </a:r>
          </a:p>
          <a:p>
            <a:pPr lvl="1" algn="just">
              <a:spcBef>
                <a:spcPts val="0"/>
              </a:spcBef>
              <a:spcAft>
                <a:spcPts val="200"/>
              </a:spcAft>
            </a:pPr>
            <a:r>
              <a:rPr lang="en-US" dirty="0">
                <a:ea typeface="MS PGothic" charset="0"/>
                <a:cs typeface="Courier New" panose="02070309020205020404" pitchFamily="49" charset="0"/>
              </a:rPr>
              <a:t>Use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ea typeface="MS PGothic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rgbClr val="2F02F0"/>
                </a:solidFill>
                <a:ea typeface="MS PGothic" charset="0"/>
                <a:cs typeface="Courier New" panose="02070309020205020404" pitchFamily="49" charset="0"/>
              </a:rPr>
              <a:t> </a:t>
            </a:r>
            <a:r>
              <a:rPr lang="en-US" dirty="0">
                <a:ea typeface="MS PGothic" charset="0"/>
                <a:cs typeface="Courier New" panose="02070309020205020404" pitchFamily="49" charset="0"/>
              </a:rPr>
              <a:t>to find the length of a string</a:t>
            </a:r>
          </a:p>
          <a:p>
            <a:pPr algn="just">
              <a:spcBef>
                <a:spcPts val="0"/>
              </a:spcBef>
              <a:spcAft>
                <a:spcPts val="200"/>
              </a:spcAft>
            </a:pPr>
            <a:r>
              <a:rPr lang="en-US" sz="2400" dirty="0">
                <a:ea typeface="MS PGothic" charset="0"/>
                <a:cs typeface="Courier New" panose="02070309020205020404" pitchFamily="49" charset="0"/>
              </a:rPr>
              <a:t>String are </a:t>
            </a:r>
            <a:r>
              <a:rPr lang="en-US" sz="2400" dirty="0">
                <a:solidFill>
                  <a:srgbClr val="017B3B"/>
                </a:solidFill>
                <a:ea typeface="MS PGothic" charset="0"/>
                <a:cs typeface="Courier New" panose="02070309020205020404" pitchFamily="49" charset="0"/>
              </a:rPr>
              <a:t>immutable</a:t>
            </a:r>
            <a:r>
              <a:rPr lang="en-US" sz="2400" dirty="0">
                <a:ea typeface="MS PGothic" charset="0"/>
                <a:cs typeface="Courier New" panose="02070309020205020404" pitchFamily="49" charset="0"/>
              </a:rPr>
              <a:t> (i.e., </a:t>
            </a:r>
            <a:r>
              <a:rPr lang="en-US" sz="2400" i="1" dirty="0">
                <a:ea typeface="MS PGothic" charset="0"/>
                <a:cs typeface="Courier New" panose="02070309020205020404" pitchFamily="49" charset="0"/>
              </a:rPr>
              <a:t>read only</a:t>
            </a:r>
            <a:r>
              <a:rPr lang="en-US" sz="2400" dirty="0">
                <a:ea typeface="MS PGothic" charset="0"/>
                <a:cs typeface="Courier New" panose="02070309020205020404" pitchFamily="49" charset="0"/>
              </a:rPr>
              <a:t>)</a:t>
            </a:r>
            <a:endParaRPr lang="en-US" sz="2400" dirty="0"/>
          </a:p>
        </p:txBody>
      </p:sp>
      <p:pic>
        <p:nvPicPr>
          <p:cNvPr id="5" name="Picture 4" descr="A close up of a building&#10;&#10;Description automatically generated">
            <a:extLst>
              <a:ext uri="{FF2B5EF4-FFF2-40B4-BE49-F238E27FC236}">
                <a16:creationId xmlns:a16="http://schemas.microsoft.com/office/drawing/2014/main" id="{A3919FB2-3306-DD90-EFC5-0A2A9FF45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428" y="3876598"/>
            <a:ext cx="4150371" cy="1353769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73CDE3B-7E3E-1E81-BAEC-62F147424BA3}"/>
              </a:ext>
            </a:extLst>
          </p:cNvPr>
          <p:cNvSpPr/>
          <p:nvPr/>
        </p:nvSpPr>
        <p:spPr>
          <a:xfrm>
            <a:off x="7707466" y="5855654"/>
            <a:ext cx="3142293" cy="704395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Let’s go into more detail!</a:t>
            </a:r>
            <a:endParaRPr lang="en-US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76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6C753-00D0-54C4-BFAD-08BC9567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Methods for Strings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B4EDA6-36BB-4678-EFB8-96FD17A2D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73F6B1-26E0-2236-7716-12F29D752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99921"/>
              </p:ext>
            </p:extLst>
          </p:nvPr>
        </p:nvGraphicFramePr>
        <p:xfrm>
          <a:off x="1019950" y="1670873"/>
          <a:ext cx="10152100" cy="453697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475007">
                  <a:extLst>
                    <a:ext uri="{9D8B030D-6E8A-4147-A177-3AD203B41FA5}">
                      <a16:colId xmlns:a16="http://schemas.microsoft.com/office/drawing/2014/main" val="3433584272"/>
                    </a:ext>
                  </a:extLst>
                </a:gridCol>
                <a:gridCol w="8677093">
                  <a:extLst>
                    <a:ext uri="{9D8B030D-6E8A-4147-A177-3AD203B41FA5}">
                      <a16:colId xmlns:a16="http://schemas.microsoft.com/office/drawing/2014/main" val="347081714"/>
                    </a:ext>
                  </a:extLst>
                </a:gridCol>
              </a:tblGrid>
              <a:tr h="3328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Method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9837399"/>
                  </a:ext>
                </a:extLst>
              </a:tr>
              <a:tr h="565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solidFill>
                            <a:srgbClr val="017B3B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lower()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 a copy of the string with all alphabetic letters converted to lowercase. </a:t>
                      </a:r>
                    </a:p>
                    <a:p>
                      <a:pPr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Characters already lowercase or non-alphabetic remain unchanged.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8476358"/>
                  </a:ext>
                </a:extLst>
              </a:tr>
              <a:tr h="4554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err="1">
                          <a:solidFill>
                            <a:srgbClr val="017B3B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lstrip</a:t>
                      </a:r>
                      <a:r>
                        <a:rPr lang="en-US" sz="1800" dirty="0">
                          <a:solidFill>
                            <a:srgbClr val="017B3B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Removes all leading whitespace characters (spaces, \n, \t) from the string.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1180619"/>
                  </a:ext>
                </a:extLst>
              </a:tr>
              <a:tr h="4554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err="1">
                          <a:solidFill>
                            <a:srgbClr val="017B3B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lstrip</a:t>
                      </a:r>
                      <a:r>
                        <a:rPr lang="en-US" sz="1800" dirty="0">
                          <a:solidFill>
                            <a:srgbClr val="017B3B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(char)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Removes all instances of the specified </a:t>
                      </a:r>
                      <a:r>
                        <a:rPr lang="en-US" sz="18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the beginning of the string.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7889682"/>
                  </a:ext>
                </a:extLst>
              </a:tr>
              <a:tr h="4554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err="1">
                          <a:solidFill>
                            <a:srgbClr val="017B3B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rstrip</a:t>
                      </a:r>
                      <a:r>
                        <a:rPr lang="en-US" sz="1800" dirty="0">
                          <a:solidFill>
                            <a:srgbClr val="017B3B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Removes all trailing whitespace characters (spaces, \n, \t) from the string.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3073953"/>
                  </a:ext>
                </a:extLst>
              </a:tr>
              <a:tr h="61403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err="1">
                          <a:solidFill>
                            <a:srgbClr val="017B3B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rstrip</a:t>
                      </a:r>
                      <a:r>
                        <a:rPr lang="en-US" sz="1800" dirty="0">
                          <a:solidFill>
                            <a:srgbClr val="017B3B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(char)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Removes all instances of the specified </a:t>
                      </a:r>
                      <a:r>
                        <a:rPr lang="en-US" sz="18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the end of the string.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619851"/>
                  </a:ext>
                </a:extLst>
              </a:tr>
              <a:tr h="4554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solidFill>
                            <a:srgbClr val="017B3B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strip()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Removes all leading and trailing whitespace characters from the string.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7973842"/>
                  </a:ext>
                </a:extLst>
              </a:tr>
              <a:tr h="45540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solidFill>
                            <a:srgbClr val="017B3B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strip(char)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Removes all instances of the specified </a:t>
                      </a:r>
                      <a:r>
                        <a:rPr lang="en-US" sz="1800" i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from both the beginning and end of the string.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145274"/>
                  </a:ext>
                </a:extLst>
              </a:tr>
              <a:tr h="5658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>
                          <a:solidFill>
                            <a:srgbClr val="017B3B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upper()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Returns a copy of the string with all alphabetic letters converted to uppercase. </a:t>
                      </a:r>
                    </a:p>
                    <a:p>
                      <a:pPr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Characters already uppercase or non-alphabetic remain unchanged.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991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2954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97D00-D611-9534-63C1-D5D8C2097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394FC-D04D-7730-C10B-D213DD16E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Methods for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EC95B-1C75-D659-67F2-242BD0DFC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 few modifications to strings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E9C676-E7E1-4F98-8708-A6301AAE3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6" y="2095090"/>
            <a:ext cx="7072829" cy="34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146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E40B-C567-9914-BC49-0CC03477D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0099F-59A0-1066-377D-592BA54F3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split()</a:t>
            </a:r>
            <a:r>
              <a:rPr lang="en-US" dirty="0"/>
              <a:t> divides a string into a list of substrings based on a separator.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returns a list of substrings (aka </a:t>
            </a:r>
            <a:r>
              <a:rPr lang="en-US" dirty="0">
                <a:solidFill>
                  <a:srgbClr val="008000"/>
                </a:solidFill>
              </a:rPr>
              <a:t>tokens</a:t>
            </a:r>
            <a:r>
              <a:rPr lang="en-US" dirty="0"/>
              <a:t>) that forms part of a larger string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Splitting is performed left to right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Commonly used for tokenizing, parsing, and preprocessing text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General format for the string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split()</a:t>
            </a:r>
            <a:r>
              <a:rPr lang="en-US" dirty="0">
                <a:cs typeface="Courier New" panose="02070309020205020404" pitchFamily="49" charset="0"/>
              </a:rPr>
              <a:t> method: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 object&gt;.split([separator][,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maxsplit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  <a:r>
              <a:rPr lang="en-US" dirty="0">
                <a:cs typeface="Courier New" panose="02070309020205020404" pitchFamily="49" charset="0"/>
              </a:rPr>
              <a:t> specifies the delimiter to be used for splitting, is case-sensitive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If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separator</a:t>
            </a:r>
            <a:r>
              <a:rPr lang="en-US" dirty="0">
                <a:cs typeface="Courier New" panose="02070309020205020404" pitchFamily="49" charset="0"/>
              </a:rPr>
              <a:t> is omitted it defaults to a whitespace </a:t>
            </a:r>
            <a:r>
              <a:rPr lang="en-US" dirty="0"/>
              <a:t>(spaces, tabs, newlines)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Consecutive whitespace is treated as a </a:t>
            </a:r>
            <a:r>
              <a:rPr lang="en-US" b="1" dirty="0"/>
              <a:t>single delimiter</a:t>
            </a:r>
            <a:r>
              <a:rPr lang="en-US" dirty="0"/>
              <a:t> when separator is omitted.</a:t>
            </a:r>
            <a:endParaRPr lang="en-US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maxsplit</a:t>
            </a:r>
            <a:r>
              <a:rPr lang="en-US" dirty="0">
                <a:cs typeface="Courier New" panose="02070309020205020404" pitchFamily="49" charset="0"/>
              </a:rPr>
              <a:t> limits the number of splits;</a:t>
            </a:r>
            <a:r>
              <a:rPr lang="en-US" dirty="0"/>
              <a:t> remaining string is returned as the final element.</a:t>
            </a:r>
            <a:endParaRPr lang="en-US" dirty="0">
              <a:cs typeface="Courier New" panose="02070309020205020404" pitchFamily="49" charset="0"/>
            </a:endParaRPr>
          </a:p>
          <a:p>
            <a:pPr marL="1200150" lvl="2" indent="-342900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Default value for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maxsplit</a:t>
            </a:r>
            <a:r>
              <a:rPr lang="en-US" dirty="0">
                <a:cs typeface="Courier New" panose="02070309020205020404" pitchFamily="49" charset="0"/>
              </a:rPr>
              <a:t> is -1, which means all occurrences</a:t>
            </a:r>
          </a:p>
        </p:txBody>
      </p:sp>
    </p:spTree>
    <p:extLst>
      <p:ext uri="{BB962C8B-B14F-4D97-AF65-F5344CB8AC3E}">
        <p14:creationId xmlns:p14="http://schemas.microsoft.com/office/powerpoint/2010/main" val="5175794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BE592-8FB0-4F36-589A-5A5040F59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33DA-5E33-AF42-6036-CDD85A3B8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Strings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3E11B-3B8A-5CEF-BA9D-FB4FF3185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A9AC8C-F208-1617-AB4C-F004DB562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6" y="1222260"/>
            <a:ext cx="7550020" cy="49855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2B0186-DF04-B2FF-2037-252F6A559158}"/>
              </a:ext>
            </a:extLst>
          </p:cNvPr>
          <p:cNvSpPr txBox="1"/>
          <p:nvPr/>
        </p:nvSpPr>
        <p:spPr>
          <a:xfrm>
            <a:off x="4552335" y="4776692"/>
            <a:ext cx="39437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 for each iteration: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['Info', 'Admin Logged In']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['Error', 'Invalid Command']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['Warning', 'Refer to User Manual']</a:t>
            </a:r>
          </a:p>
        </p:txBody>
      </p:sp>
    </p:spTree>
    <p:extLst>
      <p:ext uri="{BB962C8B-B14F-4D97-AF65-F5344CB8AC3E}">
        <p14:creationId xmlns:p14="http://schemas.microsoft.com/office/powerpoint/2010/main" val="36708705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67845-F8F3-4AC1-29ED-911C1502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3BF3B-247A-AE68-EE42-0B06E4D51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/>
              <a:t> method joins a list of strings together to create a single string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General format for the string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  <a:r>
              <a:rPr lang="en-US" dirty="0">
                <a:cs typeface="Courier New" panose="02070309020205020404" pitchFamily="49" charset="0"/>
              </a:rPr>
              <a:t> method: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&lt;string object&gt;.join(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 object</a:t>
            </a:r>
            <a:r>
              <a:rPr lang="en-US" dirty="0">
                <a:cs typeface="Courier New" panose="02070309020205020404" pitchFamily="49" charset="0"/>
              </a:rPr>
              <a:t> is the </a:t>
            </a:r>
            <a:r>
              <a:rPr lang="en-US" u="sng" dirty="0">
                <a:cs typeface="Courier New" panose="02070309020205020404" pitchFamily="49" charset="0"/>
              </a:rPr>
              <a:t>separator</a:t>
            </a:r>
            <a:r>
              <a:rPr lang="en-US" dirty="0">
                <a:cs typeface="Courier New" panose="02070309020205020404" pitchFamily="49" charset="0"/>
              </a:rPr>
              <a:t> between elements which returns a single string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Common separators are:</a:t>
            </a:r>
          </a:p>
          <a:p>
            <a:pPr lvl="3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Empty: ””</a:t>
            </a:r>
          </a:p>
          <a:p>
            <a:pPr lvl="3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Space: “ ”</a:t>
            </a:r>
          </a:p>
          <a:p>
            <a:pPr lvl="3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Comma: ”,”</a:t>
            </a:r>
          </a:p>
          <a:p>
            <a:pPr lvl="3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Newline: “\n”</a:t>
            </a:r>
          </a:p>
          <a:p>
            <a:pPr lvl="3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Slash: “/”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Used with </a:t>
            </a:r>
            <a:r>
              <a:rPr lang="en-US" dirty="0" err="1">
                <a:cs typeface="Courier New" panose="02070309020205020404" pitchFamily="49" charset="0"/>
              </a:rPr>
              <a:t>iterable</a:t>
            </a:r>
            <a:r>
              <a:rPr lang="en-US" dirty="0">
                <a:cs typeface="Courier New" panose="02070309020205020404" pitchFamily="49" charset="0"/>
              </a:rPr>
              <a:t> objects (list, set, tuples, dictionary)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dirty="0">
                <a:cs typeface="Courier New" panose="02070309020205020404" pitchFamily="49" charset="0"/>
              </a:rPr>
              <a:t> must contain only string values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Commonly used are list, tuples, and generators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Utilize for reconstructing sentences in AI, CSV formatting, or path building</a:t>
            </a:r>
          </a:p>
        </p:txBody>
      </p:sp>
    </p:spTree>
    <p:extLst>
      <p:ext uri="{BB962C8B-B14F-4D97-AF65-F5344CB8AC3E}">
        <p14:creationId xmlns:p14="http://schemas.microsoft.com/office/powerpoint/2010/main" val="3117414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6D746-7A6B-F337-6AFA-DBCFE02B2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6F7B-BB24-DEA5-F492-F028D1F5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9DAA3-8FF9-A4A9-C32D-8A38685D2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D90ED-8614-56E2-31D1-304B99051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6" y="1219199"/>
            <a:ext cx="4567378" cy="499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0502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E0AB-C2E6-7F23-753C-5C68D0E9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Method List for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9D7D-E378-6B2F-3074-5BD2F9412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8"/>
            <a:ext cx="10985383" cy="47603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(str))</a:t>
            </a:r>
          </a:p>
          <a:p>
            <a:pPr marL="0" indent="0">
              <a:lnSpc>
                <a:spcPct val="85000"/>
              </a:lnSpc>
              <a:spcBef>
                <a:spcPts val="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'__contains__',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'__eq__', '__format__',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getnewargs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'__hash__',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init_subclass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'__iter__', '__le__',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'__mod__',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'__ne__', '__new__', '__reduce__',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rmul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'__str__', '__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subclasshook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__', 'capitalize',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casefold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'center', 'count', 'encode',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endswith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expandtabs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'find', 'format',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'index',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isalpha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isdecimal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isdigit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isidentifier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isnumeric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isprintable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'join',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ljust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'lower',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maketrans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'partition', 'replace',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rfind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rjust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rpartition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'split',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splitlines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startswith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'strip',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swapcase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'title', 'translate', 'upper',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zfill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E3B5F6-A537-9459-3EE4-668F9FC79FD4}"/>
              </a:ext>
            </a:extLst>
          </p:cNvPr>
          <p:cNvSpPr/>
          <p:nvPr/>
        </p:nvSpPr>
        <p:spPr>
          <a:xfrm>
            <a:off x="2934338" y="5982621"/>
            <a:ext cx="6323323" cy="658761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For more information on Python string methods: </a:t>
            </a:r>
            <a:r>
              <a:rPr lang="en-US" sz="2000" dirty="0">
                <a:hlinkClick r:id="rId2"/>
              </a:rPr>
              <a:t>LINK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1494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07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823E-D4CD-E5DC-91D6-910888242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 Selecting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0E50-846B-D51C-73D8-0C0510F70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>
                <a:solidFill>
                  <a:srgbClr val="008000"/>
                </a:solidFill>
              </a:rPr>
              <a:t>string</a:t>
            </a:r>
            <a:r>
              <a:rPr lang="en-US" dirty="0"/>
              <a:t> is an </a:t>
            </a:r>
            <a:r>
              <a:rPr lang="en-US" u="sng" dirty="0"/>
              <a:t>ordered</a:t>
            </a:r>
            <a:r>
              <a:rPr lang="en-US" dirty="0"/>
              <a:t> collection of characters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character positions are identified by an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index</a:t>
            </a:r>
            <a:r>
              <a:rPr lang="en-US" dirty="0">
                <a:cs typeface="Courier New" panose="02070309020205020404" pitchFamily="49" charset="0"/>
              </a:rPr>
              <a:t> beginning at 0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Initialized the string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 = 'hello, world'</a:t>
            </a:r>
            <a:r>
              <a:rPr lang="en-US" dirty="0">
                <a:cs typeface="Courier New" panose="02070309020205020404" pitchFamily="49" charset="0"/>
              </a:rPr>
              <a:t>, the characters are arranged as follows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Selecting a character: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greet[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cs typeface="Courier New" panose="02070309020205020404" pitchFamily="49" charset="0"/>
              </a:rPr>
              <a:t>, where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anose="02070309020205020404" pitchFamily="49" charset="0"/>
              </a:rPr>
              <a:t> is the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index</a:t>
            </a:r>
            <a:r>
              <a:rPr lang="en-US" dirty="0">
                <a:cs typeface="Courier New" panose="02070309020205020404" pitchFamily="49" charset="0"/>
              </a:rPr>
              <a:t> for desired character, left to right index counting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greet[-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cs typeface="Courier New" panose="02070309020205020404" pitchFamily="49" charset="0"/>
              </a:rPr>
              <a:t>, where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anose="02070309020205020404" pitchFamily="49" charset="0"/>
              </a:rPr>
              <a:t> is the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negative indexing</a:t>
            </a:r>
            <a:r>
              <a:rPr lang="en-US" dirty="0">
                <a:cs typeface="Courier New" panose="02070309020205020404" pitchFamily="49" charset="0"/>
              </a:rPr>
              <a:t> for desired character, right to left index counting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Therefore, the expressions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str[7]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str[-5]</a:t>
            </a:r>
            <a:r>
              <a:rPr lang="en-US" dirty="0">
                <a:cs typeface="Courier New" panose="02070309020205020404" pitchFamily="49" charset="0"/>
              </a:rPr>
              <a:t> both return the one-character string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dirty="0">
                <a:cs typeface="Courier New" panose="02070309020205020404" pitchFamily="49" charset="0"/>
              </a:rPr>
              <a:t> that appears at index 7 or -5</a:t>
            </a: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6A1BEFB-E9E5-35B1-8DEB-71EF39021AFC}"/>
              </a:ext>
            </a:extLst>
          </p:cNvPr>
          <p:cNvGrpSpPr/>
          <p:nvPr/>
        </p:nvGrpSpPr>
        <p:grpSpPr>
          <a:xfrm>
            <a:off x="3117906" y="2634904"/>
            <a:ext cx="5486401" cy="943394"/>
            <a:chOff x="3117906" y="2841381"/>
            <a:chExt cx="5486401" cy="9433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2B8E434-4513-D054-D502-BE4BB324F3BB}"/>
                </a:ext>
              </a:extLst>
            </p:cNvPr>
            <p:cNvGrpSpPr/>
            <p:nvPr/>
          </p:nvGrpSpPr>
          <p:grpSpPr>
            <a:xfrm>
              <a:off x="3117906" y="2841381"/>
              <a:ext cx="5486401" cy="695774"/>
              <a:chOff x="1905000" y="4104826"/>
              <a:chExt cx="5486401" cy="695774"/>
            </a:xfrm>
          </p:grpSpPr>
          <p:sp>
            <p:nvSpPr>
              <p:cNvPr id="6" name="Text Box 7">
                <a:extLst>
                  <a:ext uri="{FF2B5EF4-FFF2-40B4-BE49-F238E27FC236}">
                    <a16:creationId xmlns:a16="http://schemas.microsoft.com/office/drawing/2014/main" id="{9D4FFD7D-9036-2D16-1443-32947EDB5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29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0</a:t>
                </a:r>
              </a:p>
            </p:txBody>
          </p:sp>
          <p:sp>
            <p:nvSpPr>
              <p:cNvPr id="7" name="Text Box 9">
                <a:extLst>
                  <a:ext uri="{FF2B5EF4-FFF2-40B4-BE49-F238E27FC236}">
                    <a16:creationId xmlns:a16="http://schemas.microsoft.com/office/drawing/2014/main" id="{46B131DE-B45F-407A-B85F-16F8C32474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01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1</a:t>
                </a:r>
              </a:p>
            </p:txBody>
          </p:sp>
          <p:sp>
            <p:nvSpPr>
              <p:cNvPr id="8" name="Text Box 11">
                <a:extLst>
                  <a:ext uri="{FF2B5EF4-FFF2-40B4-BE49-F238E27FC236}">
                    <a16:creationId xmlns:a16="http://schemas.microsoft.com/office/drawing/2014/main" id="{481F080D-DC3B-0637-39FB-590B36DD5F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73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2</a:t>
                </a:r>
              </a:p>
            </p:txBody>
          </p:sp>
          <p:sp>
            <p:nvSpPr>
              <p:cNvPr id="9" name="Text Box 13">
                <a:extLst>
                  <a:ext uri="{FF2B5EF4-FFF2-40B4-BE49-F238E27FC236}">
                    <a16:creationId xmlns:a16="http://schemas.microsoft.com/office/drawing/2014/main" id="{86759436-E545-8A47-D623-0875A06834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45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3</a:t>
                </a:r>
              </a:p>
            </p:txBody>
          </p:sp>
          <p:sp>
            <p:nvSpPr>
              <p:cNvPr id="10" name="Text Box 15">
                <a:extLst>
                  <a:ext uri="{FF2B5EF4-FFF2-40B4-BE49-F238E27FC236}">
                    <a16:creationId xmlns:a16="http://schemas.microsoft.com/office/drawing/2014/main" id="{8FA47B4C-8921-4354-AA13-DB5B5D0701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17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4</a:t>
                </a:r>
              </a:p>
            </p:txBody>
          </p:sp>
          <p:sp>
            <p:nvSpPr>
              <p:cNvPr id="11" name="Text Box 17">
                <a:extLst>
                  <a:ext uri="{FF2B5EF4-FFF2-40B4-BE49-F238E27FC236}">
                    <a16:creationId xmlns:a16="http://schemas.microsoft.com/office/drawing/2014/main" id="{57B6B676-4AC7-71B1-C0AB-AD9A2B6EF3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89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5</a:t>
                </a:r>
              </a:p>
            </p:txBody>
          </p:sp>
          <p:sp>
            <p:nvSpPr>
              <p:cNvPr id="12" name="Text Box 19">
                <a:extLst>
                  <a:ext uri="{FF2B5EF4-FFF2-40B4-BE49-F238E27FC236}">
                    <a16:creationId xmlns:a16="http://schemas.microsoft.com/office/drawing/2014/main" id="{333C8D53-565F-CA44-7B33-DC09FBDB73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1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6</a:t>
                </a:r>
              </a:p>
            </p:txBody>
          </p:sp>
          <p:sp>
            <p:nvSpPr>
              <p:cNvPr id="13" name="Text Box 21">
                <a:extLst>
                  <a:ext uri="{FF2B5EF4-FFF2-40B4-BE49-F238E27FC236}">
                    <a16:creationId xmlns:a16="http://schemas.microsoft.com/office/drawing/2014/main" id="{24295D81-88C2-4D5F-2935-394E589495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33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7</a:t>
                </a:r>
              </a:p>
            </p:txBody>
          </p:sp>
          <p:sp>
            <p:nvSpPr>
              <p:cNvPr id="14" name="Text Box 23">
                <a:extLst>
                  <a:ext uri="{FF2B5EF4-FFF2-40B4-BE49-F238E27FC236}">
                    <a16:creationId xmlns:a16="http://schemas.microsoft.com/office/drawing/2014/main" id="{86BAFE56-5AC3-5D96-875A-4F4606002D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05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8</a:t>
                </a:r>
              </a:p>
            </p:txBody>
          </p:sp>
          <p:sp>
            <p:nvSpPr>
              <p:cNvPr id="15" name="Text Box 25">
                <a:extLst>
                  <a:ext uri="{FF2B5EF4-FFF2-40B4-BE49-F238E27FC236}">
                    <a16:creationId xmlns:a16="http://schemas.microsoft.com/office/drawing/2014/main" id="{58A1CD8D-2E56-DB0E-4FBA-BAA90E6E1D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77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9</a:t>
                </a:r>
              </a:p>
            </p:txBody>
          </p:sp>
          <p:sp>
            <p:nvSpPr>
              <p:cNvPr id="16" name="Text Box 27">
                <a:extLst>
                  <a:ext uri="{FF2B5EF4-FFF2-40B4-BE49-F238E27FC236}">
                    <a16:creationId xmlns:a16="http://schemas.microsoft.com/office/drawing/2014/main" id="{EFF62F8C-A8E0-E4F5-D6A3-A7AAA8E304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49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10</a:t>
                </a:r>
              </a:p>
            </p:txBody>
          </p:sp>
          <p:sp>
            <p:nvSpPr>
              <p:cNvPr id="17" name="Text Box 29">
                <a:extLst>
                  <a:ext uri="{FF2B5EF4-FFF2-40B4-BE49-F238E27FC236}">
                    <a16:creationId xmlns:a16="http://schemas.microsoft.com/office/drawing/2014/main" id="{19557C00-12D3-6E02-8B94-C01A5E6B10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21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11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3413AAD-A2D5-2947-BAFA-F946F20B7B3B}"/>
                  </a:ext>
                </a:extLst>
              </p:cNvPr>
              <p:cNvGrpSpPr/>
              <p:nvPr/>
            </p:nvGrpSpPr>
            <p:grpSpPr>
              <a:xfrm>
                <a:off x="1905000" y="4104826"/>
                <a:ext cx="5486400" cy="457201"/>
                <a:chOff x="1905000" y="4032256"/>
                <a:chExt cx="5486400" cy="45720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2E12D08-5CFD-0FB2-4E19-F7F032602143}"/>
                    </a:ext>
                  </a:extLst>
                </p:cNvPr>
                <p:cNvSpPr/>
                <p:nvPr/>
              </p:nvSpPr>
              <p:spPr bwMode="auto">
                <a:xfrm>
                  <a:off x="1905000" y="4032256"/>
                  <a:ext cx="5486400" cy="457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19867D4B-8DCF-4DD8-8F97-47E3CA5AE9DA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2134328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F072367-B9D9-367F-5A8F-CB1614836A6F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2591462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24672CE-1849-1628-CE47-8A7A99108B1B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3048596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6521474-3A38-9DAB-1125-AD12B11B7D0B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3505730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263044A4-3784-583A-0308-5FC7EAF7669D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3962864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E163B698-57F6-0EEF-83EB-1AA07BE2357F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4419998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A0849EC-9A68-0D30-57FC-CF3020F351CF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4877132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62EEC506-CDA5-CC4C-3B8D-7F7E08945AB1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5334266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3D9E5182-31DB-F4F5-C358-696196371070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5791400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40AD591-05D5-D5AB-EB32-9F35D3369BED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6248534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1A8C548-20E6-15C2-9919-2A8A60E99CBE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6705668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25A6493-F8F7-492A-C2FB-FDBDEDAF931D}"/>
                  </a:ext>
                </a:extLst>
              </p:cNvPr>
              <p:cNvSpPr txBox="1"/>
              <p:nvPr/>
            </p:nvSpPr>
            <p:spPr>
              <a:xfrm>
                <a:off x="1911890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h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F573AFB-FF5A-06E0-369E-062D1CFE2204}"/>
                  </a:ext>
                </a:extLst>
              </p:cNvPr>
              <p:cNvSpPr txBox="1"/>
              <p:nvPr/>
            </p:nvSpPr>
            <p:spPr>
              <a:xfrm>
                <a:off x="2368464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7E03D6-1E3A-1499-8EF1-BE91195CDF10}"/>
                  </a:ext>
                </a:extLst>
              </p:cNvPr>
              <p:cNvSpPr txBox="1"/>
              <p:nvPr/>
            </p:nvSpPr>
            <p:spPr>
              <a:xfrm>
                <a:off x="2825038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l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376AB5-7BD6-CC91-C9B3-268E468745F7}"/>
                  </a:ext>
                </a:extLst>
              </p:cNvPr>
              <p:cNvSpPr txBox="1"/>
              <p:nvPr/>
            </p:nvSpPr>
            <p:spPr>
              <a:xfrm>
                <a:off x="3281612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215D06-D821-B66B-CF4C-881052A31A9E}"/>
                  </a:ext>
                </a:extLst>
              </p:cNvPr>
              <p:cNvSpPr txBox="1"/>
              <p:nvPr/>
            </p:nvSpPr>
            <p:spPr>
              <a:xfrm>
                <a:off x="3738186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o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AEF168-8BB4-E6FF-C92B-AF2FD17BB106}"/>
                  </a:ext>
                </a:extLst>
              </p:cNvPr>
              <p:cNvSpPr txBox="1"/>
              <p:nvPr/>
            </p:nvSpPr>
            <p:spPr>
              <a:xfrm>
                <a:off x="4194760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,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F35117-FF97-D584-B1A6-4B0ECA74096B}"/>
                  </a:ext>
                </a:extLst>
              </p:cNvPr>
              <p:cNvSpPr txBox="1"/>
              <p:nvPr/>
            </p:nvSpPr>
            <p:spPr>
              <a:xfrm>
                <a:off x="4651334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F6D0E8-EFA7-5647-9531-909F494DCAAE}"/>
                  </a:ext>
                </a:extLst>
              </p:cNvPr>
              <p:cNvSpPr txBox="1"/>
              <p:nvPr/>
            </p:nvSpPr>
            <p:spPr>
              <a:xfrm>
                <a:off x="5107908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w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DEC336-AAB8-0CA1-4A76-30E3D17C6E58}"/>
                  </a:ext>
                </a:extLst>
              </p:cNvPr>
              <p:cNvSpPr txBox="1"/>
              <p:nvPr/>
            </p:nvSpPr>
            <p:spPr>
              <a:xfrm>
                <a:off x="5564482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o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637B7B8-CD6A-BC54-999B-4382AD66607A}"/>
                  </a:ext>
                </a:extLst>
              </p:cNvPr>
              <p:cNvSpPr txBox="1"/>
              <p:nvPr/>
            </p:nvSpPr>
            <p:spPr>
              <a:xfrm>
                <a:off x="6021056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r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D60622B-D0DE-51EC-8811-54C61C4A512A}"/>
                  </a:ext>
                </a:extLst>
              </p:cNvPr>
              <p:cNvSpPr txBox="1"/>
              <p:nvPr/>
            </p:nvSpPr>
            <p:spPr>
              <a:xfrm>
                <a:off x="6477630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l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6155D0-4F1D-C86C-25F9-69B63F4F6A99}"/>
                  </a:ext>
                </a:extLst>
              </p:cNvPr>
              <p:cNvSpPr txBox="1"/>
              <p:nvPr/>
            </p:nvSpPr>
            <p:spPr>
              <a:xfrm>
                <a:off x="6934200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d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30F8E6C-6B23-1D29-299D-8D098492B3FE}"/>
                </a:ext>
              </a:extLst>
            </p:cNvPr>
            <p:cNvGrpSpPr/>
            <p:nvPr/>
          </p:nvGrpSpPr>
          <p:grpSpPr>
            <a:xfrm>
              <a:off x="3117906" y="3443143"/>
              <a:ext cx="5478463" cy="341632"/>
              <a:chOff x="1828800" y="3934668"/>
              <a:chExt cx="5478463" cy="341632"/>
            </a:xfrm>
          </p:grpSpPr>
          <p:sp>
            <p:nvSpPr>
              <p:cNvPr id="43" name="Text Box 7">
                <a:extLst>
                  <a:ext uri="{FF2B5EF4-FFF2-40B4-BE49-F238E27FC236}">
                    <a16:creationId xmlns:a16="http://schemas.microsoft.com/office/drawing/2014/main" id="{BCA67673-05CC-B24A-6318-886DBA7406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88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12</a:t>
                </a:r>
              </a:p>
            </p:txBody>
          </p:sp>
          <p:sp>
            <p:nvSpPr>
              <p:cNvPr id="44" name="Text Box 9">
                <a:extLst>
                  <a:ext uri="{FF2B5EF4-FFF2-40B4-BE49-F238E27FC236}">
                    <a16:creationId xmlns:a16="http://schemas.microsoft.com/office/drawing/2014/main" id="{C9C287E2-C24A-774A-645A-DBE72F6958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11</a:t>
                </a:r>
              </a:p>
            </p:txBody>
          </p:sp>
          <p:sp>
            <p:nvSpPr>
              <p:cNvPr id="45" name="Text Box 11">
                <a:extLst>
                  <a:ext uri="{FF2B5EF4-FFF2-40B4-BE49-F238E27FC236}">
                    <a16:creationId xmlns:a16="http://schemas.microsoft.com/office/drawing/2014/main" id="{B68A2BD5-72C8-3D92-C973-A5480055BB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32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10</a:t>
                </a:r>
              </a:p>
            </p:txBody>
          </p:sp>
          <p:sp>
            <p:nvSpPr>
              <p:cNvPr id="46" name="Text Box 13">
                <a:extLst>
                  <a:ext uri="{FF2B5EF4-FFF2-40B4-BE49-F238E27FC236}">
                    <a16:creationId xmlns:a16="http://schemas.microsoft.com/office/drawing/2014/main" id="{45749675-D84F-46D5-ECEC-9186368B35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9</a:t>
                </a:r>
              </a:p>
            </p:txBody>
          </p:sp>
          <p:sp>
            <p:nvSpPr>
              <p:cNvPr id="47" name="Text Box 15">
                <a:extLst>
                  <a:ext uri="{FF2B5EF4-FFF2-40B4-BE49-F238E27FC236}">
                    <a16:creationId xmlns:a16="http://schemas.microsoft.com/office/drawing/2014/main" id="{2DB2BA4A-452E-E436-0838-370CACD8DB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76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8</a:t>
                </a:r>
              </a:p>
            </p:txBody>
          </p:sp>
          <p:sp>
            <p:nvSpPr>
              <p:cNvPr id="48" name="Text Box 17">
                <a:extLst>
                  <a:ext uri="{FF2B5EF4-FFF2-40B4-BE49-F238E27FC236}">
                    <a16:creationId xmlns:a16="http://schemas.microsoft.com/office/drawing/2014/main" id="{259C3180-9A47-6005-B8A5-13C64765F1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48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7</a:t>
                </a:r>
              </a:p>
            </p:txBody>
          </p:sp>
          <p:sp>
            <p:nvSpPr>
              <p:cNvPr id="49" name="Text Box 19">
                <a:extLst>
                  <a:ext uri="{FF2B5EF4-FFF2-40B4-BE49-F238E27FC236}">
                    <a16:creationId xmlns:a16="http://schemas.microsoft.com/office/drawing/2014/main" id="{1B36589F-CFE0-F5C0-F7FE-E4A0AA496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6</a:t>
                </a:r>
              </a:p>
            </p:txBody>
          </p:sp>
          <p:sp>
            <p:nvSpPr>
              <p:cNvPr id="50" name="Text Box 21">
                <a:extLst>
                  <a:ext uri="{FF2B5EF4-FFF2-40B4-BE49-F238E27FC236}">
                    <a16:creationId xmlns:a16="http://schemas.microsoft.com/office/drawing/2014/main" id="{BABF3464-E701-387C-F990-62B12DDBD1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5</a:t>
                </a:r>
              </a:p>
            </p:txBody>
          </p:sp>
          <p:sp>
            <p:nvSpPr>
              <p:cNvPr id="51" name="Text Box 23">
                <a:extLst>
                  <a:ext uri="{FF2B5EF4-FFF2-40B4-BE49-F238E27FC236}">
                    <a16:creationId xmlns:a16="http://schemas.microsoft.com/office/drawing/2014/main" id="{960044E3-92C0-111D-459B-820909CC71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64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4</a:t>
                </a:r>
              </a:p>
            </p:txBody>
          </p:sp>
          <p:sp>
            <p:nvSpPr>
              <p:cNvPr id="52" name="Text Box 25">
                <a:extLst>
                  <a:ext uri="{FF2B5EF4-FFF2-40B4-BE49-F238E27FC236}">
                    <a16:creationId xmlns:a16="http://schemas.microsoft.com/office/drawing/2014/main" id="{6D198912-62AB-4DCE-6585-9A30FC8851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6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3</a:t>
                </a:r>
              </a:p>
            </p:txBody>
          </p:sp>
          <p:sp>
            <p:nvSpPr>
              <p:cNvPr id="53" name="Text Box 27">
                <a:extLst>
                  <a:ext uri="{FF2B5EF4-FFF2-40B4-BE49-F238E27FC236}">
                    <a16:creationId xmlns:a16="http://schemas.microsoft.com/office/drawing/2014/main" id="{6B271FDE-908A-734A-ECE9-A10D50844B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08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2</a:t>
                </a:r>
              </a:p>
            </p:txBody>
          </p:sp>
          <p:sp>
            <p:nvSpPr>
              <p:cNvPr id="54" name="Text Box 29">
                <a:extLst>
                  <a:ext uri="{FF2B5EF4-FFF2-40B4-BE49-F238E27FC236}">
                    <a16:creationId xmlns:a16="http://schemas.microsoft.com/office/drawing/2014/main" id="{7C163D61-7AFE-1704-97E3-CBB8418077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2838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D2F65-512B-8165-3C6E-19028FF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7261-A55C-B07B-FF33-4A38BBDB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 Selecting Characters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2F60A-8D3A-C538-CB78-0F144E15D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Let’s practice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Assume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 = 'hello, world’</a:t>
            </a:r>
            <a:endParaRPr lang="en-US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What are the following: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How to get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’,’</a:t>
            </a:r>
            <a:r>
              <a:rPr lang="en-US" dirty="0">
                <a:cs typeface="Courier New" panose="02070309020205020404" pitchFamily="49" charset="0"/>
              </a:rPr>
              <a:t> character?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What does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greet[6]</a:t>
            </a:r>
            <a:r>
              <a:rPr lang="en-US" dirty="0">
                <a:cs typeface="Courier New" panose="02070309020205020404" pitchFamily="49" charset="0"/>
              </a:rPr>
              <a:t> get us?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What does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greet[-3]</a:t>
            </a:r>
            <a:r>
              <a:rPr lang="en-US" dirty="0">
                <a:cs typeface="Courier New" panose="02070309020205020404" pitchFamily="49" charset="0"/>
              </a:rPr>
              <a:t> get us?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What does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greet[-10]</a:t>
            </a:r>
            <a:r>
              <a:rPr lang="en-US" dirty="0">
                <a:cs typeface="Courier New" panose="02070309020205020404" pitchFamily="49" charset="0"/>
              </a:rPr>
              <a:t> get us? What is the other way to get same character?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What does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greet[‘6’]</a:t>
            </a:r>
            <a:r>
              <a:rPr lang="en-US" dirty="0">
                <a:cs typeface="Courier New" panose="02070309020205020404" pitchFamily="49" charset="0"/>
              </a:rPr>
              <a:t> get us?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FF9E958-5265-0870-032E-836D9D294062}"/>
              </a:ext>
            </a:extLst>
          </p:cNvPr>
          <p:cNvGrpSpPr/>
          <p:nvPr/>
        </p:nvGrpSpPr>
        <p:grpSpPr>
          <a:xfrm>
            <a:off x="5861107" y="1222259"/>
            <a:ext cx="5486401" cy="943394"/>
            <a:chOff x="3117906" y="2841381"/>
            <a:chExt cx="5486401" cy="94339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FC9E978-2B6F-3A02-2B45-EDE6C70D51CA}"/>
                </a:ext>
              </a:extLst>
            </p:cNvPr>
            <p:cNvGrpSpPr/>
            <p:nvPr/>
          </p:nvGrpSpPr>
          <p:grpSpPr>
            <a:xfrm>
              <a:off x="3117906" y="2841381"/>
              <a:ext cx="5486401" cy="695774"/>
              <a:chOff x="1905000" y="4104826"/>
              <a:chExt cx="5486401" cy="695774"/>
            </a:xfrm>
          </p:grpSpPr>
          <p:sp>
            <p:nvSpPr>
              <p:cNvPr id="6" name="Text Box 7">
                <a:extLst>
                  <a:ext uri="{FF2B5EF4-FFF2-40B4-BE49-F238E27FC236}">
                    <a16:creationId xmlns:a16="http://schemas.microsoft.com/office/drawing/2014/main" id="{DF725BFE-4BB9-1948-06C0-53335309D4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29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0</a:t>
                </a:r>
              </a:p>
            </p:txBody>
          </p:sp>
          <p:sp>
            <p:nvSpPr>
              <p:cNvPr id="7" name="Text Box 9">
                <a:extLst>
                  <a:ext uri="{FF2B5EF4-FFF2-40B4-BE49-F238E27FC236}">
                    <a16:creationId xmlns:a16="http://schemas.microsoft.com/office/drawing/2014/main" id="{5575058E-498C-D474-E43F-B8E890CCB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01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1</a:t>
                </a:r>
              </a:p>
            </p:txBody>
          </p:sp>
          <p:sp>
            <p:nvSpPr>
              <p:cNvPr id="8" name="Text Box 11">
                <a:extLst>
                  <a:ext uri="{FF2B5EF4-FFF2-40B4-BE49-F238E27FC236}">
                    <a16:creationId xmlns:a16="http://schemas.microsoft.com/office/drawing/2014/main" id="{1C3D633D-67B6-C749-B3B3-5AE5DA03DC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73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2</a:t>
                </a:r>
              </a:p>
            </p:txBody>
          </p:sp>
          <p:sp>
            <p:nvSpPr>
              <p:cNvPr id="9" name="Text Box 13">
                <a:extLst>
                  <a:ext uri="{FF2B5EF4-FFF2-40B4-BE49-F238E27FC236}">
                    <a16:creationId xmlns:a16="http://schemas.microsoft.com/office/drawing/2014/main" id="{1F326FE8-B3D8-85F7-AE45-7AF1AF1EC9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45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3</a:t>
                </a:r>
              </a:p>
            </p:txBody>
          </p:sp>
          <p:sp>
            <p:nvSpPr>
              <p:cNvPr id="10" name="Text Box 15">
                <a:extLst>
                  <a:ext uri="{FF2B5EF4-FFF2-40B4-BE49-F238E27FC236}">
                    <a16:creationId xmlns:a16="http://schemas.microsoft.com/office/drawing/2014/main" id="{859BE6F0-502F-8A95-7A47-79AD6CC4D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17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4</a:t>
                </a:r>
              </a:p>
            </p:txBody>
          </p:sp>
          <p:sp>
            <p:nvSpPr>
              <p:cNvPr id="11" name="Text Box 17">
                <a:extLst>
                  <a:ext uri="{FF2B5EF4-FFF2-40B4-BE49-F238E27FC236}">
                    <a16:creationId xmlns:a16="http://schemas.microsoft.com/office/drawing/2014/main" id="{C5B61CCC-6F45-8E39-C617-EBD9F63F19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89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5</a:t>
                </a:r>
              </a:p>
            </p:txBody>
          </p:sp>
          <p:sp>
            <p:nvSpPr>
              <p:cNvPr id="12" name="Text Box 19">
                <a:extLst>
                  <a:ext uri="{FF2B5EF4-FFF2-40B4-BE49-F238E27FC236}">
                    <a16:creationId xmlns:a16="http://schemas.microsoft.com/office/drawing/2014/main" id="{C4496C75-AB82-865D-9B12-68EB42C931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1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6</a:t>
                </a:r>
              </a:p>
            </p:txBody>
          </p:sp>
          <p:sp>
            <p:nvSpPr>
              <p:cNvPr id="13" name="Text Box 21">
                <a:extLst>
                  <a:ext uri="{FF2B5EF4-FFF2-40B4-BE49-F238E27FC236}">
                    <a16:creationId xmlns:a16="http://schemas.microsoft.com/office/drawing/2014/main" id="{AE40979F-BEF9-8A73-0AE1-FF2499AA31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33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7</a:t>
                </a:r>
              </a:p>
            </p:txBody>
          </p:sp>
          <p:sp>
            <p:nvSpPr>
              <p:cNvPr id="14" name="Text Box 23">
                <a:extLst>
                  <a:ext uri="{FF2B5EF4-FFF2-40B4-BE49-F238E27FC236}">
                    <a16:creationId xmlns:a16="http://schemas.microsoft.com/office/drawing/2014/main" id="{84D466D4-DD25-55C1-C866-F16DE4B495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05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8</a:t>
                </a:r>
              </a:p>
            </p:txBody>
          </p:sp>
          <p:sp>
            <p:nvSpPr>
              <p:cNvPr id="15" name="Text Box 25">
                <a:extLst>
                  <a:ext uri="{FF2B5EF4-FFF2-40B4-BE49-F238E27FC236}">
                    <a16:creationId xmlns:a16="http://schemas.microsoft.com/office/drawing/2014/main" id="{1707B59A-0306-9C4C-BF6E-61D7B458E2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77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9</a:t>
                </a:r>
              </a:p>
            </p:txBody>
          </p:sp>
          <p:sp>
            <p:nvSpPr>
              <p:cNvPr id="16" name="Text Box 27">
                <a:extLst>
                  <a:ext uri="{FF2B5EF4-FFF2-40B4-BE49-F238E27FC236}">
                    <a16:creationId xmlns:a16="http://schemas.microsoft.com/office/drawing/2014/main" id="{D5BF06E9-56B7-B6BA-E686-FC1C994577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49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10</a:t>
                </a:r>
              </a:p>
            </p:txBody>
          </p:sp>
          <p:sp>
            <p:nvSpPr>
              <p:cNvPr id="17" name="Text Box 29">
                <a:extLst>
                  <a:ext uri="{FF2B5EF4-FFF2-40B4-BE49-F238E27FC236}">
                    <a16:creationId xmlns:a16="http://schemas.microsoft.com/office/drawing/2014/main" id="{D0D1DECC-C39F-CDB3-FBB3-D41884B840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21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11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BDF38AC-4234-8831-3C8B-3665DEF0909B}"/>
                  </a:ext>
                </a:extLst>
              </p:cNvPr>
              <p:cNvGrpSpPr/>
              <p:nvPr/>
            </p:nvGrpSpPr>
            <p:grpSpPr>
              <a:xfrm>
                <a:off x="1905000" y="4104826"/>
                <a:ext cx="5486400" cy="457201"/>
                <a:chOff x="1905000" y="4032256"/>
                <a:chExt cx="5486400" cy="457201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301F8DF8-0AC7-8041-F59E-6CC1806836AE}"/>
                    </a:ext>
                  </a:extLst>
                </p:cNvPr>
                <p:cNvSpPr/>
                <p:nvPr/>
              </p:nvSpPr>
              <p:spPr bwMode="auto">
                <a:xfrm>
                  <a:off x="1905000" y="4032256"/>
                  <a:ext cx="5486400" cy="457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</a:endParaRPr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B81FD951-1CB3-58D4-8BF5-61854FB851FE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2134328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818E3F3-159F-895C-250B-2E6A39D5E7BD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2591462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B982ABB-0663-8532-30CF-A29DFD9019AB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3048596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3CACF2D-CC2E-3AC7-CA7D-65D8BEECD161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3505730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2A01A964-A51D-6ED2-58D4-D82831DF98CF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3962864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CE9B4B66-3B0E-5AA9-6C78-84CE5E625D21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4419998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045AAF4-F14F-7603-FC44-1FF4BD3D6DA7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4877132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6E4E02C-1553-7029-2619-4732EB1905AA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5334266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5254A389-C777-4695-5497-3BBBBB8434E8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5791400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C6E410BE-2C4D-54A6-ED3E-6A48B827B778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6248534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A4A6F51C-C2D9-3925-541D-281A3900CA0C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6705668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A3E2691-56A1-9A8D-D56D-0C2A476701D9}"/>
                  </a:ext>
                </a:extLst>
              </p:cNvPr>
              <p:cNvSpPr txBox="1"/>
              <p:nvPr/>
            </p:nvSpPr>
            <p:spPr>
              <a:xfrm>
                <a:off x="1911890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h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9917E6-441A-D57F-829C-1A8DAE2C5521}"/>
                  </a:ext>
                </a:extLst>
              </p:cNvPr>
              <p:cNvSpPr txBox="1"/>
              <p:nvPr/>
            </p:nvSpPr>
            <p:spPr>
              <a:xfrm>
                <a:off x="2368464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E198BA-0005-5DDE-AF2C-B21F72AF6A80}"/>
                  </a:ext>
                </a:extLst>
              </p:cNvPr>
              <p:cNvSpPr txBox="1"/>
              <p:nvPr/>
            </p:nvSpPr>
            <p:spPr>
              <a:xfrm>
                <a:off x="2825038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l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D97177-0F5C-F536-9A67-4EE4D6F7CD1A}"/>
                  </a:ext>
                </a:extLst>
              </p:cNvPr>
              <p:cNvSpPr txBox="1"/>
              <p:nvPr/>
            </p:nvSpPr>
            <p:spPr>
              <a:xfrm>
                <a:off x="3281612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l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1C56E87-D7C5-A7B3-0310-2CD9C3883C00}"/>
                  </a:ext>
                </a:extLst>
              </p:cNvPr>
              <p:cNvSpPr txBox="1"/>
              <p:nvPr/>
            </p:nvSpPr>
            <p:spPr>
              <a:xfrm>
                <a:off x="3738186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o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53CC0C5-F57A-045A-CDD6-53D788CBEA94}"/>
                  </a:ext>
                </a:extLst>
              </p:cNvPr>
              <p:cNvSpPr txBox="1"/>
              <p:nvPr/>
            </p:nvSpPr>
            <p:spPr>
              <a:xfrm>
                <a:off x="4194760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,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2F4132-D8EC-0379-8D17-2C33F8373546}"/>
                  </a:ext>
                </a:extLst>
              </p:cNvPr>
              <p:cNvSpPr txBox="1"/>
              <p:nvPr/>
            </p:nvSpPr>
            <p:spPr>
              <a:xfrm>
                <a:off x="4651334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E3043F4-0B61-5AE2-117D-6790DCE91D89}"/>
                  </a:ext>
                </a:extLst>
              </p:cNvPr>
              <p:cNvSpPr txBox="1"/>
              <p:nvPr/>
            </p:nvSpPr>
            <p:spPr>
              <a:xfrm>
                <a:off x="5107908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w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6155103-8040-FB79-3ABF-758BCA529474}"/>
                  </a:ext>
                </a:extLst>
              </p:cNvPr>
              <p:cNvSpPr txBox="1"/>
              <p:nvPr/>
            </p:nvSpPr>
            <p:spPr>
              <a:xfrm>
                <a:off x="5564482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o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E27CDA-01F7-402A-F394-0D6DAD157BD1}"/>
                  </a:ext>
                </a:extLst>
              </p:cNvPr>
              <p:cNvSpPr txBox="1"/>
              <p:nvPr/>
            </p:nvSpPr>
            <p:spPr>
              <a:xfrm>
                <a:off x="6021056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r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C30AB8-4505-8C97-0A86-590485EA18BB}"/>
                  </a:ext>
                </a:extLst>
              </p:cNvPr>
              <p:cNvSpPr txBox="1"/>
              <p:nvPr/>
            </p:nvSpPr>
            <p:spPr>
              <a:xfrm>
                <a:off x="6477630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l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FCA715F-D3F2-6D44-013A-AC035651397C}"/>
                  </a:ext>
                </a:extLst>
              </p:cNvPr>
              <p:cNvSpPr txBox="1"/>
              <p:nvPr/>
            </p:nvSpPr>
            <p:spPr>
              <a:xfrm>
                <a:off x="6934200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d</a:t>
                </a:r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6E49224-8846-FE75-72FD-DC83C07BCB6D}"/>
                </a:ext>
              </a:extLst>
            </p:cNvPr>
            <p:cNvGrpSpPr/>
            <p:nvPr/>
          </p:nvGrpSpPr>
          <p:grpSpPr>
            <a:xfrm>
              <a:off x="3117906" y="3443143"/>
              <a:ext cx="5478463" cy="341632"/>
              <a:chOff x="1828800" y="3934668"/>
              <a:chExt cx="5478463" cy="341632"/>
            </a:xfrm>
          </p:grpSpPr>
          <p:sp>
            <p:nvSpPr>
              <p:cNvPr id="43" name="Text Box 7">
                <a:extLst>
                  <a:ext uri="{FF2B5EF4-FFF2-40B4-BE49-F238E27FC236}">
                    <a16:creationId xmlns:a16="http://schemas.microsoft.com/office/drawing/2014/main" id="{4FC1917E-74F0-2FE5-65E7-4443FD2A5F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88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12</a:t>
                </a:r>
              </a:p>
            </p:txBody>
          </p:sp>
          <p:sp>
            <p:nvSpPr>
              <p:cNvPr id="44" name="Text Box 9">
                <a:extLst>
                  <a:ext uri="{FF2B5EF4-FFF2-40B4-BE49-F238E27FC236}">
                    <a16:creationId xmlns:a16="http://schemas.microsoft.com/office/drawing/2014/main" id="{05A85FFF-E08E-747B-409D-534A99814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11</a:t>
                </a:r>
              </a:p>
            </p:txBody>
          </p:sp>
          <p:sp>
            <p:nvSpPr>
              <p:cNvPr id="45" name="Text Box 11">
                <a:extLst>
                  <a:ext uri="{FF2B5EF4-FFF2-40B4-BE49-F238E27FC236}">
                    <a16:creationId xmlns:a16="http://schemas.microsoft.com/office/drawing/2014/main" id="{6B975A3B-36F7-AC30-FDA6-C0F9215553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32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10</a:t>
                </a:r>
              </a:p>
            </p:txBody>
          </p:sp>
          <p:sp>
            <p:nvSpPr>
              <p:cNvPr id="46" name="Text Box 13">
                <a:extLst>
                  <a:ext uri="{FF2B5EF4-FFF2-40B4-BE49-F238E27FC236}">
                    <a16:creationId xmlns:a16="http://schemas.microsoft.com/office/drawing/2014/main" id="{18A82C49-6DBD-36E3-63FD-C41C0D7D3C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9</a:t>
                </a:r>
              </a:p>
            </p:txBody>
          </p:sp>
          <p:sp>
            <p:nvSpPr>
              <p:cNvPr id="47" name="Text Box 15">
                <a:extLst>
                  <a:ext uri="{FF2B5EF4-FFF2-40B4-BE49-F238E27FC236}">
                    <a16:creationId xmlns:a16="http://schemas.microsoft.com/office/drawing/2014/main" id="{50CAF61D-06B2-7760-D5D4-3ACBCF3F33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76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8</a:t>
                </a:r>
              </a:p>
            </p:txBody>
          </p:sp>
          <p:sp>
            <p:nvSpPr>
              <p:cNvPr id="48" name="Text Box 17">
                <a:extLst>
                  <a:ext uri="{FF2B5EF4-FFF2-40B4-BE49-F238E27FC236}">
                    <a16:creationId xmlns:a16="http://schemas.microsoft.com/office/drawing/2014/main" id="{5A936D06-9CE2-3F50-3605-0986939B36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48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7</a:t>
                </a:r>
              </a:p>
            </p:txBody>
          </p:sp>
          <p:sp>
            <p:nvSpPr>
              <p:cNvPr id="49" name="Text Box 19">
                <a:extLst>
                  <a:ext uri="{FF2B5EF4-FFF2-40B4-BE49-F238E27FC236}">
                    <a16:creationId xmlns:a16="http://schemas.microsoft.com/office/drawing/2014/main" id="{73FC4E35-DDE7-8502-E84D-73F3EEBECC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6</a:t>
                </a:r>
              </a:p>
            </p:txBody>
          </p:sp>
          <p:sp>
            <p:nvSpPr>
              <p:cNvPr id="50" name="Text Box 21">
                <a:extLst>
                  <a:ext uri="{FF2B5EF4-FFF2-40B4-BE49-F238E27FC236}">
                    <a16:creationId xmlns:a16="http://schemas.microsoft.com/office/drawing/2014/main" id="{0655D67B-98A6-1955-5689-6833B181C4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5</a:t>
                </a:r>
              </a:p>
            </p:txBody>
          </p:sp>
          <p:sp>
            <p:nvSpPr>
              <p:cNvPr id="51" name="Text Box 23">
                <a:extLst>
                  <a:ext uri="{FF2B5EF4-FFF2-40B4-BE49-F238E27FC236}">
                    <a16:creationId xmlns:a16="http://schemas.microsoft.com/office/drawing/2014/main" id="{D037D10F-DCCD-DEDA-E891-6E99A6A093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64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4</a:t>
                </a:r>
              </a:p>
            </p:txBody>
          </p:sp>
          <p:sp>
            <p:nvSpPr>
              <p:cNvPr id="52" name="Text Box 25">
                <a:extLst>
                  <a:ext uri="{FF2B5EF4-FFF2-40B4-BE49-F238E27FC236}">
                    <a16:creationId xmlns:a16="http://schemas.microsoft.com/office/drawing/2014/main" id="{ACE66AC3-E481-F9FF-CAF4-FF2E7F941B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6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3</a:t>
                </a:r>
              </a:p>
            </p:txBody>
          </p:sp>
          <p:sp>
            <p:nvSpPr>
              <p:cNvPr id="53" name="Text Box 27">
                <a:extLst>
                  <a:ext uri="{FF2B5EF4-FFF2-40B4-BE49-F238E27FC236}">
                    <a16:creationId xmlns:a16="http://schemas.microsoft.com/office/drawing/2014/main" id="{18A4BEC4-1F64-B7EB-1F68-CAA00D253A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08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2</a:t>
                </a:r>
              </a:p>
            </p:txBody>
          </p:sp>
          <p:sp>
            <p:nvSpPr>
              <p:cNvPr id="54" name="Text Box 29">
                <a:extLst>
                  <a:ext uri="{FF2B5EF4-FFF2-40B4-BE49-F238E27FC236}">
                    <a16:creationId xmlns:a16="http://schemas.microsoft.com/office/drawing/2014/main" id="{F0225389-1BB6-3974-B678-46D50E260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9082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87263-FDA7-1ABD-C3E0-48D29637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9D05-E19A-ED80-882F-9F2D1B94C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Print out all the characters in the string with an even index</a:t>
            </a:r>
          </a:p>
          <a:p>
            <a:r>
              <a:rPr lang="en-US" dirty="0"/>
              <a:t>Program Structure:</a:t>
            </a:r>
          </a:p>
          <a:p>
            <a:pPr lvl="1"/>
            <a:r>
              <a:rPr lang="en-US" dirty="0"/>
              <a:t>Create a user-defined function:</a:t>
            </a:r>
          </a:p>
          <a:p>
            <a:pPr lvl="2"/>
            <a:r>
              <a:rPr lang="en-US" dirty="0"/>
              <a:t>Call it </a:t>
            </a:r>
            <a:r>
              <a:rPr lang="en-US" i="1" dirty="0" err="1"/>
              <a:t>even_char</a:t>
            </a:r>
            <a:r>
              <a:rPr lang="en-US" i="1" dirty="0"/>
              <a:t> </a:t>
            </a:r>
            <a:r>
              <a:rPr lang="en-US" dirty="0"/>
              <a:t>with one string argument. </a:t>
            </a:r>
          </a:p>
          <a:p>
            <a:pPr lvl="2"/>
            <a:r>
              <a:rPr lang="en-US" i="1" dirty="0"/>
              <a:t>returns</a:t>
            </a:r>
            <a:r>
              <a:rPr lang="en-US" dirty="0"/>
              <a:t> all characters with an even index. </a:t>
            </a:r>
          </a:p>
          <a:p>
            <a:pPr lvl="1"/>
            <a:r>
              <a:rPr lang="en-US" dirty="0"/>
              <a:t>In the </a:t>
            </a:r>
            <a:r>
              <a:rPr lang="en-US" i="1" dirty="0"/>
              <a:t>main</a:t>
            </a:r>
            <a:r>
              <a:rPr lang="en-US" dirty="0"/>
              <a:t> part of the program:</a:t>
            </a:r>
          </a:p>
          <a:p>
            <a:pPr lvl="2"/>
            <a:r>
              <a:rPr lang="en-US" dirty="0"/>
              <a:t>Prompt the user for and read in a string.</a:t>
            </a:r>
          </a:p>
          <a:p>
            <a:pPr lvl="2"/>
            <a:r>
              <a:rPr lang="en-US" dirty="0"/>
              <a:t>Call the </a:t>
            </a:r>
            <a:r>
              <a:rPr lang="en-US" i="1" dirty="0" err="1"/>
              <a:t>even_char</a:t>
            </a:r>
            <a:r>
              <a:rPr lang="en-US" i="1" dirty="0"/>
              <a:t> </a:t>
            </a:r>
            <a:r>
              <a:rPr lang="en-US" dirty="0"/>
              <a:t>function, passing in the user-inputted string.</a:t>
            </a:r>
          </a:p>
          <a:p>
            <a:pPr lvl="2"/>
            <a:r>
              <a:rPr lang="en-US" dirty="0"/>
              <a:t>Print the return.</a:t>
            </a:r>
          </a:p>
        </p:txBody>
      </p:sp>
    </p:spTree>
    <p:extLst>
      <p:ext uri="{BB962C8B-B14F-4D97-AF65-F5344CB8AC3E}">
        <p14:creationId xmlns:p14="http://schemas.microsoft.com/office/powerpoint/2010/main" val="345685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BA07-91F6-BEAE-9362-1BB35135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033E-F11A-621D-8B75-A44DD73C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rgbClr val="008000"/>
                </a:solidFill>
              </a:rPr>
              <a:t>Slicing </a:t>
            </a:r>
            <a:r>
              <a:rPr lang="en-US" dirty="0"/>
              <a:t>is known as extract a substring by specifying a range of index positions</a:t>
            </a:r>
            <a:endParaRPr lang="en-US" dirty="0">
              <a:solidFill>
                <a:srgbClr val="008000"/>
              </a:solidFill>
            </a:endParaRPr>
          </a:p>
          <a:p>
            <a:pPr>
              <a:spcBef>
                <a:spcPts val="0"/>
              </a:spcBef>
            </a:pPr>
            <a:r>
              <a:rPr lang="en-US" dirty="0">
                <a:cs typeface="Courier New" panose="02070309020205020404" pitchFamily="49" charset="0"/>
              </a:rPr>
              <a:t>Slice operation is providing the parameters: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start:end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>
                <a:cs typeface="Courier New" panose="02070309020205020404" pitchFamily="49" charset="0"/>
              </a:rPr>
              <a:t> is the index position where the slice begins</a:t>
            </a:r>
          </a:p>
          <a:p>
            <a:pPr lvl="1">
              <a:spcBef>
                <a:spcPts val="0"/>
              </a:spcBef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cs typeface="Courier New" panose="02070309020205020404" pitchFamily="49" charset="0"/>
              </a:rPr>
              <a:t> is the index position </a:t>
            </a:r>
            <a:r>
              <a:rPr lang="en-US" u="sng" dirty="0">
                <a:cs typeface="Courier New" panose="02070309020205020404" pitchFamily="49" charset="0"/>
              </a:rPr>
              <a:t>before</a:t>
            </a:r>
            <a:r>
              <a:rPr lang="en-US" dirty="0">
                <a:cs typeface="Courier New" panose="02070309020205020404" pitchFamily="49" charset="0"/>
              </a:rPr>
              <a:t> the slice ends, exclusive</a:t>
            </a:r>
          </a:p>
          <a:p>
            <a:pPr lvl="1">
              <a:spcBef>
                <a:spcPts val="0"/>
              </a:spcBef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cs typeface="Courier New" panose="02070309020205020404" pitchFamily="49" charset="0"/>
              </a:rPr>
              <a:t> components of a slice are </a:t>
            </a:r>
            <a:r>
              <a:rPr lang="en-US" u="sng" dirty="0">
                <a:cs typeface="Courier New" panose="02070309020205020404" pitchFamily="49" charset="0"/>
              </a:rPr>
              <a:t>optional</a:t>
            </a:r>
            <a:r>
              <a:rPr lang="en-US" dirty="0">
                <a:cs typeface="Courier New" panose="02070309020205020404" pitchFamily="49" charset="0"/>
              </a:rPr>
              <a:t>, but the colon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“:”</a:t>
            </a:r>
            <a:r>
              <a:rPr lang="en-US" dirty="0">
                <a:cs typeface="Courier New" panose="02070309020205020404" pitchFamily="49" charset="0"/>
              </a:rPr>
              <a:t> must be present</a:t>
            </a:r>
          </a:p>
          <a:p>
            <a:pPr lvl="2">
              <a:spcBef>
                <a:spcPts val="0"/>
              </a:spcBef>
            </a:pPr>
            <a:r>
              <a:rPr lang="en-US" dirty="0"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>
                <a:cs typeface="Courier New" panose="02070309020205020404" pitchFamily="49" charset="0"/>
              </a:rPr>
              <a:t> is missing, it defaults to 0</a:t>
            </a:r>
          </a:p>
          <a:p>
            <a:pPr lvl="2">
              <a:spcBef>
                <a:spcPts val="0"/>
              </a:spcBef>
            </a:pPr>
            <a:r>
              <a:rPr lang="en-US" dirty="0"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cs typeface="Courier New" panose="02070309020205020404" pitchFamily="49" charset="0"/>
              </a:rPr>
              <a:t> is missing, it defaults to the length of the string</a:t>
            </a:r>
          </a:p>
          <a:p>
            <a:pPr>
              <a:spcBef>
                <a:spcPts val="0"/>
              </a:spcBef>
            </a:pPr>
            <a:r>
              <a:rPr lang="en-US" dirty="0">
                <a:cs typeface="Courier New" panose="02070309020205020404" pitchFamily="49" charset="0"/>
              </a:rPr>
              <a:t>A third parameter called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stride</a:t>
            </a:r>
            <a:r>
              <a:rPr lang="en-US" dirty="0">
                <a:cs typeface="Courier New" panose="02070309020205020404" pitchFamily="49" charset="0"/>
              </a:rPr>
              <a:t> can be used: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start:end:stride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spcBef>
                <a:spcPts val="0"/>
              </a:spcBef>
            </a:pPr>
            <a:r>
              <a:rPr lang="en-US" dirty="0">
                <a:cs typeface="Courier New" panose="02070309020205020404" pitchFamily="49" charset="0"/>
              </a:rPr>
              <a:t>A stride indicates how many positions are omitted between selected characters</a:t>
            </a:r>
          </a:p>
          <a:p>
            <a:pPr lvl="1">
              <a:spcBef>
                <a:spcPts val="0"/>
              </a:spcBef>
            </a:pPr>
            <a:r>
              <a:rPr lang="en-US" dirty="0">
                <a:cs typeface="Courier New" panose="02070309020205020404" pitchFamily="49" charset="0"/>
              </a:rPr>
              <a:t>A stride can be negative, basically operating in the reverse, right to left from the end of the string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DF8D83-B80B-D96A-E1F4-E7D577D2A19B}"/>
              </a:ext>
            </a:extLst>
          </p:cNvPr>
          <p:cNvGrpSpPr/>
          <p:nvPr/>
        </p:nvGrpSpPr>
        <p:grpSpPr>
          <a:xfrm>
            <a:off x="3117906" y="1222259"/>
            <a:ext cx="5486401" cy="695774"/>
            <a:chOff x="1905000" y="4104826"/>
            <a:chExt cx="5486401" cy="695774"/>
          </a:xfrm>
        </p:grpSpPr>
        <p:sp>
          <p:nvSpPr>
            <p:cNvPr id="19" name="Text Box 7">
              <a:extLst>
                <a:ext uri="{FF2B5EF4-FFF2-40B4-BE49-F238E27FC236}">
                  <a16:creationId xmlns:a16="http://schemas.microsoft.com/office/drawing/2014/main" id="{C4D2FDB6-D291-1EC3-9B56-D689153278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9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0</a:t>
              </a:r>
            </a:p>
          </p:txBody>
        </p:sp>
        <p:sp>
          <p:nvSpPr>
            <p:cNvPr id="20" name="Text Box 9">
              <a:extLst>
                <a:ext uri="{FF2B5EF4-FFF2-40B4-BE49-F238E27FC236}">
                  <a16:creationId xmlns:a16="http://schemas.microsoft.com/office/drawing/2014/main" id="{FD63003C-B982-F802-6AEF-A08656435E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01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1</a:t>
              </a:r>
            </a:p>
          </p:txBody>
        </p:sp>
        <p:sp>
          <p:nvSpPr>
            <p:cNvPr id="21" name="Text Box 11">
              <a:extLst>
                <a:ext uri="{FF2B5EF4-FFF2-40B4-BE49-F238E27FC236}">
                  <a16:creationId xmlns:a16="http://schemas.microsoft.com/office/drawing/2014/main" id="{4FF0E1D4-98DA-E219-244B-8899761DC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73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2</a:t>
              </a:r>
            </a:p>
          </p:txBody>
        </p:sp>
        <p:sp>
          <p:nvSpPr>
            <p:cNvPr id="22" name="Text Box 13">
              <a:extLst>
                <a:ext uri="{FF2B5EF4-FFF2-40B4-BE49-F238E27FC236}">
                  <a16:creationId xmlns:a16="http://schemas.microsoft.com/office/drawing/2014/main" id="{4B3B4A67-E6F6-92F2-F702-146893A47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45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3</a:t>
              </a:r>
            </a:p>
          </p:txBody>
        </p:sp>
        <p:sp>
          <p:nvSpPr>
            <p:cNvPr id="23" name="Text Box 15">
              <a:extLst>
                <a:ext uri="{FF2B5EF4-FFF2-40B4-BE49-F238E27FC236}">
                  <a16:creationId xmlns:a16="http://schemas.microsoft.com/office/drawing/2014/main" id="{EA9C1482-23A5-9A27-EE44-624CA4335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17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4</a:t>
              </a:r>
            </a:p>
          </p:txBody>
        </p:sp>
        <p:sp>
          <p:nvSpPr>
            <p:cNvPr id="24" name="Text Box 17">
              <a:extLst>
                <a:ext uri="{FF2B5EF4-FFF2-40B4-BE49-F238E27FC236}">
                  <a16:creationId xmlns:a16="http://schemas.microsoft.com/office/drawing/2014/main" id="{58FFBC12-747C-D250-0E60-0445E4AEF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89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5</a:t>
              </a:r>
            </a:p>
          </p:txBody>
        </p:sp>
        <p:sp>
          <p:nvSpPr>
            <p:cNvPr id="25" name="Text Box 19">
              <a:extLst>
                <a:ext uri="{FF2B5EF4-FFF2-40B4-BE49-F238E27FC236}">
                  <a16:creationId xmlns:a16="http://schemas.microsoft.com/office/drawing/2014/main" id="{934198E3-AD82-C8D4-9BB8-09C67B7FDA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1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6</a:t>
              </a:r>
            </a:p>
          </p:txBody>
        </p:sp>
        <p:sp>
          <p:nvSpPr>
            <p:cNvPr id="26" name="Text Box 21">
              <a:extLst>
                <a:ext uri="{FF2B5EF4-FFF2-40B4-BE49-F238E27FC236}">
                  <a16:creationId xmlns:a16="http://schemas.microsoft.com/office/drawing/2014/main" id="{B367BB23-932E-EE57-FA74-DB7C29DAF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33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7</a:t>
              </a:r>
            </a:p>
          </p:txBody>
        </p:sp>
        <p:sp>
          <p:nvSpPr>
            <p:cNvPr id="27" name="Text Box 23">
              <a:extLst>
                <a:ext uri="{FF2B5EF4-FFF2-40B4-BE49-F238E27FC236}">
                  <a16:creationId xmlns:a16="http://schemas.microsoft.com/office/drawing/2014/main" id="{48720C57-BA53-796F-C415-07C9727B4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05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8</a:t>
              </a:r>
            </a:p>
          </p:txBody>
        </p:sp>
        <p:sp>
          <p:nvSpPr>
            <p:cNvPr id="28" name="Text Box 25">
              <a:extLst>
                <a:ext uri="{FF2B5EF4-FFF2-40B4-BE49-F238E27FC236}">
                  <a16:creationId xmlns:a16="http://schemas.microsoft.com/office/drawing/2014/main" id="{E4C99CB8-2A8F-D501-EAB3-19074C8C5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77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9</a:t>
              </a:r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6EFFCC07-8931-2732-A141-8D2EA036B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49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10</a:t>
              </a:r>
            </a:p>
          </p:txBody>
        </p: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8AF46DCE-FB81-C477-36AD-05155841A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2138" y="4538662"/>
              <a:ext cx="449263" cy="261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b="0" dirty="0"/>
                <a:t>11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F8EAEC7-B76A-4769-328E-675EAC6FFB98}"/>
                </a:ext>
              </a:extLst>
            </p:cNvPr>
            <p:cNvGrpSpPr/>
            <p:nvPr/>
          </p:nvGrpSpPr>
          <p:grpSpPr>
            <a:xfrm>
              <a:off x="1905000" y="4104826"/>
              <a:ext cx="5486400" cy="457201"/>
              <a:chOff x="1905000" y="4032256"/>
              <a:chExt cx="5486400" cy="45720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D5F5B2A-3DDB-98B1-B5F1-3C026DC1F080}"/>
                  </a:ext>
                </a:extLst>
              </p:cNvPr>
              <p:cNvSpPr/>
              <p:nvPr/>
            </p:nvSpPr>
            <p:spPr bwMode="auto">
              <a:xfrm>
                <a:off x="1905000" y="4032256"/>
                <a:ext cx="5486400" cy="457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1EFDC37-8579-8F60-F3A8-92D2D20D7C88}"/>
                  </a:ext>
                </a:extLst>
              </p:cNvPr>
              <p:cNvCxnSpPr/>
              <p:nvPr/>
            </p:nvCxnSpPr>
            <p:spPr bwMode="auto">
              <a:xfrm rot="16200000" flipH="1">
                <a:off x="2134328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668B2B5-97AC-239C-A552-0D2F2915213A}"/>
                  </a:ext>
                </a:extLst>
              </p:cNvPr>
              <p:cNvCxnSpPr/>
              <p:nvPr/>
            </p:nvCxnSpPr>
            <p:spPr bwMode="auto">
              <a:xfrm rot="16200000" flipH="1">
                <a:off x="2591462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9982EFB4-1E6D-E595-D522-EFD817226ABB}"/>
                  </a:ext>
                </a:extLst>
              </p:cNvPr>
              <p:cNvCxnSpPr/>
              <p:nvPr/>
            </p:nvCxnSpPr>
            <p:spPr bwMode="auto">
              <a:xfrm rot="16200000" flipH="1">
                <a:off x="3048596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A2D32EEE-6A9D-65CE-FE94-5447033CB877}"/>
                  </a:ext>
                </a:extLst>
              </p:cNvPr>
              <p:cNvCxnSpPr/>
              <p:nvPr/>
            </p:nvCxnSpPr>
            <p:spPr bwMode="auto">
              <a:xfrm rot="16200000" flipH="1">
                <a:off x="3505730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D27A89B-EC1E-9F64-BCDA-BC4521E560E9}"/>
                  </a:ext>
                </a:extLst>
              </p:cNvPr>
              <p:cNvCxnSpPr/>
              <p:nvPr/>
            </p:nvCxnSpPr>
            <p:spPr bwMode="auto">
              <a:xfrm rot="16200000" flipH="1">
                <a:off x="3962864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A3DF4EB-0DCB-C1C3-F4D6-29FA234920BB}"/>
                  </a:ext>
                </a:extLst>
              </p:cNvPr>
              <p:cNvCxnSpPr/>
              <p:nvPr/>
            </p:nvCxnSpPr>
            <p:spPr bwMode="auto">
              <a:xfrm rot="16200000" flipH="1">
                <a:off x="4419998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D20F8E3-0374-A2EC-9B2D-52A87EEFDC56}"/>
                  </a:ext>
                </a:extLst>
              </p:cNvPr>
              <p:cNvCxnSpPr/>
              <p:nvPr/>
            </p:nvCxnSpPr>
            <p:spPr bwMode="auto">
              <a:xfrm rot="16200000" flipH="1">
                <a:off x="4877132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121EDCE-783A-7A67-4977-D2B36E1B2338}"/>
                  </a:ext>
                </a:extLst>
              </p:cNvPr>
              <p:cNvCxnSpPr/>
              <p:nvPr/>
            </p:nvCxnSpPr>
            <p:spPr bwMode="auto">
              <a:xfrm rot="16200000" flipH="1">
                <a:off x="5334266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716F818-B867-6BC4-D55A-FA36033D6610}"/>
                  </a:ext>
                </a:extLst>
              </p:cNvPr>
              <p:cNvCxnSpPr/>
              <p:nvPr/>
            </p:nvCxnSpPr>
            <p:spPr bwMode="auto">
              <a:xfrm rot="16200000" flipH="1">
                <a:off x="5791400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F36E8D9-5B22-A734-A5B1-BB2ABC56F913}"/>
                  </a:ext>
                </a:extLst>
              </p:cNvPr>
              <p:cNvCxnSpPr/>
              <p:nvPr/>
            </p:nvCxnSpPr>
            <p:spPr bwMode="auto">
              <a:xfrm rot="16200000" flipH="1">
                <a:off x="6248534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88364AD-9DF3-6074-624A-AA51A2E01E1F}"/>
                  </a:ext>
                </a:extLst>
              </p:cNvPr>
              <p:cNvCxnSpPr/>
              <p:nvPr/>
            </p:nvCxnSpPr>
            <p:spPr bwMode="auto">
              <a:xfrm rot="16200000" flipH="1">
                <a:off x="6705668" y="4260857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5911B0-235D-DC8A-B571-D11776C36371}"/>
                </a:ext>
              </a:extLst>
            </p:cNvPr>
            <p:cNvSpPr txBox="1"/>
            <p:nvPr/>
          </p:nvSpPr>
          <p:spPr>
            <a:xfrm>
              <a:off x="1911890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h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1146DE9-096E-2654-77D5-D1F0ED53D387}"/>
                </a:ext>
              </a:extLst>
            </p:cNvPr>
            <p:cNvSpPr txBox="1"/>
            <p:nvPr/>
          </p:nvSpPr>
          <p:spPr>
            <a:xfrm>
              <a:off x="2368464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B3E4302-573A-7995-466E-B35847D47699}"/>
                </a:ext>
              </a:extLst>
            </p:cNvPr>
            <p:cNvSpPr txBox="1"/>
            <p:nvPr/>
          </p:nvSpPr>
          <p:spPr>
            <a:xfrm>
              <a:off x="2825038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5322E92-D0F0-C4D8-0FD7-9679ABD9ED8A}"/>
                </a:ext>
              </a:extLst>
            </p:cNvPr>
            <p:cNvSpPr txBox="1"/>
            <p:nvPr/>
          </p:nvSpPr>
          <p:spPr>
            <a:xfrm>
              <a:off x="3281612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l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9694D3-0513-1B7A-8E27-004D8D4CCB48}"/>
                </a:ext>
              </a:extLst>
            </p:cNvPr>
            <p:cNvSpPr txBox="1"/>
            <p:nvPr/>
          </p:nvSpPr>
          <p:spPr>
            <a:xfrm>
              <a:off x="3738186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o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015034F-AFF8-C677-EB18-842C5565ED1D}"/>
                </a:ext>
              </a:extLst>
            </p:cNvPr>
            <p:cNvSpPr txBox="1"/>
            <p:nvPr/>
          </p:nvSpPr>
          <p:spPr>
            <a:xfrm>
              <a:off x="4194760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,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4130F1B-095C-A12A-A9CB-385D322DFBCE}"/>
                </a:ext>
              </a:extLst>
            </p:cNvPr>
            <p:cNvSpPr txBox="1"/>
            <p:nvPr/>
          </p:nvSpPr>
          <p:spPr>
            <a:xfrm>
              <a:off x="4651334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ourier New"/>
                  <a:cs typeface="Courier New"/>
                </a:rPr>
                <a:t>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3EEB62F-CB64-A2DD-DDEF-83DB0E200918}"/>
                </a:ext>
              </a:extLst>
            </p:cNvPr>
            <p:cNvSpPr txBox="1"/>
            <p:nvPr/>
          </p:nvSpPr>
          <p:spPr>
            <a:xfrm>
              <a:off x="5107908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w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C580BCE-450A-BFD8-C14A-77E786A8273F}"/>
                </a:ext>
              </a:extLst>
            </p:cNvPr>
            <p:cNvSpPr txBox="1"/>
            <p:nvPr/>
          </p:nvSpPr>
          <p:spPr>
            <a:xfrm>
              <a:off x="5564482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o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998D1C-42C9-E03C-7D38-B4ECA720E304}"/>
                </a:ext>
              </a:extLst>
            </p:cNvPr>
            <p:cNvSpPr txBox="1"/>
            <p:nvPr/>
          </p:nvSpPr>
          <p:spPr>
            <a:xfrm>
              <a:off x="6021056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r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76D2E6B-71E6-5697-A12C-F79257B25081}"/>
                </a:ext>
              </a:extLst>
            </p:cNvPr>
            <p:cNvSpPr txBox="1"/>
            <p:nvPr/>
          </p:nvSpPr>
          <p:spPr>
            <a:xfrm>
              <a:off x="6477630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l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0337A64-BB6C-DAC5-8331-244324F51D86}"/>
                </a:ext>
              </a:extLst>
            </p:cNvPr>
            <p:cNvSpPr txBox="1"/>
            <p:nvPr/>
          </p:nvSpPr>
          <p:spPr>
            <a:xfrm>
              <a:off x="6934200" y="412802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18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AC387-FC19-2D96-188A-D41813143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D763-2828-6914-3A7D-FD4ACC71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FE3FB-9EEC-5940-AF6E-5D4DC463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Let’s practice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Assume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 = 'hello, world’</a:t>
            </a:r>
            <a:endParaRPr lang="en-US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What are the following: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How to get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’hello’</a:t>
            </a:r>
            <a:r>
              <a:rPr lang="en-US" dirty="0">
                <a:cs typeface="Courier New" panose="02070309020205020404" pitchFamily="49" charset="0"/>
              </a:rPr>
              <a:t> substring?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What does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greet[7:11]</a:t>
            </a:r>
            <a:r>
              <a:rPr lang="en-US" dirty="0">
                <a:cs typeface="Courier New" panose="02070309020205020404" pitchFamily="49" charset="0"/>
              </a:rPr>
              <a:t> get us? Is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greet[7:]</a:t>
            </a:r>
            <a:r>
              <a:rPr lang="en-US" dirty="0">
                <a:cs typeface="Courier New" panose="02070309020205020404" pitchFamily="49" charset="0"/>
              </a:rPr>
              <a:t> the same?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What does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greet[:6:1]</a:t>
            </a:r>
            <a:r>
              <a:rPr lang="en-US" dirty="0">
                <a:cs typeface="Courier New" panose="02070309020205020404" pitchFamily="49" charset="0"/>
              </a:rPr>
              <a:t> get us? What are other way to get same substring?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Would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greet[5::-1]</a:t>
            </a:r>
            <a:r>
              <a:rPr lang="en-US" dirty="0">
                <a:cs typeface="Courier New" panose="02070309020205020404" pitchFamily="49" charset="0"/>
              </a:rPr>
              <a:t> get the same substring but in reverse?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What does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greet[::2]</a:t>
            </a:r>
            <a:r>
              <a:rPr lang="en-US" dirty="0">
                <a:cs typeface="Courier New" panose="02070309020205020404" pitchFamily="49" charset="0"/>
              </a:rPr>
              <a:t> get us?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What about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greet[11::-1]</a:t>
            </a:r>
            <a:r>
              <a:rPr lang="en-US" dirty="0">
                <a:cs typeface="Courier New" panose="02070309020205020404" pitchFamily="49" charset="0"/>
              </a:rPr>
              <a:t> get us?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D70518-8437-9F6F-1807-F69FD23A2FAC}"/>
              </a:ext>
            </a:extLst>
          </p:cNvPr>
          <p:cNvGrpSpPr/>
          <p:nvPr/>
        </p:nvGrpSpPr>
        <p:grpSpPr>
          <a:xfrm>
            <a:off x="5861107" y="1222259"/>
            <a:ext cx="5486401" cy="943394"/>
            <a:chOff x="3117906" y="2841381"/>
            <a:chExt cx="5486401" cy="94339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A377349-70ED-7A73-8808-364B541449A9}"/>
                </a:ext>
              </a:extLst>
            </p:cNvPr>
            <p:cNvGrpSpPr/>
            <p:nvPr/>
          </p:nvGrpSpPr>
          <p:grpSpPr>
            <a:xfrm>
              <a:off x="3117906" y="2841381"/>
              <a:ext cx="5486401" cy="695774"/>
              <a:chOff x="1905000" y="4104826"/>
              <a:chExt cx="5486401" cy="695774"/>
            </a:xfrm>
          </p:grpSpPr>
          <p:sp>
            <p:nvSpPr>
              <p:cNvPr id="57" name="Text Box 7">
                <a:extLst>
                  <a:ext uri="{FF2B5EF4-FFF2-40B4-BE49-F238E27FC236}">
                    <a16:creationId xmlns:a16="http://schemas.microsoft.com/office/drawing/2014/main" id="{FE8047BA-0B81-DD68-5C45-E8F24E20F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29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0</a:t>
                </a:r>
              </a:p>
            </p:txBody>
          </p:sp>
          <p:sp>
            <p:nvSpPr>
              <p:cNvPr id="58" name="Text Box 9">
                <a:extLst>
                  <a:ext uri="{FF2B5EF4-FFF2-40B4-BE49-F238E27FC236}">
                    <a16:creationId xmlns:a16="http://schemas.microsoft.com/office/drawing/2014/main" id="{7E44DE2A-59D8-D35F-3255-99139695D8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01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1</a:t>
                </a:r>
              </a:p>
            </p:txBody>
          </p:sp>
          <p:sp>
            <p:nvSpPr>
              <p:cNvPr id="59" name="Text Box 11">
                <a:extLst>
                  <a:ext uri="{FF2B5EF4-FFF2-40B4-BE49-F238E27FC236}">
                    <a16:creationId xmlns:a16="http://schemas.microsoft.com/office/drawing/2014/main" id="{830C68D7-C2F1-0B03-C2C7-7D38B76BA5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73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2</a:t>
                </a:r>
              </a:p>
            </p:txBody>
          </p:sp>
          <p:sp>
            <p:nvSpPr>
              <p:cNvPr id="60" name="Text Box 13">
                <a:extLst>
                  <a:ext uri="{FF2B5EF4-FFF2-40B4-BE49-F238E27FC236}">
                    <a16:creationId xmlns:a16="http://schemas.microsoft.com/office/drawing/2014/main" id="{A1EB3FAB-57BD-B017-BD84-D05978376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845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3</a:t>
                </a:r>
              </a:p>
            </p:txBody>
          </p:sp>
          <p:sp>
            <p:nvSpPr>
              <p:cNvPr id="61" name="Text Box 15">
                <a:extLst>
                  <a:ext uri="{FF2B5EF4-FFF2-40B4-BE49-F238E27FC236}">
                    <a16:creationId xmlns:a16="http://schemas.microsoft.com/office/drawing/2014/main" id="{6F985D61-A12F-3B91-903B-823426D735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17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4</a:t>
                </a:r>
              </a:p>
            </p:txBody>
          </p:sp>
          <p:sp>
            <p:nvSpPr>
              <p:cNvPr id="62" name="Text Box 17">
                <a:extLst>
                  <a:ext uri="{FF2B5EF4-FFF2-40B4-BE49-F238E27FC236}">
                    <a16:creationId xmlns:a16="http://schemas.microsoft.com/office/drawing/2014/main" id="{CE0D97F5-62ED-3C1E-CDBF-BC26ED83F3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89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5</a:t>
                </a:r>
              </a:p>
            </p:txBody>
          </p:sp>
          <p:sp>
            <p:nvSpPr>
              <p:cNvPr id="63" name="Text Box 19">
                <a:extLst>
                  <a:ext uri="{FF2B5EF4-FFF2-40B4-BE49-F238E27FC236}">
                    <a16:creationId xmlns:a16="http://schemas.microsoft.com/office/drawing/2014/main" id="{6556919D-A2CC-68DF-3D05-2C09D502C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1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6</a:t>
                </a:r>
              </a:p>
            </p:txBody>
          </p:sp>
          <p:sp>
            <p:nvSpPr>
              <p:cNvPr id="64" name="Text Box 21">
                <a:extLst>
                  <a:ext uri="{FF2B5EF4-FFF2-40B4-BE49-F238E27FC236}">
                    <a16:creationId xmlns:a16="http://schemas.microsoft.com/office/drawing/2014/main" id="{44DA1331-2934-3358-A0D4-355C11B528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133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7</a:t>
                </a:r>
              </a:p>
            </p:txBody>
          </p:sp>
          <p:sp>
            <p:nvSpPr>
              <p:cNvPr id="65" name="Text Box 23">
                <a:extLst>
                  <a:ext uri="{FF2B5EF4-FFF2-40B4-BE49-F238E27FC236}">
                    <a16:creationId xmlns:a16="http://schemas.microsoft.com/office/drawing/2014/main" id="{7FF37060-6C0D-DE80-4704-96F36F0657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705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8</a:t>
                </a:r>
              </a:p>
            </p:txBody>
          </p:sp>
          <p:sp>
            <p:nvSpPr>
              <p:cNvPr id="66" name="Text Box 25">
                <a:extLst>
                  <a:ext uri="{FF2B5EF4-FFF2-40B4-BE49-F238E27FC236}">
                    <a16:creationId xmlns:a16="http://schemas.microsoft.com/office/drawing/2014/main" id="{4392C020-DBB2-C1D1-77A2-1D9E5C225E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277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9</a:t>
                </a:r>
              </a:p>
            </p:txBody>
          </p:sp>
          <p:sp>
            <p:nvSpPr>
              <p:cNvPr id="67" name="Text Box 27">
                <a:extLst>
                  <a:ext uri="{FF2B5EF4-FFF2-40B4-BE49-F238E27FC236}">
                    <a16:creationId xmlns:a16="http://schemas.microsoft.com/office/drawing/2014/main" id="{AAA4E2F5-7ADF-CDDB-2FAA-7C9DCC82A1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49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10</a:t>
                </a:r>
              </a:p>
            </p:txBody>
          </p:sp>
          <p:sp>
            <p:nvSpPr>
              <p:cNvPr id="68" name="Text Box 29">
                <a:extLst>
                  <a:ext uri="{FF2B5EF4-FFF2-40B4-BE49-F238E27FC236}">
                    <a16:creationId xmlns:a16="http://schemas.microsoft.com/office/drawing/2014/main" id="{B3122663-B629-4E00-C887-CF88EC25EA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42138" y="4538662"/>
                <a:ext cx="449263" cy="2619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sz="1200" b="0" dirty="0"/>
                  <a:t>11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2E7B0801-DE01-FFEC-8F92-112C79C36BB1}"/>
                  </a:ext>
                </a:extLst>
              </p:cNvPr>
              <p:cNvGrpSpPr/>
              <p:nvPr/>
            </p:nvGrpSpPr>
            <p:grpSpPr>
              <a:xfrm>
                <a:off x="1905000" y="4104826"/>
                <a:ext cx="5486400" cy="457201"/>
                <a:chOff x="1905000" y="4032256"/>
                <a:chExt cx="5486400" cy="457201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29DCD4B9-EED7-B7EB-8EA9-ADDD3AA65EA7}"/>
                    </a:ext>
                  </a:extLst>
                </p:cNvPr>
                <p:cNvSpPr/>
                <p:nvPr/>
              </p:nvSpPr>
              <p:spPr bwMode="auto">
                <a:xfrm>
                  <a:off x="1905000" y="4032256"/>
                  <a:ext cx="5486400" cy="4572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charset="0"/>
                  </a:endParaRPr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D5CC1857-B12D-5A0C-C2CB-E25087806223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2134328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C3A8176E-6867-9EA0-5065-7AF6D1BD716D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2591462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1A3A19FC-9CB5-2B7B-52A1-E97E6572C518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3048596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746221DF-C7DB-7060-8E01-02C215A078CB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3505730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A9C68FD2-48F3-093A-D621-0677D3C2B2BC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3962864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60207815-17B5-2C1A-A090-5D17B28B67C5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4419998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62269BF0-0165-510C-9027-5F4198211387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4877132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5B5F5425-91EC-655D-1B0C-9C07E47FF9EB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5334266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FD96F9AB-23CF-5DF6-3D51-7A53D30E26F4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5791400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8E789E4D-3F05-0917-F404-932DDD4F29F0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6248534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747F86BD-D44B-A47F-038D-24EC07B98770}"/>
                    </a:ext>
                  </a:extLst>
                </p:cNvPr>
                <p:cNvCxnSpPr/>
                <p:nvPr/>
              </p:nvCxnSpPr>
              <p:spPr bwMode="auto">
                <a:xfrm rot="16200000" flipH="1">
                  <a:off x="6705668" y="4260857"/>
                  <a:ext cx="45720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98B711E-EEB8-30E8-F665-664CEBDE9FEE}"/>
                  </a:ext>
                </a:extLst>
              </p:cNvPr>
              <p:cNvSpPr txBox="1"/>
              <p:nvPr/>
            </p:nvSpPr>
            <p:spPr>
              <a:xfrm>
                <a:off x="1911890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h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6F8C260-9325-CEAC-EAE3-3F11C04F5A5D}"/>
                  </a:ext>
                </a:extLst>
              </p:cNvPr>
              <p:cNvSpPr txBox="1"/>
              <p:nvPr/>
            </p:nvSpPr>
            <p:spPr>
              <a:xfrm>
                <a:off x="2368464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e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733411D8-5A79-BC39-F302-A8370738BFE6}"/>
                  </a:ext>
                </a:extLst>
              </p:cNvPr>
              <p:cNvSpPr txBox="1"/>
              <p:nvPr/>
            </p:nvSpPr>
            <p:spPr>
              <a:xfrm>
                <a:off x="2825038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l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2D51CA9-9A9A-89CF-7E3E-71B99483B111}"/>
                  </a:ext>
                </a:extLst>
              </p:cNvPr>
              <p:cNvSpPr txBox="1"/>
              <p:nvPr/>
            </p:nvSpPr>
            <p:spPr>
              <a:xfrm>
                <a:off x="3281612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l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FCD4FE4-D1FA-392F-FE75-DF40CC59226F}"/>
                  </a:ext>
                </a:extLst>
              </p:cNvPr>
              <p:cNvSpPr txBox="1"/>
              <p:nvPr/>
            </p:nvSpPr>
            <p:spPr>
              <a:xfrm>
                <a:off x="3738186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o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19345D4-EE09-CCE9-71F8-28C64A11FB6F}"/>
                  </a:ext>
                </a:extLst>
              </p:cNvPr>
              <p:cNvSpPr txBox="1"/>
              <p:nvPr/>
            </p:nvSpPr>
            <p:spPr>
              <a:xfrm>
                <a:off x="4194760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,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159971D-8267-D5C7-2AD1-38FBF64858F0}"/>
                  </a:ext>
                </a:extLst>
              </p:cNvPr>
              <p:cNvSpPr txBox="1"/>
              <p:nvPr/>
            </p:nvSpPr>
            <p:spPr>
              <a:xfrm>
                <a:off x="4651334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Courier New"/>
                    <a:cs typeface="Courier New"/>
                  </a:rPr>
                  <a:t> 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067DB66C-869F-9CA1-22EB-5331B8BE554A}"/>
                  </a:ext>
                </a:extLst>
              </p:cNvPr>
              <p:cNvSpPr txBox="1"/>
              <p:nvPr/>
            </p:nvSpPr>
            <p:spPr>
              <a:xfrm>
                <a:off x="5107908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w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6DA3EDE-00C9-F7D9-0FBF-D78ACA8A23E5}"/>
                  </a:ext>
                </a:extLst>
              </p:cNvPr>
              <p:cNvSpPr txBox="1"/>
              <p:nvPr/>
            </p:nvSpPr>
            <p:spPr>
              <a:xfrm>
                <a:off x="5564482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o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4A0A98-6DCC-0C79-2C6E-FBEFC77D87D2}"/>
                  </a:ext>
                </a:extLst>
              </p:cNvPr>
              <p:cNvSpPr txBox="1"/>
              <p:nvPr/>
            </p:nvSpPr>
            <p:spPr>
              <a:xfrm>
                <a:off x="6021056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r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F814BDF-BF14-DD15-B78D-FEB3DFCEB2ED}"/>
                  </a:ext>
                </a:extLst>
              </p:cNvPr>
              <p:cNvSpPr txBox="1"/>
              <p:nvPr/>
            </p:nvSpPr>
            <p:spPr>
              <a:xfrm>
                <a:off x="6477630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l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699E9B1-808E-C858-9780-54F88EECE0F6}"/>
                  </a:ext>
                </a:extLst>
              </p:cNvPr>
              <p:cNvSpPr txBox="1"/>
              <p:nvPr/>
            </p:nvSpPr>
            <p:spPr>
              <a:xfrm>
                <a:off x="6934200" y="4128020"/>
                <a:ext cx="457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latin typeface="Courier New"/>
                    <a:cs typeface="Courier New"/>
                  </a:rPr>
                  <a:t>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46C8C3-2DC1-A822-479B-F2B37EFB901A}"/>
                </a:ext>
              </a:extLst>
            </p:cNvPr>
            <p:cNvGrpSpPr/>
            <p:nvPr/>
          </p:nvGrpSpPr>
          <p:grpSpPr>
            <a:xfrm>
              <a:off x="3117906" y="3443143"/>
              <a:ext cx="5478463" cy="341632"/>
              <a:chOff x="1828800" y="3934668"/>
              <a:chExt cx="5478463" cy="341632"/>
            </a:xfrm>
          </p:grpSpPr>
          <p:sp>
            <p:nvSpPr>
              <p:cNvPr id="8" name="Text Box 7">
                <a:extLst>
                  <a:ext uri="{FF2B5EF4-FFF2-40B4-BE49-F238E27FC236}">
                    <a16:creationId xmlns:a16="http://schemas.microsoft.com/office/drawing/2014/main" id="{6EF7E1BA-E71F-6946-D5DF-2ACB151E6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88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12</a:t>
                </a:r>
              </a:p>
            </p:txBody>
          </p:sp>
          <p:sp>
            <p:nvSpPr>
              <p:cNvPr id="9" name="Text Box 9">
                <a:extLst>
                  <a:ext uri="{FF2B5EF4-FFF2-40B4-BE49-F238E27FC236}">
                    <a16:creationId xmlns:a16="http://schemas.microsoft.com/office/drawing/2014/main" id="{EF467B1D-4BE3-6A3F-D35A-FA081A93B5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11</a:t>
                </a:r>
              </a:p>
            </p:txBody>
          </p:sp>
          <p:sp>
            <p:nvSpPr>
              <p:cNvPr id="10" name="Text Box 11">
                <a:extLst>
                  <a:ext uri="{FF2B5EF4-FFF2-40B4-BE49-F238E27FC236}">
                    <a16:creationId xmlns:a16="http://schemas.microsoft.com/office/drawing/2014/main" id="{D04AF9B0-0312-2BD2-E7A1-F72084EB3D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32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10</a:t>
                </a:r>
              </a:p>
            </p:txBody>
          </p:sp>
          <p:sp>
            <p:nvSpPr>
              <p:cNvPr id="11" name="Text Box 13">
                <a:extLst>
                  <a:ext uri="{FF2B5EF4-FFF2-40B4-BE49-F238E27FC236}">
                    <a16:creationId xmlns:a16="http://schemas.microsoft.com/office/drawing/2014/main" id="{04E4BAE3-D2AD-5D95-A1A3-3F43C120B2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04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9</a:t>
                </a:r>
              </a:p>
            </p:txBody>
          </p:sp>
          <p:sp>
            <p:nvSpPr>
              <p:cNvPr id="12" name="Text Box 15">
                <a:extLst>
                  <a:ext uri="{FF2B5EF4-FFF2-40B4-BE49-F238E27FC236}">
                    <a16:creationId xmlns:a16="http://schemas.microsoft.com/office/drawing/2014/main" id="{6AB63D2C-5E22-7F42-4A82-79A02E30BA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76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8</a:t>
                </a:r>
              </a:p>
            </p:txBody>
          </p:sp>
          <p:sp>
            <p:nvSpPr>
              <p:cNvPr id="13" name="Text Box 17">
                <a:extLst>
                  <a:ext uri="{FF2B5EF4-FFF2-40B4-BE49-F238E27FC236}">
                    <a16:creationId xmlns:a16="http://schemas.microsoft.com/office/drawing/2014/main" id="{86E206CD-380A-34B6-11CE-EC29E6623F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48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7</a:t>
                </a:r>
              </a:p>
            </p:txBody>
          </p:sp>
          <p:sp>
            <p:nvSpPr>
              <p:cNvPr id="14" name="Text Box 19">
                <a:extLst>
                  <a:ext uri="{FF2B5EF4-FFF2-40B4-BE49-F238E27FC236}">
                    <a16:creationId xmlns:a16="http://schemas.microsoft.com/office/drawing/2014/main" id="{66EB0A38-70F2-14B2-36E6-7D42C2B70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6</a:t>
                </a:r>
              </a:p>
            </p:txBody>
          </p:sp>
          <p:sp>
            <p:nvSpPr>
              <p:cNvPr id="15" name="Text Box 21">
                <a:extLst>
                  <a:ext uri="{FF2B5EF4-FFF2-40B4-BE49-F238E27FC236}">
                    <a16:creationId xmlns:a16="http://schemas.microsoft.com/office/drawing/2014/main" id="{30AC1F10-156E-AF22-DB41-94D022212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92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5</a:t>
                </a:r>
              </a:p>
            </p:txBody>
          </p:sp>
          <p:sp>
            <p:nvSpPr>
              <p:cNvPr id="16" name="Text Box 23">
                <a:extLst>
                  <a:ext uri="{FF2B5EF4-FFF2-40B4-BE49-F238E27FC236}">
                    <a16:creationId xmlns:a16="http://schemas.microsoft.com/office/drawing/2014/main" id="{A189A29C-C381-4214-DD8F-EE05927F49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64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4</a:t>
                </a:r>
              </a:p>
            </p:txBody>
          </p:sp>
          <p:sp>
            <p:nvSpPr>
              <p:cNvPr id="17" name="Text Box 25">
                <a:extLst>
                  <a:ext uri="{FF2B5EF4-FFF2-40B4-BE49-F238E27FC236}">
                    <a16:creationId xmlns:a16="http://schemas.microsoft.com/office/drawing/2014/main" id="{CEBDEFC4-5B26-B6AE-BE15-FE970CB3BF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36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3</a:t>
                </a:r>
              </a:p>
            </p:txBody>
          </p:sp>
          <p:sp>
            <p:nvSpPr>
              <p:cNvPr id="18" name="Text Box 27">
                <a:extLst>
                  <a:ext uri="{FF2B5EF4-FFF2-40B4-BE49-F238E27FC236}">
                    <a16:creationId xmlns:a16="http://schemas.microsoft.com/office/drawing/2014/main" id="{078AA465-CFE4-D5B7-6896-A450B57287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08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2</a:t>
                </a:r>
              </a:p>
            </p:txBody>
          </p:sp>
          <p:sp>
            <p:nvSpPr>
              <p:cNvPr id="56" name="Text Box 29">
                <a:extLst>
                  <a:ext uri="{FF2B5EF4-FFF2-40B4-BE49-F238E27FC236}">
                    <a16:creationId xmlns:a16="http://schemas.microsoft.com/office/drawing/2014/main" id="{018F753E-E26A-6C5B-9401-6E5CCC310E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0" y="3934668"/>
                <a:ext cx="449263" cy="3416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  <a:spcBef>
                    <a:spcPct val="50000"/>
                  </a:spcBef>
                </a:pPr>
                <a:r>
                  <a:rPr lang="en-US" b="0" dirty="0"/>
                  <a:t>-</a:t>
                </a:r>
                <a:r>
                  <a:rPr lang="en-US" sz="1200" b="0" dirty="0"/>
                  <a:t>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16722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B59BF-05DC-51FF-193A-68669AC2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Slicing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27CDF-B044-4DA3-02F3-AB8389166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Consider a string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ALPHABET</a:t>
            </a:r>
            <a:r>
              <a:rPr lang="en-US" dirty="0"/>
              <a:t> initialized as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ALPHABET = 'ABCDEFGHIJKLMNOPQRSTUVWXYZ'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ourier New" panose="02070309020205020404" pitchFamily="49" charset="0"/>
              </a:rPr>
              <a:t>so that the index numbers (in both directions) appear as follows</a:t>
            </a: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00050" lvl="1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What are the values of the following slice expressions?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A242BE5-B20E-BBF9-7DE7-750284EDFD23}"/>
              </a:ext>
            </a:extLst>
          </p:cNvPr>
          <p:cNvGrpSpPr/>
          <p:nvPr/>
        </p:nvGrpSpPr>
        <p:grpSpPr>
          <a:xfrm>
            <a:off x="2007072" y="2448514"/>
            <a:ext cx="7708070" cy="861932"/>
            <a:chOff x="914400" y="3276600"/>
            <a:chExt cx="7708070" cy="861932"/>
          </a:xfrm>
        </p:grpSpPr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B27F76CB-1395-C523-B1E1-34D486E74F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0648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12</a:t>
              </a: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229480D8-289A-A1FF-3753-53030E1B8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0380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11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6BCF5681-9023-03E5-D97B-0777CD279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0112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10</a:t>
              </a: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6AB1CC9D-7F1D-FF67-FEA3-8ABA3EE7C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9844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9</a:t>
              </a:r>
            </a:p>
          </p:txBody>
        </p:sp>
        <p:sp>
          <p:nvSpPr>
            <p:cNvPr id="9" name="Text Box 15">
              <a:extLst>
                <a:ext uri="{FF2B5EF4-FFF2-40B4-BE49-F238E27FC236}">
                  <a16:creationId xmlns:a16="http://schemas.microsoft.com/office/drawing/2014/main" id="{68356A07-EB30-307A-B2FC-7944107CC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9576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8</a:t>
              </a:r>
            </a:p>
          </p:txBody>
        </p:sp>
        <p:sp>
          <p:nvSpPr>
            <p:cNvPr id="10" name="Text Box 17">
              <a:extLst>
                <a:ext uri="{FF2B5EF4-FFF2-40B4-BE49-F238E27FC236}">
                  <a16:creationId xmlns:a16="http://schemas.microsoft.com/office/drawing/2014/main" id="{2717B1C2-59C4-0EF3-97ED-FBB05F077F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9308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7</a:t>
              </a:r>
            </a:p>
          </p:txBody>
        </p:sp>
        <p:sp>
          <p:nvSpPr>
            <p:cNvPr id="11" name="Text Box 19">
              <a:extLst>
                <a:ext uri="{FF2B5EF4-FFF2-40B4-BE49-F238E27FC236}">
                  <a16:creationId xmlns:a16="http://schemas.microsoft.com/office/drawing/2014/main" id="{AF0746AF-1E33-2225-F795-1EF389342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9040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6</a:t>
              </a:r>
            </a:p>
          </p:txBody>
        </p:sp>
        <p:sp>
          <p:nvSpPr>
            <p:cNvPr id="12" name="Text Box 21">
              <a:extLst>
                <a:ext uri="{FF2B5EF4-FFF2-40B4-BE49-F238E27FC236}">
                  <a16:creationId xmlns:a16="http://schemas.microsoft.com/office/drawing/2014/main" id="{19ABF65B-F61E-7127-FDD2-5C8A5AD3F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8772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5</a:t>
              </a:r>
            </a:p>
          </p:txBody>
        </p:sp>
        <p:sp>
          <p:nvSpPr>
            <p:cNvPr id="13" name="Text Box 23">
              <a:extLst>
                <a:ext uri="{FF2B5EF4-FFF2-40B4-BE49-F238E27FC236}">
                  <a16:creationId xmlns:a16="http://schemas.microsoft.com/office/drawing/2014/main" id="{C9AF5998-47B7-8BB7-DD9A-F2FEF743A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88504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4</a:t>
              </a:r>
            </a:p>
          </p:txBody>
        </p:sp>
        <p:sp>
          <p:nvSpPr>
            <p:cNvPr id="14" name="Text Box 25">
              <a:extLst>
                <a:ext uri="{FF2B5EF4-FFF2-40B4-BE49-F238E27FC236}">
                  <a16:creationId xmlns:a16="http://schemas.microsoft.com/office/drawing/2014/main" id="{94D4F388-43C2-7B2C-9606-F82CC69A9F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8236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3</a:t>
              </a:r>
            </a:p>
          </p:txBody>
        </p:sp>
        <p:sp>
          <p:nvSpPr>
            <p:cNvPr id="15" name="Text Box 27">
              <a:extLst>
                <a:ext uri="{FF2B5EF4-FFF2-40B4-BE49-F238E27FC236}">
                  <a16:creationId xmlns:a16="http://schemas.microsoft.com/office/drawing/2014/main" id="{0C039832-BBA1-15F2-DAE1-C2F1D96556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67968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2</a:t>
              </a:r>
            </a:p>
          </p:txBody>
        </p:sp>
        <p:sp>
          <p:nvSpPr>
            <p:cNvPr id="16" name="Text Box 29">
              <a:extLst>
                <a:ext uri="{FF2B5EF4-FFF2-40B4-BE49-F238E27FC236}">
                  <a16:creationId xmlns:a16="http://schemas.microsoft.com/office/drawing/2014/main" id="{D7269459-A968-B9FA-CBF2-E76A2F73C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7707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D69F29D-6C47-6D54-4352-3AAD0829A645}"/>
                </a:ext>
              </a:extLst>
            </p:cNvPr>
            <p:cNvGrpSpPr/>
            <p:nvPr/>
          </p:nvGrpSpPr>
          <p:grpSpPr>
            <a:xfrm>
              <a:off x="990600" y="3276600"/>
              <a:ext cx="7543800" cy="457201"/>
              <a:chOff x="990600" y="3276600"/>
              <a:chExt cx="7543800" cy="457201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892B1F5-EDF2-50BA-8795-42086FBEE1D6}"/>
                  </a:ext>
                </a:extLst>
              </p:cNvPr>
              <p:cNvSpPr/>
              <p:nvPr/>
            </p:nvSpPr>
            <p:spPr bwMode="auto">
              <a:xfrm>
                <a:off x="990600" y="3276600"/>
                <a:ext cx="7543800" cy="4572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charset="0"/>
                </a:endParaRP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E7F7CA4-425B-CA59-9B38-800C4F33CD11}"/>
                  </a:ext>
                </a:extLst>
              </p:cNvPr>
              <p:cNvCxnSpPr/>
              <p:nvPr/>
            </p:nvCxnSpPr>
            <p:spPr bwMode="auto">
              <a:xfrm rot="16200000" flipH="1">
                <a:off x="1052147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31A18A06-2BF2-696E-F771-ADA1C152195A}"/>
                  </a:ext>
                </a:extLst>
              </p:cNvPr>
              <p:cNvCxnSpPr/>
              <p:nvPr/>
            </p:nvCxnSpPr>
            <p:spPr bwMode="auto">
              <a:xfrm rot="16200000" flipH="1">
                <a:off x="1342293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220B10AD-78F0-1C8E-845E-4CD520BB7938}"/>
                  </a:ext>
                </a:extLst>
              </p:cNvPr>
              <p:cNvCxnSpPr/>
              <p:nvPr/>
            </p:nvCxnSpPr>
            <p:spPr bwMode="auto">
              <a:xfrm rot="16200000" flipH="1">
                <a:off x="1632439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2C461A6E-505B-2F9D-9A34-9CC6A2285E8C}"/>
                  </a:ext>
                </a:extLst>
              </p:cNvPr>
              <p:cNvCxnSpPr/>
              <p:nvPr/>
            </p:nvCxnSpPr>
            <p:spPr bwMode="auto">
              <a:xfrm rot="16200000" flipH="1">
                <a:off x="1922585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8B010410-B451-683E-947A-CFC94271AFF0}"/>
                  </a:ext>
                </a:extLst>
              </p:cNvPr>
              <p:cNvCxnSpPr/>
              <p:nvPr/>
            </p:nvCxnSpPr>
            <p:spPr bwMode="auto">
              <a:xfrm rot="16200000" flipH="1">
                <a:off x="2212731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70FC3BBB-445D-E1A9-1947-460FD325957F}"/>
                  </a:ext>
                </a:extLst>
              </p:cNvPr>
              <p:cNvCxnSpPr/>
              <p:nvPr/>
            </p:nvCxnSpPr>
            <p:spPr bwMode="auto">
              <a:xfrm rot="16200000" flipH="1">
                <a:off x="3083169" y="35052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40FD17C-76C4-77C9-2704-5E27D55BEDF9}"/>
                  </a:ext>
                </a:extLst>
              </p:cNvPr>
              <p:cNvCxnSpPr/>
              <p:nvPr/>
            </p:nvCxnSpPr>
            <p:spPr bwMode="auto">
              <a:xfrm rot="16200000" flipH="1">
                <a:off x="3953607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74296E5-CFC8-F74C-5032-1F15FC5EB9FD}"/>
                  </a:ext>
                </a:extLst>
              </p:cNvPr>
              <p:cNvCxnSpPr/>
              <p:nvPr/>
            </p:nvCxnSpPr>
            <p:spPr bwMode="auto">
              <a:xfrm rot="16200000" flipH="1">
                <a:off x="4824045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FB40CB7-0D95-5200-18C9-D6B5CB7BD1A3}"/>
                  </a:ext>
                </a:extLst>
              </p:cNvPr>
              <p:cNvCxnSpPr/>
              <p:nvPr/>
            </p:nvCxnSpPr>
            <p:spPr bwMode="auto">
              <a:xfrm rot="16200000" flipH="1">
                <a:off x="5694483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83DFBA5-7F69-08B2-E7B6-CCCF2381A2FE}"/>
                  </a:ext>
                </a:extLst>
              </p:cNvPr>
              <p:cNvCxnSpPr/>
              <p:nvPr/>
            </p:nvCxnSpPr>
            <p:spPr bwMode="auto">
              <a:xfrm rot="16200000" flipH="1">
                <a:off x="6564921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8398817D-4FBB-FAAD-1023-49F7B98AE3DA}"/>
                  </a:ext>
                </a:extLst>
              </p:cNvPr>
              <p:cNvCxnSpPr/>
              <p:nvPr/>
            </p:nvCxnSpPr>
            <p:spPr bwMode="auto">
              <a:xfrm rot="16200000" flipH="1">
                <a:off x="7435359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2D12384B-13B6-77DE-78DC-AB39196FEF60}"/>
                  </a:ext>
                </a:extLst>
              </p:cNvPr>
              <p:cNvCxnSpPr/>
              <p:nvPr/>
            </p:nvCxnSpPr>
            <p:spPr bwMode="auto">
              <a:xfrm rot="16200000" flipH="1">
                <a:off x="7725505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B70DAA6B-409E-E230-1845-8C4BA9C7ADC3}"/>
                  </a:ext>
                </a:extLst>
              </p:cNvPr>
              <p:cNvCxnSpPr/>
              <p:nvPr/>
            </p:nvCxnSpPr>
            <p:spPr bwMode="auto">
              <a:xfrm rot="16200000" flipH="1">
                <a:off x="8015651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1D419327-6E5B-DBD3-4B5A-EDE3398E090A}"/>
                  </a:ext>
                </a:extLst>
              </p:cNvPr>
              <p:cNvCxnSpPr/>
              <p:nvPr/>
            </p:nvCxnSpPr>
            <p:spPr bwMode="auto">
              <a:xfrm rot="16200000" flipH="1">
                <a:off x="6855067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39157156-B73F-F25E-27C9-39C37F1CA8C5}"/>
                  </a:ext>
                </a:extLst>
              </p:cNvPr>
              <p:cNvCxnSpPr/>
              <p:nvPr/>
            </p:nvCxnSpPr>
            <p:spPr bwMode="auto">
              <a:xfrm rot="16200000" flipH="1">
                <a:off x="7145213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2B674D0-16A2-E482-1E85-CE82A4197DB8}"/>
                  </a:ext>
                </a:extLst>
              </p:cNvPr>
              <p:cNvCxnSpPr/>
              <p:nvPr/>
            </p:nvCxnSpPr>
            <p:spPr bwMode="auto">
              <a:xfrm rot="16200000" flipH="1">
                <a:off x="5984629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241898ED-2A43-54A1-3214-9AD19D697595}"/>
                  </a:ext>
                </a:extLst>
              </p:cNvPr>
              <p:cNvCxnSpPr/>
              <p:nvPr/>
            </p:nvCxnSpPr>
            <p:spPr bwMode="auto">
              <a:xfrm rot="16200000" flipH="1">
                <a:off x="6274775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255F75ED-5F17-48A5-D1FE-82FE0CE08048}"/>
                  </a:ext>
                </a:extLst>
              </p:cNvPr>
              <p:cNvCxnSpPr/>
              <p:nvPr/>
            </p:nvCxnSpPr>
            <p:spPr bwMode="auto">
              <a:xfrm rot="16200000" flipH="1">
                <a:off x="5114191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9BD2D95-1E53-E69C-A854-E39E29EEB2C6}"/>
                  </a:ext>
                </a:extLst>
              </p:cNvPr>
              <p:cNvCxnSpPr/>
              <p:nvPr/>
            </p:nvCxnSpPr>
            <p:spPr bwMode="auto">
              <a:xfrm rot="16200000" flipH="1">
                <a:off x="5404337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A97BC364-2273-2F3E-475C-C36040A22936}"/>
                  </a:ext>
                </a:extLst>
              </p:cNvPr>
              <p:cNvCxnSpPr/>
              <p:nvPr/>
            </p:nvCxnSpPr>
            <p:spPr bwMode="auto">
              <a:xfrm rot="16200000" flipH="1">
                <a:off x="4243753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3C33A59D-0A24-C0B4-F9BA-E3996912EC17}"/>
                  </a:ext>
                </a:extLst>
              </p:cNvPr>
              <p:cNvCxnSpPr/>
              <p:nvPr/>
            </p:nvCxnSpPr>
            <p:spPr bwMode="auto">
              <a:xfrm rot="16200000" flipH="1">
                <a:off x="4533899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CE22A3D-B684-4A54-DDD9-8B96639C2213}"/>
                  </a:ext>
                </a:extLst>
              </p:cNvPr>
              <p:cNvCxnSpPr/>
              <p:nvPr/>
            </p:nvCxnSpPr>
            <p:spPr bwMode="auto">
              <a:xfrm rot="16200000" flipH="1">
                <a:off x="3373315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8A228EC-520E-5DF4-2BB6-990BB8671A35}"/>
                  </a:ext>
                </a:extLst>
              </p:cNvPr>
              <p:cNvCxnSpPr/>
              <p:nvPr/>
            </p:nvCxnSpPr>
            <p:spPr bwMode="auto">
              <a:xfrm rot="16200000" flipH="1">
                <a:off x="3663461" y="3505201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63B34FB4-E148-0015-A746-9C795D59A9C8}"/>
                  </a:ext>
                </a:extLst>
              </p:cNvPr>
              <p:cNvCxnSpPr/>
              <p:nvPr/>
            </p:nvCxnSpPr>
            <p:spPr bwMode="auto">
              <a:xfrm rot="16200000" flipH="1">
                <a:off x="2502877" y="35052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B9D2B0A5-C1A3-EC45-3AE6-729D586E808E}"/>
                  </a:ext>
                </a:extLst>
              </p:cNvPr>
              <p:cNvCxnSpPr/>
              <p:nvPr/>
            </p:nvCxnSpPr>
            <p:spPr bwMode="auto">
              <a:xfrm rot="16200000" flipH="1">
                <a:off x="2793023" y="3505200"/>
                <a:ext cx="45720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4961342-B9DA-0CF0-60BB-FA7E27CD77AC}"/>
                </a:ext>
              </a:extLst>
            </p:cNvPr>
            <p:cNvSpPr txBox="1"/>
            <p:nvPr/>
          </p:nvSpPr>
          <p:spPr>
            <a:xfrm>
              <a:off x="120443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B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898EAA-09E2-69C5-EDF3-6DD2EAD9F8C9}"/>
                </a:ext>
              </a:extLst>
            </p:cNvPr>
            <p:cNvSpPr txBox="1"/>
            <p:nvPr/>
          </p:nvSpPr>
          <p:spPr>
            <a:xfrm>
              <a:off x="149447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3858A4-F00A-2401-A28E-47425A20B410}"/>
                </a:ext>
              </a:extLst>
            </p:cNvPr>
            <p:cNvSpPr txBox="1"/>
            <p:nvPr/>
          </p:nvSpPr>
          <p:spPr>
            <a:xfrm>
              <a:off x="178450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E483432-D2B7-D713-E6C4-5EBA1EEC8F89}"/>
                </a:ext>
              </a:extLst>
            </p:cNvPr>
            <p:cNvSpPr txBox="1"/>
            <p:nvPr/>
          </p:nvSpPr>
          <p:spPr>
            <a:xfrm>
              <a:off x="207454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E93D64-0124-201A-E287-9958C4B01153}"/>
                </a:ext>
              </a:extLst>
            </p:cNvPr>
            <p:cNvSpPr txBox="1"/>
            <p:nvPr/>
          </p:nvSpPr>
          <p:spPr>
            <a:xfrm>
              <a:off x="236457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527E2E6-C7DA-4F1E-D52D-7AB7EDB8A13B}"/>
                </a:ext>
              </a:extLst>
            </p:cNvPr>
            <p:cNvSpPr txBox="1"/>
            <p:nvPr/>
          </p:nvSpPr>
          <p:spPr>
            <a:xfrm>
              <a:off x="265461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A66A2BF-AF85-08E7-B82B-7F5FAE353F21}"/>
                </a:ext>
              </a:extLst>
            </p:cNvPr>
            <p:cNvSpPr txBox="1"/>
            <p:nvPr/>
          </p:nvSpPr>
          <p:spPr>
            <a:xfrm>
              <a:off x="294464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H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1467F16-719D-DDCF-C06A-A405364F1DBA}"/>
                </a:ext>
              </a:extLst>
            </p:cNvPr>
            <p:cNvSpPr txBox="1"/>
            <p:nvPr/>
          </p:nvSpPr>
          <p:spPr>
            <a:xfrm>
              <a:off x="323468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I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7359DC4-F990-6B21-FF96-A083F17CB6E6}"/>
                </a:ext>
              </a:extLst>
            </p:cNvPr>
            <p:cNvSpPr txBox="1"/>
            <p:nvPr/>
          </p:nvSpPr>
          <p:spPr>
            <a:xfrm>
              <a:off x="352471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J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D6D316-32AC-FFBC-53BD-B5F4E1A0E163}"/>
                </a:ext>
              </a:extLst>
            </p:cNvPr>
            <p:cNvSpPr txBox="1"/>
            <p:nvPr/>
          </p:nvSpPr>
          <p:spPr>
            <a:xfrm>
              <a:off x="381475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K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861BF46-ECA5-E1D4-BD94-9C42099B0D56}"/>
                </a:ext>
              </a:extLst>
            </p:cNvPr>
            <p:cNvSpPr txBox="1"/>
            <p:nvPr/>
          </p:nvSpPr>
          <p:spPr>
            <a:xfrm>
              <a:off x="410478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1C472D9-5A9E-F20F-5808-E5AA9AEDCC4D}"/>
                </a:ext>
              </a:extLst>
            </p:cNvPr>
            <p:cNvSpPr txBox="1"/>
            <p:nvPr/>
          </p:nvSpPr>
          <p:spPr>
            <a:xfrm>
              <a:off x="439482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M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EF5C7EB-4BB1-8D2B-95BF-744844D8E664}"/>
                </a:ext>
              </a:extLst>
            </p:cNvPr>
            <p:cNvSpPr txBox="1"/>
            <p:nvPr/>
          </p:nvSpPr>
          <p:spPr>
            <a:xfrm>
              <a:off x="468485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4652984-9F84-03FE-61C2-74725BA19989}"/>
                </a:ext>
              </a:extLst>
            </p:cNvPr>
            <p:cNvSpPr txBox="1"/>
            <p:nvPr/>
          </p:nvSpPr>
          <p:spPr>
            <a:xfrm>
              <a:off x="497489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DB6621-E5D4-98C7-1F0C-E0EBC9254906}"/>
                </a:ext>
              </a:extLst>
            </p:cNvPr>
            <p:cNvSpPr txBox="1"/>
            <p:nvPr/>
          </p:nvSpPr>
          <p:spPr>
            <a:xfrm>
              <a:off x="526492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P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48300D-A52B-780C-2D2D-F36632C93CC9}"/>
                </a:ext>
              </a:extLst>
            </p:cNvPr>
            <p:cNvSpPr txBox="1"/>
            <p:nvPr/>
          </p:nvSpPr>
          <p:spPr>
            <a:xfrm>
              <a:off x="555496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Q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EFD27F3-0415-84E5-57E3-763EAB4C2E0D}"/>
                </a:ext>
              </a:extLst>
            </p:cNvPr>
            <p:cNvSpPr txBox="1"/>
            <p:nvPr/>
          </p:nvSpPr>
          <p:spPr>
            <a:xfrm>
              <a:off x="584499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E80C5CA-6C73-245D-EAB1-FBD42A822C67}"/>
                </a:ext>
              </a:extLst>
            </p:cNvPr>
            <p:cNvSpPr txBox="1"/>
            <p:nvPr/>
          </p:nvSpPr>
          <p:spPr>
            <a:xfrm>
              <a:off x="613503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5E665E-0EE2-EF5F-9097-3C1F7AA42275}"/>
                </a:ext>
              </a:extLst>
            </p:cNvPr>
            <p:cNvSpPr txBox="1"/>
            <p:nvPr/>
          </p:nvSpPr>
          <p:spPr>
            <a:xfrm>
              <a:off x="642506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E6DFED-326B-F344-45A2-3A71292375B1}"/>
                </a:ext>
              </a:extLst>
            </p:cNvPr>
            <p:cNvSpPr txBox="1"/>
            <p:nvPr/>
          </p:nvSpPr>
          <p:spPr>
            <a:xfrm>
              <a:off x="671510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U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C276FE7-8255-AE5A-93AE-D798D110E509}"/>
                </a:ext>
              </a:extLst>
            </p:cNvPr>
            <p:cNvSpPr txBox="1"/>
            <p:nvPr/>
          </p:nvSpPr>
          <p:spPr>
            <a:xfrm>
              <a:off x="700513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Courier New"/>
                  <a:cs typeface="Courier New"/>
                </a:rPr>
                <a:t>V</a:t>
              </a:r>
              <a:endParaRPr lang="en-US" sz="2000" b="1" dirty="0">
                <a:latin typeface="Courier New"/>
                <a:cs typeface="Courier New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088D76C-8CE0-D8A8-D5B3-96AF65D247B4}"/>
                </a:ext>
              </a:extLst>
            </p:cNvPr>
            <p:cNvSpPr txBox="1"/>
            <p:nvPr/>
          </p:nvSpPr>
          <p:spPr>
            <a:xfrm>
              <a:off x="729517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W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4A9D13-D6B1-6F24-5773-C49F4169E979}"/>
                </a:ext>
              </a:extLst>
            </p:cNvPr>
            <p:cNvSpPr txBox="1"/>
            <p:nvPr/>
          </p:nvSpPr>
          <p:spPr>
            <a:xfrm>
              <a:off x="7585205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X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2E4757-1E19-66D7-D837-9E325E3EBFE2}"/>
                </a:ext>
              </a:extLst>
            </p:cNvPr>
            <p:cNvSpPr txBox="1"/>
            <p:nvPr/>
          </p:nvSpPr>
          <p:spPr>
            <a:xfrm>
              <a:off x="787524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71E79EC-F20D-6093-9212-FC520DD774C6}"/>
                </a:ext>
              </a:extLst>
            </p:cNvPr>
            <p:cNvSpPr txBox="1"/>
            <p:nvPr/>
          </p:nvSpPr>
          <p:spPr>
            <a:xfrm>
              <a:off x="816527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Courier New"/>
                  <a:cs typeface="Courier New"/>
                </a:rPr>
                <a:t>Z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7E1991D-0BCD-B163-8C4F-2116C87FEBB3}"/>
                </a:ext>
              </a:extLst>
            </p:cNvPr>
            <p:cNvSpPr txBox="1"/>
            <p:nvPr/>
          </p:nvSpPr>
          <p:spPr>
            <a:xfrm>
              <a:off x="914400" y="328847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>
                  <a:latin typeface="Courier New"/>
                  <a:cs typeface="Courier New"/>
                </a:rPr>
                <a:t>A</a:t>
              </a:r>
              <a:endParaRPr lang="en-US" sz="2000" b="1" dirty="0">
                <a:latin typeface="Courier New"/>
                <a:cs typeface="Courier New"/>
              </a:endParaRPr>
            </a:p>
          </p:txBody>
        </p:sp>
        <p:sp>
          <p:nvSpPr>
            <p:cNvPr id="44" name="Text Box 7">
              <a:extLst>
                <a:ext uri="{FF2B5EF4-FFF2-40B4-BE49-F238E27FC236}">
                  <a16:creationId xmlns:a16="http://schemas.microsoft.com/office/drawing/2014/main" id="{F96E904C-6E2C-8565-911E-6C7831C8D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3864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24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id="{3A3A6F1B-53C1-C035-C3A3-82653E92C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3596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23</a:t>
              </a:r>
            </a:p>
          </p:txBody>
        </p:sp>
        <p:sp>
          <p:nvSpPr>
            <p:cNvPr id="46" name="Text Box 11">
              <a:extLst>
                <a:ext uri="{FF2B5EF4-FFF2-40B4-BE49-F238E27FC236}">
                  <a16:creationId xmlns:a16="http://schemas.microsoft.com/office/drawing/2014/main" id="{C74DCBDC-6C75-4D2D-49D7-E0BEDC39D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328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22</a:t>
              </a:r>
            </a:p>
          </p:txBody>
        </p:sp>
        <p:sp>
          <p:nvSpPr>
            <p:cNvPr id="47" name="Text Box 13">
              <a:extLst>
                <a:ext uri="{FF2B5EF4-FFF2-40B4-BE49-F238E27FC236}">
                  <a16:creationId xmlns:a16="http://schemas.microsoft.com/office/drawing/2014/main" id="{65878B77-856A-F270-FB1B-03840210C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060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21</a:t>
              </a:r>
            </a:p>
          </p:txBody>
        </p:sp>
        <p:sp>
          <p:nvSpPr>
            <p:cNvPr id="48" name="Text Box 15">
              <a:extLst>
                <a:ext uri="{FF2B5EF4-FFF2-40B4-BE49-F238E27FC236}">
                  <a16:creationId xmlns:a16="http://schemas.microsoft.com/office/drawing/2014/main" id="{17370FE1-468D-64EF-167B-13DEE03E06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2792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20</a:t>
              </a:r>
            </a:p>
          </p:txBody>
        </p:sp>
        <p:sp>
          <p:nvSpPr>
            <p:cNvPr id="49" name="Text Box 17">
              <a:extLst>
                <a:ext uri="{FF2B5EF4-FFF2-40B4-BE49-F238E27FC236}">
                  <a16:creationId xmlns:a16="http://schemas.microsoft.com/office/drawing/2014/main" id="{47902201-8A7F-18BE-2753-AD285E2FA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524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19</a:t>
              </a:r>
            </a:p>
          </p:txBody>
        </p:sp>
        <p:sp>
          <p:nvSpPr>
            <p:cNvPr id="50" name="Text Box 19">
              <a:extLst>
                <a:ext uri="{FF2B5EF4-FFF2-40B4-BE49-F238E27FC236}">
                  <a16:creationId xmlns:a16="http://schemas.microsoft.com/office/drawing/2014/main" id="{98682155-CF77-F089-5D49-A05EB573B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256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18</a:t>
              </a:r>
            </a:p>
          </p:txBody>
        </p:sp>
        <p:sp>
          <p:nvSpPr>
            <p:cNvPr id="51" name="Text Box 21">
              <a:extLst>
                <a:ext uri="{FF2B5EF4-FFF2-40B4-BE49-F238E27FC236}">
                  <a16:creationId xmlns:a16="http://schemas.microsoft.com/office/drawing/2014/main" id="{42FF2D0C-483F-2E4E-B19C-81CB31151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1988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17</a:t>
              </a:r>
            </a:p>
          </p:txBody>
        </p:sp>
        <p:sp>
          <p:nvSpPr>
            <p:cNvPr id="52" name="Text Box 23">
              <a:extLst>
                <a:ext uri="{FF2B5EF4-FFF2-40B4-BE49-F238E27FC236}">
                  <a16:creationId xmlns:a16="http://schemas.microsoft.com/office/drawing/2014/main" id="{4474AE0D-F4F4-2DC9-FB8D-C9F59B02E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1720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16</a:t>
              </a:r>
            </a:p>
          </p:txBody>
        </p:sp>
        <p:sp>
          <p:nvSpPr>
            <p:cNvPr id="53" name="Text Box 25">
              <a:extLst>
                <a:ext uri="{FF2B5EF4-FFF2-40B4-BE49-F238E27FC236}">
                  <a16:creationId xmlns:a16="http://schemas.microsoft.com/office/drawing/2014/main" id="{2E28DCEB-2060-2C05-EB20-B98B1F4D5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452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15</a:t>
              </a:r>
            </a:p>
          </p:txBody>
        </p:sp>
        <p:sp>
          <p:nvSpPr>
            <p:cNvPr id="54" name="Text Box 27">
              <a:extLst>
                <a:ext uri="{FF2B5EF4-FFF2-40B4-BE49-F238E27FC236}">
                  <a16:creationId xmlns:a16="http://schemas.microsoft.com/office/drawing/2014/main" id="{34556634-8C24-FE39-ACA1-7E1323D11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1184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14</a:t>
              </a:r>
            </a:p>
          </p:txBody>
        </p:sp>
        <p:sp>
          <p:nvSpPr>
            <p:cNvPr id="55" name="Text Box 29">
              <a:extLst>
                <a:ext uri="{FF2B5EF4-FFF2-40B4-BE49-F238E27FC236}">
                  <a16:creationId xmlns:a16="http://schemas.microsoft.com/office/drawing/2014/main" id="{8D5F2227-F7BB-CF32-F27B-1B018180F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916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13</a:t>
              </a:r>
            </a:p>
          </p:txBody>
        </p:sp>
        <p:sp>
          <p:nvSpPr>
            <p:cNvPr id="56" name="Text Box 7">
              <a:extLst>
                <a:ext uri="{FF2B5EF4-FFF2-40B4-BE49-F238E27FC236}">
                  <a16:creationId xmlns:a16="http://schemas.microsoft.com/office/drawing/2014/main" id="{7E371A9C-4C9C-CF1A-BABA-1FE2473396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4400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26</a:t>
              </a:r>
            </a:p>
          </p:txBody>
        </p:sp>
        <p:sp>
          <p:nvSpPr>
            <p:cNvPr id="57" name="Text Box 9">
              <a:extLst>
                <a:ext uri="{FF2B5EF4-FFF2-40B4-BE49-F238E27FC236}">
                  <a16:creationId xmlns:a16="http://schemas.microsoft.com/office/drawing/2014/main" id="{BBC45F55-C20A-74E8-A087-7B5422666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4132" y="3880000"/>
              <a:ext cx="449263" cy="2585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200" dirty="0"/>
                <a:t>-</a:t>
              </a:r>
              <a:r>
                <a:rPr lang="en-US" sz="1100" b="0" dirty="0"/>
                <a:t>25</a:t>
              </a:r>
            </a:p>
          </p:txBody>
        </p:sp>
        <p:sp>
          <p:nvSpPr>
            <p:cNvPr id="58" name="Text Box 7">
              <a:extLst>
                <a:ext uri="{FF2B5EF4-FFF2-40B4-BE49-F238E27FC236}">
                  <a16:creationId xmlns:a16="http://schemas.microsoft.com/office/drawing/2014/main" id="{8600BF47-A1EE-32DE-5A6C-0CAC6BEAC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608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14</a:t>
              </a:r>
            </a:p>
          </p:txBody>
        </p:sp>
        <p:sp>
          <p:nvSpPr>
            <p:cNvPr id="59" name="Text Box 9">
              <a:extLst>
                <a:ext uri="{FF2B5EF4-FFF2-40B4-BE49-F238E27FC236}">
                  <a16:creationId xmlns:a16="http://schemas.microsoft.com/office/drawing/2014/main" id="{FBFD1C89-74EB-8650-D236-38AA0FCD3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0340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15</a:t>
              </a:r>
            </a:p>
          </p:txBody>
        </p:sp>
        <p:sp>
          <p:nvSpPr>
            <p:cNvPr id="60" name="Text Box 11">
              <a:extLst>
                <a:ext uri="{FF2B5EF4-FFF2-40B4-BE49-F238E27FC236}">
                  <a16:creationId xmlns:a16="http://schemas.microsoft.com/office/drawing/2014/main" id="{76BB1A6F-45A9-6437-F97B-648F35AA0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0072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16</a:t>
              </a:r>
            </a:p>
          </p:txBody>
        </p:sp>
        <p:sp>
          <p:nvSpPr>
            <p:cNvPr id="61" name="Text Box 13">
              <a:extLst>
                <a:ext uri="{FF2B5EF4-FFF2-40B4-BE49-F238E27FC236}">
                  <a16:creationId xmlns:a16="http://schemas.microsoft.com/office/drawing/2014/main" id="{03AB4D42-3994-53ED-5042-D3A4B04D91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9804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17</a:t>
              </a:r>
            </a:p>
          </p:txBody>
        </p:sp>
        <p:sp>
          <p:nvSpPr>
            <p:cNvPr id="62" name="Text Box 15">
              <a:extLst>
                <a:ext uri="{FF2B5EF4-FFF2-40B4-BE49-F238E27FC236}">
                  <a16:creationId xmlns:a16="http://schemas.microsoft.com/office/drawing/2014/main" id="{118FD7DF-CF16-ABF7-B16A-91C760C61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9536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18</a:t>
              </a:r>
            </a:p>
          </p:txBody>
        </p:sp>
        <p:sp>
          <p:nvSpPr>
            <p:cNvPr id="63" name="Text Box 17">
              <a:extLst>
                <a:ext uri="{FF2B5EF4-FFF2-40B4-BE49-F238E27FC236}">
                  <a16:creationId xmlns:a16="http://schemas.microsoft.com/office/drawing/2014/main" id="{A7943127-39ED-FB3A-EBC7-EDC7272C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9268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19</a:t>
              </a:r>
            </a:p>
          </p:txBody>
        </p:sp>
        <p:sp>
          <p:nvSpPr>
            <p:cNvPr id="64" name="Text Box 19">
              <a:extLst>
                <a:ext uri="{FF2B5EF4-FFF2-40B4-BE49-F238E27FC236}">
                  <a16:creationId xmlns:a16="http://schemas.microsoft.com/office/drawing/2014/main" id="{3B39BDDE-2C1D-B807-20FD-1432ACA93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19000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20</a:t>
              </a:r>
            </a:p>
          </p:txBody>
        </p:sp>
        <p:sp>
          <p:nvSpPr>
            <p:cNvPr id="65" name="Text Box 21">
              <a:extLst>
                <a:ext uri="{FF2B5EF4-FFF2-40B4-BE49-F238E27FC236}">
                  <a16:creationId xmlns:a16="http://schemas.microsoft.com/office/drawing/2014/main" id="{FEFABF9D-F8A9-4D9E-CA2C-136925AD6B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8732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21</a:t>
              </a:r>
            </a:p>
          </p:txBody>
        </p:sp>
        <p:sp>
          <p:nvSpPr>
            <p:cNvPr id="66" name="Text Box 23">
              <a:extLst>
                <a:ext uri="{FF2B5EF4-FFF2-40B4-BE49-F238E27FC236}">
                  <a16:creationId xmlns:a16="http://schemas.microsoft.com/office/drawing/2014/main" id="{2E4BE2DB-7BFE-CC47-FA25-05A6C36F3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8464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22</a:t>
              </a:r>
            </a:p>
          </p:txBody>
        </p:sp>
        <p:sp>
          <p:nvSpPr>
            <p:cNvPr id="67" name="Text Box 25">
              <a:extLst>
                <a:ext uri="{FF2B5EF4-FFF2-40B4-BE49-F238E27FC236}">
                  <a16:creationId xmlns:a16="http://schemas.microsoft.com/office/drawing/2014/main" id="{EB9593A5-167E-D84A-FA64-13F6111CD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8196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23</a:t>
              </a:r>
            </a:p>
          </p:txBody>
        </p:sp>
        <p:sp>
          <p:nvSpPr>
            <p:cNvPr id="68" name="Text Box 27">
              <a:extLst>
                <a:ext uri="{FF2B5EF4-FFF2-40B4-BE49-F238E27FC236}">
                  <a16:creationId xmlns:a16="http://schemas.microsoft.com/office/drawing/2014/main" id="{D613EE2B-FD04-24F5-DD84-D56638030C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77928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24</a:t>
              </a:r>
            </a:p>
          </p:txBody>
        </p:sp>
        <p:sp>
          <p:nvSpPr>
            <p:cNvPr id="69" name="Text Box 29">
              <a:extLst>
                <a:ext uri="{FF2B5EF4-FFF2-40B4-BE49-F238E27FC236}">
                  <a16:creationId xmlns:a16="http://schemas.microsoft.com/office/drawing/2014/main" id="{45748F2F-A772-277B-8AD7-7B94613C3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67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25</a:t>
              </a:r>
            </a:p>
          </p:txBody>
        </p:sp>
        <p:sp>
          <p:nvSpPr>
            <p:cNvPr id="70" name="Text Box 7">
              <a:extLst>
                <a:ext uri="{FF2B5EF4-FFF2-40B4-BE49-F238E27FC236}">
                  <a16:creationId xmlns:a16="http://schemas.microsoft.com/office/drawing/2014/main" id="{8AC7AB89-C178-5A91-236C-54A87E2BE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824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2</a:t>
              </a:r>
            </a:p>
          </p:txBody>
        </p:sp>
        <p:sp>
          <p:nvSpPr>
            <p:cNvPr id="71" name="Text Box 9">
              <a:extLst>
                <a:ext uri="{FF2B5EF4-FFF2-40B4-BE49-F238E27FC236}">
                  <a16:creationId xmlns:a16="http://schemas.microsoft.com/office/drawing/2014/main" id="{CC6C76E0-DBB5-760F-0E4E-19917BAB53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3556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3</a:t>
              </a:r>
            </a:p>
          </p:txBody>
        </p:sp>
        <p:sp>
          <p:nvSpPr>
            <p:cNvPr id="72" name="Text Box 11">
              <a:extLst>
                <a:ext uri="{FF2B5EF4-FFF2-40B4-BE49-F238E27FC236}">
                  <a16:creationId xmlns:a16="http://schemas.microsoft.com/office/drawing/2014/main" id="{62AF21E2-00FC-78EB-07C1-15226D7A6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288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4</a:t>
              </a:r>
            </a:p>
          </p:txBody>
        </p:sp>
        <p:sp>
          <p:nvSpPr>
            <p:cNvPr id="73" name="Text Box 13">
              <a:extLst>
                <a:ext uri="{FF2B5EF4-FFF2-40B4-BE49-F238E27FC236}">
                  <a16:creationId xmlns:a16="http://schemas.microsoft.com/office/drawing/2014/main" id="{1CFDC4DC-6452-6E5D-6477-F60829E05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3020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5</a:t>
              </a:r>
            </a:p>
          </p:txBody>
        </p:sp>
        <p:sp>
          <p:nvSpPr>
            <p:cNvPr id="74" name="Text Box 15">
              <a:extLst>
                <a:ext uri="{FF2B5EF4-FFF2-40B4-BE49-F238E27FC236}">
                  <a16:creationId xmlns:a16="http://schemas.microsoft.com/office/drawing/2014/main" id="{72C6ABDD-598C-AEEB-A1E1-222B16F18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2752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6</a:t>
              </a:r>
            </a:p>
          </p:txBody>
        </p:sp>
        <p:sp>
          <p:nvSpPr>
            <p:cNvPr id="75" name="Text Box 17">
              <a:extLst>
                <a:ext uri="{FF2B5EF4-FFF2-40B4-BE49-F238E27FC236}">
                  <a16:creationId xmlns:a16="http://schemas.microsoft.com/office/drawing/2014/main" id="{CA1A2A3F-B2E4-C96F-38C8-8DE693A5C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2484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7</a:t>
              </a:r>
            </a:p>
          </p:txBody>
        </p:sp>
        <p:sp>
          <p:nvSpPr>
            <p:cNvPr id="76" name="Text Box 19">
              <a:extLst>
                <a:ext uri="{FF2B5EF4-FFF2-40B4-BE49-F238E27FC236}">
                  <a16:creationId xmlns:a16="http://schemas.microsoft.com/office/drawing/2014/main" id="{11F611C7-BC63-036B-7EF4-65A2FC663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2216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8</a:t>
              </a:r>
            </a:p>
          </p:txBody>
        </p:sp>
        <p:sp>
          <p:nvSpPr>
            <p:cNvPr id="77" name="Text Box 21">
              <a:extLst>
                <a:ext uri="{FF2B5EF4-FFF2-40B4-BE49-F238E27FC236}">
                  <a16:creationId xmlns:a16="http://schemas.microsoft.com/office/drawing/2014/main" id="{3F0A05D2-075F-4099-EF66-8535C4F87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948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9</a:t>
              </a:r>
            </a:p>
          </p:txBody>
        </p:sp>
        <p:sp>
          <p:nvSpPr>
            <p:cNvPr id="78" name="Text Box 23">
              <a:extLst>
                <a:ext uri="{FF2B5EF4-FFF2-40B4-BE49-F238E27FC236}">
                  <a16:creationId xmlns:a16="http://schemas.microsoft.com/office/drawing/2014/main" id="{D388FF46-A9B5-5420-E562-2422ED0197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1680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10</a:t>
              </a:r>
            </a:p>
          </p:txBody>
        </p:sp>
        <p:sp>
          <p:nvSpPr>
            <p:cNvPr id="79" name="Text Box 25">
              <a:extLst>
                <a:ext uri="{FF2B5EF4-FFF2-40B4-BE49-F238E27FC236}">
                  <a16:creationId xmlns:a16="http://schemas.microsoft.com/office/drawing/2014/main" id="{B9579822-4D1D-12EA-11F7-7C2BE258B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1412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11</a:t>
              </a:r>
            </a:p>
          </p:txBody>
        </p:sp>
        <p:sp>
          <p:nvSpPr>
            <p:cNvPr id="80" name="Text Box 27">
              <a:extLst>
                <a:ext uri="{FF2B5EF4-FFF2-40B4-BE49-F238E27FC236}">
                  <a16:creationId xmlns:a16="http://schemas.microsoft.com/office/drawing/2014/main" id="{45C362FC-3A28-0E21-AA24-27ABAA1993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1144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12</a:t>
              </a:r>
            </a:p>
          </p:txBody>
        </p:sp>
        <p:sp>
          <p:nvSpPr>
            <p:cNvPr id="81" name="Text Box 29">
              <a:extLst>
                <a:ext uri="{FF2B5EF4-FFF2-40B4-BE49-F238E27FC236}">
                  <a16:creationId xmlns:a16="http://schemas.microsoft.com/office/drawing/2014/main" id="{AD491B8A-65F9-2B99-2AE4-12B74FF1B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0876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13</a:t>
              </a:r>
            </a:p>
          </p:txBody>
        </p:sp>
        <p:sp>
          <p:nvSpPr>
            <p:cNvPr id="82" name="Text Box 7">
              <a:extLst>
                <a:ext uri="{FF2B5EF4-FFF2-40B4-BE49-F238E27FC236}">
                  <a16:creationId xmlns:a16="http://schemas.microsoft.com/office/drawing/2014/main" id="{F0891F0C-51F6-2226-EADD-2FAD638A1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360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0</a:t>
              </a:r>
            </a:p>
          </p:txBody>
        </p:sp>
        <p:sp>
          <p:nvSpPr>
            <p:cNvPr id="83" name="Text Box 9">
              <a:extLst>
                <a:ext uri="{FF2B5EF4-FFF2-40B4-BE49-F238E27FC236}">
                  <a16:creationId xmlns:a16="http://schemas.microsoft.com/office/drawing/2014/main" id="{CB8AB07C-493D-A7BC-7C4C-8CFCD2F5D6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4092" y="3716950"/>
              <a:ext cx="449263" cy="2475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en-US" sz="1100" b="0" dirty="0"/>
                <a:t>1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2BF63C18-E729-1D8C-5BF4-AE0711546521}"/>
              </a:ext>
            </a:extLst>
          </p:cNvPr>
          <p:cNvSpPr txBox="1"/>
          <p:nvPr/>
        </p:nvSpPr>
        <p:spPr>
          <a:xfrm>
            <a:off x="2992694" y="3960862"/>
            <a:ext cx="6206612" cy="192068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pPr>
              <a:spcAft>
                <a:spcPts val="600"/>
              </a:spcAft>
              <a:tabLst>
                <a:tab pos="41132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ALPHABET[7:9] </a:t>
            </a:r>
          </a:p>
          <a:p>
            <a:pPr>
              <a:spcAft>
                <a:spcPts val="600"/>
              </a:spcAft>
              <a:tabLst>
                <a:tab pos="41132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ALPHABET[1:-1]</a:t>
            </a:r>
          </a:p>
          <a:p>
            <a:pPr>
              <a:spcAft>
                <a:spcPts val="600"/>
              </a:spcAft>
              <a:tabLst>
                <a:tab pos="41132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ALPHABET[-3:-1]</a:t>
            </a:r>
          </a:p>
          <a:p>
            <a:pPr>
              <a:spcAft>
                <a:spcPts val="600"/>
              </a:spcAft>
              <a:tabLst>
                <a:tab pos="41132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ALPHABET[0:5:2]</a:t>
            </a:r>
          </a:p>
          <a:p>
            <a:pPr>
              <a:spcAft>
                <a:spcPts val="600"/>
              </a:spcAft>
              <a:tabLst>
                <a:tab pos="41132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ALPHABET[:3]</a:t>
            </a:r>
          </a:p>
          <a:p>
            <a:pPr>
              <a:spcAft>
                <a:spcPts val="600"/>
              </a:spcAft>
              <a:tabLst>
                <a:tab pos="41132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ALPHABET[::-1]</a:t>
            </a:r>
          </a:p>
          <a:p>
            <a:pPr>
              <a:spcAft>
                <a:spcPts val="600"/>
              </a:spcAft>
              <a:tabLst>
                <a:tab pos="41132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ALPHABET[-1:]</a:t>
            </a:r>
          </a:p>
          <a:p>
            <a:pPr>
              <a:spcAft>
                <a:spcPts val="600"/>
              </a:spcAft>
              <a:tabLst>
                <a:tab pos="41132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ALPHABET[5:2:-1]</a:t>
            </a:r>
          </a:p>
          <a:p>
            <a:pPr>
              <a:spcAft>
                <a:spcPts val="600"/>
              </a:spcAft>
              <a:tabLst>
                <a:tab pos="41132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ALPHABET[14:-12]</a:t>
            </a:r>
          </a:p>
          <a:p>
            <a:pPr>
              <a:spcAft>
                <a:spcPts val="600"/>
              </a:spcAft>
              <a:tabLst>
                <a:tab pos="4113213" algn="l"/>
              </a:tabLs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ALPHABET[14:10:-2]</a:t>
            </a:r>
          </a:p>
        </p:txBody>
      </p:sp>
    </p:spTree>
    <p:extLst>
      <p:ext uri="{BB962C8B-B14F-4D97-AF65-F5344CB8AC3E}">
        <p14:creationId xmlns:p14="http://schemas.microsoft.com/office/powerpoint/2010/main" val="1948144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6a02ee-ea15-43d9-a183-617144e592a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2B4CFB1DABA4CBDFE28A427A3C1B8" ma:contentTypeVersion="15" ma:contentTypeDescription="Create a new document." ma:contentTypeScope="" ma:versionID="9bfaf6aa7d2e503daa4e59676ec7cd1a">
  <xsd:schema xmlns:xsd="http://www.w3.org/2001/XMLSchema" xmlns:xs="http://www.w3.org/2001/XMLSchema" xmlns:p="http://schemas.microsoft.com/office/2006/metadata/properties" xmlns:ns3="166a02ee-ea15-43d9-a183-617144e592a4" xmlns:ns4="ead25e7e-21cf-4e32-be58-492f534b651f" targetNamespace="http://schemas.microsoft.com/office/2006/metadata/properties" ma:root="true" ma:fieldsID="eda09a48873b60b09a53c2a2a873da4e" ns3:_="" ns4:_="">
    <xsd:import namespace="166a02ee-ea15-43d9-a183-617144e592a4"/>
    <xsd:import namespace="ead25e7e-21cf-4e32-be58-492f534b65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6a02ee-ea15-43d9-a183-617144e592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25e7e-21cf-4e32-be58-492f534b65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36917F-55AC-4635-8BDD-8EE02D098130}">
  <ds:schemaRefs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166a02ee-ea15-43d9-a183-617144e592a4"/>
    <ds:schemaRef ds:uri="http://schemas.microsoft.com/office/2006/documentManagement/types"/>
    <ds:schemaRef ds:uri="ead25e7e-21cf-4e32-be58-492f534b651f"/>
    <ds:schemaRef ds:uri="http://schemas.microsoft.com/office/2006/metadata/properties"/>
    <ds:schemaRef ds:uri="http://purl.org/dc/terms/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320B74F-D998-4AAC-BF01-E213F27840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BA2A8D-0286-43F1-9559-22AEFE655C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6a02ee-ea15-43d9-a183-617144e592a4"/>
    <ds:schemaRef ds:uri="ead25e7e-21cf-4e32-be58-492f534b65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37f4b8a2-ad4f-41b5-9a91-284d2cc38f56}" enabled="1" method="Privilege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9976</TotalTime>
  <Words>3066</Words>
  <Application>Microsoft Macintosh PowerPoint</Application>
  <PresentationFormat>Widescreen</PresentationFormat>
  <Paragraphs>632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MS PGothic</vt:lpstr>
      <vt:lpstr>Aptos</vt:lpstr>
      <vt:lpstr>Arial</vt:lpstr>
      <vt:lpstr>Calibri</vt:lpstr>
      <vt:lpstr>Calibri Light</vt:lpstr>
      <vt:lpstr>Courier New</vt:lpstr>
      <vt:lpstr>Times New Roman</vt:lpstr>
      <vt:lpstr>Office Theme</vt:lpstr>
      <vt:lpstr>CSCE 1035 – Computer Programming I</vt:lpstr>
      <vt:lpstr>String Slicing</vt:lpstr>
      <vt:lpstr>String</vt:lpstr>
      <vt:lpstr>String: Selecting Characters</vt:lpstr>
      <vt:lpstr>String: Selecting Characters</vt:lpstr>
      <vt:lpstr>String: Exercise</vt:lpstr>
      <vt:lpstr>String Slicing</vt:lpstr>
      <vt:lpstr>String Slicing</vt:lpstr>
      <vt:lpstr>String Slicing Practice</vt:lpstr>
      <vt:lpstr>String: Exercise</vt:lpstr>
      <vt:lpstr>Advance String Formatting</vt:lpstr>
      <vt:lpstr>String Formatting</vt:lpstr>
      <vt:lpstr>String Formatting</vt:lpstr>
      <vt:lpstr>String Formatting</vt:lpstr>
      <vt:lpstr>String Formatting</vt:lpstr>
      <vt:lpstr>String Formatting</vt:lpstr>
      <vt:lpstr>String Formatting</vt:lpstr>
      <vt:lpstr>String Formatting</vt:lpstr>
      <vt:lpstr>PowerPoint Presentation</vt:lpstr>
      <vt:lpstr>String Formatting</vt:lpstr>
      <vt:lpstr>String Methods</vt:lpstr>
      <vt:lpstr>Replacing Substrings</vt:lpstr>
      <vt:lpstr>Replacing Substrings Examples</vt:lpstr>
      <vt:lpstr>Searching Substrings</vt:lpstr>
      <vt:lpstr>Searching Substrings Examples</vt:lpstr>
      <vt:lpstr>Searching Substrings</vt:lpstr>
      <vt:lpstr>Comparing Strings</vt:lpstr>
      <vt:lpstr>Test Methods for Strings</vt:lpstr>
      <vt:lpstr>Test Methods for Strings</vt:lpstr>
      <vt:lpstr>Modification Methods for Strings</vt:lpstr>
      <vt:lpstr>Modification Methods for Strings</vt:lpstr>
      <vt:lpstr>Splitting Strings</vt:lpstr>
      <vt:lpstr>Splitting Strings Example</vt:lpstr>
      <vt:lpstr>Joining Strings</vt:lpstr>
      <vt:lpstr>Joining Strings</vt:lpstr>
      <vt:lpstr>Full Method List for Strings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Carrillo, Dominic</dc:creator>
  <cp:lastModifiedBy>Carrillo, Dominic</cp:lastModifiedBy>
  <cp:revision>22</cp:revision>
  <dcterms:created xsi:type="dcterms:W3CDTF">2023-04-18T15:14:21Z</dcterms:created>
  <dcterms:modified xsi:type="dcterms:W3CDTF">2025-10-05T21:55:10Z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0x010100A892B4CFB1DABA4CBDFE28A427A3C1B8</vt:lpwstr>
  </property>
</Properties>
</file>