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35" r:id="rId2"/>
    <p:sldId id="331" r:id="rId3"/>
    <p:sldId id="336" r:id="rId4"/>
    <p:sldId id="338" r:id="rId5"/>
    <p:sldId id="337" r:id="rId6"/>
    <p:sldId id="33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 Zhipeng" initials="TZ" lastIdx="1" clrIdx="0">
    <p:extLst>
      <p:ext uri="{19B8F6BF-5375-455C-9EA6-DF929625EA0E}">
        <p15:presenceInfo xmlns:p15="http://schemas.microsoft.com/office/powerpoint/2012/main" userId="db2824b3eaf8a1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65" autoAdjust="0"/>
    <p:restoredTop sz="94522" autoAdjust="0"/>
  </p:normalViewPr>
  <p:slideViewPr>
    <p:cSldViewPr snapToGrid="0">
      <p:cViewPr varScale="1">
        <p:scale>
          <a:sx n="85" d="100"/>
          <a:sy n="85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DB3A-5B5A-4D67-9A4C-54492788A0F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A8234-76EF-4974-9D35-4289CE28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2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1AEAF9-5EC5-4B65-B06D-2DF3275C60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07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1AEAF9-5EC5-4B65-B06D-2DF3275C60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12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1AEAF9-5EC5-4B65-B06D-2DF3275C60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74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1AEAF9-5EC5-4B65-B06D-2DF3275C60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9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1AEAF9-5EC5-4B65-B06D-2DF3275C60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10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35AF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B55AF7EC-98E7-435A-A980-161296898936}" type="datetimeFigureOut">
              <a:rPr lang="zh-CN" altLang="en-US" smtClean="0">
                <a:solidFill>
                  <a:prstClr val="black"/>
                </a:solidFill>
              </a:rPr>
              <a:t>2019/12/19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400D3D22-2F4F-4A9A-A425-59B9E41A3B1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B55AF7EC-98E7-435A-A980-161296898936}" type="datetimeFigureOut">
              <a:rPr lang="zh-CN" altLang="en-US" smtClean="0">
                <a:solidFill>
                  <a:prstClr val="black"/>
                </a:solidFill>
              </a:rPr>
              <a:t>2019/12/19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400D3D22-2F4F-4A9A-A425-59B9E41A3B1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552451"/>
            <a:ext cx="560917" cy="5693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05367" y="552451"/>
            <a:ext cx="114300" cy="5693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91633" y="466488"/>
            <a:ext cx="5562600" cy="4617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zh-CN" altLang="en-US" sz="2665" dirty="0" smtClean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1633" y="929255"/>
            <a:ext cx="5562600" cy="27693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zh-CN" altLang="en-US" sz="1335" dirty="0" smtClean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矩形 12"/>
          <p:cNvSpPr/>
          <p:nvPr/>
        </p:nvSpPr>
        <p:spPr>
          <a:xfrm>
            <a:off x="11940480" y="1357256"/>
            <a:ext cx="251520" cy="66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文本框 19"/>
          <p:cNvSpPr txBox="1"/>
          <p:nvPr/>
        </p:nvSpPr>
        <p:spPr>
          <a:xfrm rot="5400000">
            <a:off x="11736849" y="1580164"/>
            <a:ext cx="6587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 panose="020B0502040204020203" pitchFamily="34" charset="-122"/>
                <a:cs typeface="+mn-cs"/>
              </a:rPr>
              <a:t>PAGE   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012240" y="1764410"/>
            <a:ext cx="108000" cy="8629"/>
            <a:chOff x="8953171" y="847239"/>
            <a:chExt cx="130138" cy="8629"/>
          </a:xfrm>
          <a:solidFill>
            <a:schemeClr val="bg1">
              <a:lumMod val="85000"/>
            </a:schemeClr>
          </a:solidFill>
        </p:grpSpPr>
        <p:cxnSp>
          <p:nvCxnSpPr>
            <p:cNvPr id="16" name="直接连接符 15"/>
            <p:cNvCxnSpPr/>
            <p:nvPr/>
          </p:nvCxnSpPr>
          <p:spPr>
            <a:xfrm>
              <a:off x="8953171" y="855868"/>
              <a:ext cx="130138" cy="0"/>
            </a:xfrm>
            <a:prstGeom prst="line">
              <a:avLst/>
            </a:prstGeom>
            <a:grpFill/>
            <a:ln w="3175">
              <a:solidFill>
                <a:srgbClr val="283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953171" y="847239"/>
              <a:ext cx="130138" cy="0"/>
            </a:xfrm>
            <a:prstGeom prst="line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5"/>
          <p:cNvSpPr txBox="1"/>
          <p:nvPr userDrawn="1"/>
        </p:nvSpPr>
        <p:spPr>
          <a:xfrm rot="5400000">
            <a:off x="11896065" y="1739380"/>
            <a:ext cx="339792" cy="216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800" kern="120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6D8654-CC37-4E4D-A1A6-D3319634CB96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 panose="020B0502040204020203" pitchFamily="34" charset="-122"/>
                <a:cs typeface="+mn-cs"/>
              </a:rPr>
              <a:t>‹#›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5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1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0744623" y="5691629"/>
            <a:ext cx="545255" cy="42139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4714875" cy="6064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5AF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383302"/>
            <a:ext cx="672680" cy="363196"/>
            <a:chOff x="0" y="383302"/>
            <a:chExt cx="672680" cy="363196"/>
          </a:xfrm>
        </p:grpSpPr>
        <p:sp>
          <p:nvSpPr>
            <p:cNvPr id="8" name="矩形 7"/>
            <p:cNvSpPr/>
            <p:nvPr/>
          </p:nvSpPr>
          <p:spPr>
            <a:xfrm>
              <a:off x="0" y="383302"/>
              <a:ext cx="427290" cy="363196"/>
            </a:xfrm>
            <a:prstGeom prst="rect">
              <a:avLst/>
            </a:prstGeom>
            <a:solidFill>
              <a:srgbClr val="35AF5D"/>
            </a:solidFill>
            <a:ln>
              <a:solidFill>
                <a:srgbClr val="35AF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8985" y="383302"/>
              <a:ext cx="108000" cy="363196"/>
            </a:xfrm>
            <a:prstGeom prst="rect">
              <a:avLst/>
            </a:prstGeom>
            <a:solidFill>
              <a:srgbClr val="35AF5D"/>
            </a:solidFill>
            <a:ln>
              <a:solidFill>
                <a:srgbClr val="35AF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8680" y="383302"/>
              <a:ext cx="54000" cy="363196"/>
            </a:xfrm>
            <a:prstGeom prst="rect">
              <a:avLst/>
            </a:prstGeom>
            <a:solidFill>
              <a:srgbClr val="35AF5D"/>
            </a:solidFill>
            <a:ln>
              <a:solidFill>
                <a:srgbClr val="35AF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79" y="75806"/>
            <a:ext cx="670692" cy="670692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 flipV="1">
            <a:off x="0" y="6521687"/>
            <a:ext cx="12192000" cy="361950"/>
          </a:xfrm>
          <a:prstGeom prst="rect">
            <a:avLst/>
          </a:prstGeom>
          <a:solidFill>
            <a:srgbClr val="35A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058400" y="6581001"/>
            <a:ext cx="2228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时间范围：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19.02.23-19.03.01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0058400" y="6581001"/>
            <a:ext cx="2133600" cy="2769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B55AF7EC-98E7-435A-A980-161296898936}" type="datetimeFigureOut">
              <a:rPr lang="zh-CN" altLang="en-US" smtClean="0">
                <a:solidFill>
                  <a:prstClr val="black"/>
                </a:solidFill>
              </a:rPr>
              <a:t>2019/12/19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400D3D22-2F4F-4A9A-A425-59B9E41A3B1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B55AF7EC-98E7-435A-A980-161296898936}" type="datetimeFigureOut">
              <a:rPr lang="zh-CN" altLang="en-US" smtClean="0">
                <a:solidFill>
                  <a:prstClr val="black"/>
                </a:solidFill>
              </a:rPr>
              <a:t>2019/12/19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400D3D22-2F4F-4A9A-A425-59B9E41A3B1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B55AF7EC-98E7-435A-A980-161296898936}" type="datetimeFigureOut">
              <a:rPr lang="zh-CN" altLang="en-US" smtClean="0">
                <a:solidFill>
                  <a:prstClr val="black"/>
                </a:solidFill>
              </a:rPr>
              <a:t>2019/12/19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400D3D22-2F4F-4A9A-A425-59B9E41A3B1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B55AF7EC-98E7-435A-A980-161296898936}" type="datetimeFigureOut">
              <a:rPr lang="zh-CN" altLang="en-US" smtClean="0">
                <a:solidFill>
                  <a:prstClr val="black"/>
                </a:solidFill>
              </a:rPr>
              <a:t>2019/12/19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400D3D22-2F4F-4A9A-A425-59B9E41A3B1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B55AF7EC-98E7-435A-A980-161296898936}" type="datetimeFigureOut">
              <a:rPr lang="zh-CN" altLang="en-US" smtClean="0">
                <a:solidFill>
                  <a:prstClr val="black"/>
                </a:solidFill>
              </a:rPr>
              <a:t>2019/12/19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400D3D22-2F4F-4A9A-A425-59B9E41A3B1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B55AF7EC-98E7-435A-A980-161296898936}" type="datetimeFigureOut">
              <a:rPr lang="zh-CN" altLang="en-US" smtClean="0">
                <a:solidFill>
                  <a:prstClr val="black"/>
                </a:solidFill>
              </a:rPr>
              <a:t>2019/12/19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400D3D22-2F4F-4A9A-A425-59B9E41A3B1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B55AF7EC-98E7-435A-A980-161296898936}" type="datetimeFigureOut">
              <a:rPr lang="zh-CN" altLang="en-US" smtClean="0">
                <a:solidFill>
                  <a:prstClr val="black"/>
                </a:solidFill>
              </a:rPr>
              <a:t>2019/12/19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400D3D22-2F4F-4A9A-A425-59B9E41A3B1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BEDDC4-19B5-8943-8763-6A1C07F2D7D1}"/>
              </a:ext>
            </a:extLst>
          </p:cNvPr>
          <p:cNvSpPr/>
          <p:nvPr/>
        </p:nvSpPr>
        <p:spPr>
          <a:xfrm>
            <a:off x="-8890" y="1993265"/>
            <a:ext cx="12210415" cy="25761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altLang="zh-CN" sz="40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SDNN</a:t>
            </a:r>
            <a:r>
              <a:rPr lang="zh-CN" altLang="en-US" sz="40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串讲</a:t>
            </a:r>
            <a:endParaRPr lang="zh-CN" altLang="en-US" b="1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endParaRPr lang="zh-CN" altLang="en-US" dirty="0"/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FBBBD8-7D08-6B41-A574-ABAAE447FB3B}"/>
              </a:ext>
            </a:extLst>
          </p:cNvPr>
          <p:cNvSpPr/>
          <p:nvPr/>
        </p:nvSpPr>
        <p:spPr>
          <a:xfrm>
            <a:off x="-8890" y="0"/>
            <a:ext cx="12200890" cy="1055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05CD59-0886-9848-A37E-A55E8CED9C95}"/>
              </a:ext>
            </a:extLst>
          </p:cNvPr>
          <p:cNvSpPr/>
          <p:nvPr/>
        </p:nvSpPr>
        <p:spPr>
          <a:xfrm>
            <a:off x="-8890" y="5802923"/>
            <a:ext cx="12200890" cy="1055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2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0CCD39A-32DD-244F-A5FE-A1A875C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8450"/>
            <a:ext cx="9978483" cy="606425"/>
          </a:xfrm>
        </p:spPr>
        <p:txBody>
          <a:bodyPr>
            <a:normAutofit/>
          </a:bodyPr>
          <a:lstStyle/>
          <a:p>
            <a:r>
              <a:rPr lang="zh-CN" altLang="en-US" dirty="0"/>
              <a:t>网络结构</a:t>
            </a:r>
          </a:p>
        </p:txBody>
      </p:sp>
      <p:pic>
        <p:nvPicPr>
          <p:cNvPr id="20" name="内容占位符 3" descr="dnn2.png">
            <a:extLst>
              <a:ext uri="{FF2B5EF4-FFF2-40B4-BE49-F238E27FC236}">
                <a16:creationId xmlns:a16="http://schemas.microsoft.com/office/drawing/2014/main" id="{DBD80AE2-C660-3543-9AF0-FD9D7FEA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8736" y="904875"/>
            <a:ext cx="7572428" cy="530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537F31-5749-2F47-9320-1E0970287AE9}"/>
              </a:ext>
            </a:extLst>
          </p:cNvPr>
          <p:cNvSpPr txBox="1"/>
          <p:nvPr/>
        </p:nvSpPr>
        <p:spPr>
          <a:xfrm>
            <a:off x="142054" y="1002294"/>
            <a:ext cx="4056681" cy="460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DNN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网络底层的输入有四种，对应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slot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下面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feasign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show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、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ctr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、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lr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、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mf_weight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（本质上就是多维的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lr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）</a:t>
            </a:r>
            <a:endParaRPr kumimoji="1"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每个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slot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会存在多个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feasign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feed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时做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sum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pooling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（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eg.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用户兴趣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tag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）</a:t>
            </a:r>
            <a:endParaRPr kumimoji="1"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通常情况下，四种类型的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input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size = 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slot_num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* dim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Normalization layer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内部对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show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ctr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和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embedding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整体归一化（类似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batch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norm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）帮助拟合网络</a:t>
            </a:r>
            <a:endParaRPr kumimoji="1"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45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B12698-0672-DF43-9E46-7A3DCBA1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训练方式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和 </a:t>
            </a:r>
            <a:r>
              <a:rPr lang="en-US" altLang="zh-CN" dirty="0"/>
              <a:t>UPDATE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B693C5-09BB-9340-871A-59B7AD42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30" y="1823881"/>
            <a:ext cx="5548759" cy="29523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CE9227-1CFD-504F-B9CF-4A05D0C065E3}"/>
              </a:ext>
            </a:extLst>
          </p:cNvPr>
          <p:cNvSpPr txBox="1"/>
          <p:nvPr/>
        </p:nvSpPr>
        <p:spPr>
          <a:xfrm>
            <a:off x="286345" y="1014412"/>
            <a:ext cx="5548759" cy="544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模型训练的两阶段在一个时间片内（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eg.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15min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）依次进行一次，先训练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join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网络再训练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update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网络</a:t>
            </a:r>
            <a:endParaRPr kumimoji="1"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Join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网络：</a:t>
            </a:r>
            <a:endParaRPr kumimoji="1"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包含上述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4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种特征，但是梯度在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emgedding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层阻断，只更新下图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HN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网络</a:t>
            </a:r>
            <a:endParaRPr kumimoji="1"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Show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、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ctr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特征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value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使用的是上一个时间片的结果</a:t>
            </a:r>
            <a:endParaRPr kumimoji="1"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Update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网络：</a:t>
            </a:r>
            <a:endParaRPr kumimoji="1"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只包含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LR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&amp;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FM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（多维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LR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）的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embedding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输入（比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join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要窄一些），</a:t>
            </a:r>
            <a:r>
              <a:rPr kumimoji="1" lang="zh-CN" altLang="en-US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不阻断</a:t>
            </a:r>
            <a:r>
              <a:rPr kumimoji="1" lang="en-US" altLang="zh-CN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embedding</a:t>
            </a:r>
            <a:r>
              <a:rPr kumimoji="1" lang="zh-CN" altLang="en-US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梯度</a:t>
            </a:r>
            <a:endParaRPr kumimoji="1" lang="en-US" altLang="zh-CN" dirty="0">
              <a:solidFill>
                <a:srgbClr val="FF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Show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、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click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信息随此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batch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累积但是不使用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DF2F08-0C59-8943-B541-095C65BD8183}"/>
              </a:ext>
            </a:extLst>
          </p:cNvPr>
          <p:cNvSpPr/>
          <p:nvPr/>
        </p:nvSpPr>
        <p:spPr>
          <a:xfrm>
            <a:off x="6908076" y="5531371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线上只使用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JOIN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网络输出作为真实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值</a:t>
            </a:r>
            <a:endParaRPr kumimoji="1"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45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B12698-0672-DF43-9E46-7A3DCBA1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参数配置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27B740-2123-F648-8F6E-6180EB29D914}"/>
              </a:ext>
            </a:extLst>
          </p:cNvPr>
          <p:cNvSpPr txBox="1"/>
          <p:nvPr/>
        </p:nvSpPr>
        <p:spPr>
          <a:xfrm>
            <a:off x="569626" y="1244184"/>
            <a:ext cx="104346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deltas_per_pass</a:t>
            </a:r>
            <a:r>
              <a:rPr lang="zh-CN" altLang="en-US" dirty="0"/>
              <a:t>： 一个</a:t>
            </a:r>
            <a:r>
              <a:rPr lang="en-US" altLang="zh-CN" dirty="0"/>
              <a:t>pass</a:t>
            </a:r>
            <a:r>
              <a:rPr lang="zh-CN" altLang="en-US" dirty="0"/>
              <a:t>就是一个时间片，</a:t>
            </a:r>
            <a:r>
              <a:rPr lang="en-US" altLang="zh-CN" dirty="0"/>
              <a:t>pass</a:t>
            </a:r>
            <a:r>
              <a:rPr lang="zh-CN" altLang="en-US" dirty="0"/>
              <a:t>可以包含多个“</a:t>
            </a:r>
            <a:r>
              <a:rPr lang="en-US" altLang="zh-CN" dirty="0"/>
              <a:t>10</a:t>
            </a:r>
            <a:r>
              <a:rPr lang="zh-CN" altLang="en-US" dirty="0"/>
              <a:t>分钟”的</a:t>
            </a:r>
            <a:r>
              <a:rPr lang="en-US" altLang="zh-CN" dirty="0"/>
              <a:t>delta</a:t>
            </a:r>
          </a:p>
          <a:p>
            <a:r>
              <a:rPr lang="en" altLang="zh-CN" dirty="0" err="1"/>
              <a:t>pre_download_passes</a:t>
            </a:r>
            <a:r>
              <a:rPr lang="zh-CN" altLang="en-US" dirty="0"/>
              <a:t>：后台预先下载的</a:t>
            </a:r>
            <a:r>
              <a:rPr lang="en-US" altLang="zh-CN" dirty="0"/>
              <a:t>delta</a:t>
            </a:r>
            <a:r>
              <a:rPr lang="zh-CN" altLang="en-US" dirty="0"/>
              <a:t>，可以在训练的时候后台</a:t>
            </a:r>
            <a:r>
              <a:rPr lang="en-US" altLang="zh-CN" dirty="0"/>
              <a:t>load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" altLang="zh-CN" dirty="0" err="1"/>
              <a:t>Init_model_path</a:t>
            </a:r>
            <a:r>
              <a:rPr lang="zh-CN" altLang="en-US" dirty="0"/>
              <a:t>：任务开始训练的第一次</a:t>
            </a:r>
            <a:r>
              <a:rPr lang="en-US" altLang="zh-CN" dirty="0"/>
              <a:t>load</a:t>
            </a:r>
            <a:r>
              <a:rPr lang="zh-CN" altLang="en-US" dirty="0"/>
              <a:t>的热启动模型</a:t>
            </a:r>
            <a:endParaRPr lang="en-US" altLang="zh-CN" dirty="0"/>
          </a:p>
          <a:p>
            <a:r>
              <a:rPr lang="en" altLang="zh-CN" dirty="0" err="1"/>
              <a:t>ps_base_update_threshold</a:t>
            </a:r>
            <a:r>
              <a:rPr lang="zh-CN" altLang="en-US" dirty="0"/>
              <a:t>：根据</a:t>
            </a:r>
            <a:r>
              <a:rPr lang="en-US" altLang="zh-CN" dirty="0" err="1"/>
              <a:t>feasign</a:t>
            </a:r>
            <a:r>
              <a:rPr lang="zh-CN" altLang="en-US" dirty="0"/>
              <a:t>的</a:t>
            </a:r>
            <a:r>
              <a:rPr lang="en-US" altLang="zh-CN" dirty="0"/>
              <a:t>show-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砍离散</a:t>
            </a:r>
            <a:r>
              <a:rPr lang="en-US" altLang="zh-CN" dirty="0"/>
              <a:t>embedding</a:t>
            </a:r>
            <a:r>
              <a:rPr lang="zh-CN" altLang="en-US" dirty="0"/>
              <a:t>（一天一个</a:t>
            </a:r>
            <a:r>
              <a:rPr lang="en-US" altLang="zh-CN" dirty="0"/>
              <a:t>base</a:t>
            </a:r>
            <a:r>
              <a:rPr lang="zh-CN" altLang="en-US" dirty="0"/>
              <a:t>），不会删除</a:t>
            </a:r>
            <a:endParaRPr lang="en-US" altLang="zh-CN" dirty="0"/>
          </a:p>
          <a:p>
            <a:r>
              <a:rPr lang="en" altLang="zh-CN" dirty="0" err="1"/>
              <a:t>ps_pass_update_threshold</a:t>
            </a:r>
            <a:r>
              <a:rPr lang="zh-CN" altLang="en-US" dirty="0"/>
              <a:t>：根据</a:t>
            </a:r>
            <a:r>
              <a:rPr lang="en-US" altLang="zh-CN" dirty="0" err="1"/>
              <a:t>feasign</a:t>
            </a:r>
            <a:r>
              <a:rPr lang="zh-CN" altLang="en-US" dirty="0"/>
              <a:t>的</a:t>
            </a:r>
            <a:r>
              <a:rPr lang="en-US" altLang="zh-CN" dirty="0"/>
              <a:t>show-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砍离散</a:t>
            </a:r>
            <a:r>
              <a:rPr lang="en-US" altLang="zh-CN" dirty="0"/>
              <a:t>embedding</a:t>
            </a:r>
            <a:r>
              <a:rPr lang="zh-CN" altLang="en-US" dirty="0"/>
              <a:t>（一天多个</a:t>
            </a:r>
            <a:r>
              <a:rPr lang="en-US" altLang="zh-CN" dirty="0"/>
              <a:t>pass</a:t>
            </a:r>
            <a:r>
              <a:rPr lang="zh-CN" altLang="en-US" dirty="0"/>
              <a:t>），不会删除</a:t>
            </a:r>
            <a:endParaRPr lang="en-US" altLang="zh-CN" dirty="0"/>
          </a:p>
          <a:p>
            <a:r>
              <a:rPr lang="en" altLang="zh-CN" dirty="0" err="1"/>
              <a:t>ps_pass_keep_days</a:t>
            </a:r>
            <a:r>
              <a:rPr lang="en" altLang="zh-CN" dirty="0"/>
              <a:t>: </a:t>
            </a:r>
            <a:r>
              <a:rPr lang="en" altLang="zh-CN" dirty="0" err="1"/>
              <a:t>hdfs</a:t>
            </a:r>
            <a:r>
              <a:rPr lang="zh-CN" altLang="en-US" dirty="0"/>
              <a:t> 保存时间</a:t>
            </a:r>
            <a:endParaRPr lang="en" altLang="zh-CN" dirty="0"/>
          </a:p>
          <a:p>
            <a:r>
              <a:rPr lang="en" altLang="zh-CN" dirty="0" err="1"/>
              <a:t>delete_threshold</a:t>
            </a:r>
            <a:r>
              <a:rPr lang="en" altLang="zh-CN" dirty="0"/>
              <a:t>: </a:t>
            </a:r>
            <a:r>
              <a:rPr lang="zh-CN" altLang="en" dirty="0"/>
              <a:t>每天</a:t>
            </a:r>
            <a:r>
              <a:rPr lang="zh-CN" altLang="en-US" dirty="0"/>
              <a:t>根据</a:t>
            </a:r>
            <a:r>
              <a:rPr lang="en-US" altLang="zh-CN" dirty="0"/>
              <a:t>show-</a:t>
            </a:r>
            <a:r>
              <a:rPr lang="en-US" altLang="zh-CN" dirty="0" err="1"/>
              <a:t>clk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砍掉低频的</a:t>
            </a:r>
            <a:r>
              <a:rPr lang="en-US" altLang="zh-CN" dirty="0" err="1"/>
              <a:t>feasign</a:t>
            </a:r>
            <a:endParaRPr lang="en" altLang="zh-CN" dirty="0"/>
          </a:p>
          <a:p>
            <a:r>
              <a:rPr lang="en" altLang="zh-CN" dirty="0" err="1"/>
              <a:t>delete_after_unseen_days</a:t>
            </a:r>
            <a:r>
              <a:rPr lang="en" altLang="zh-CN" dirty="0"/>
              <a:t>: </a:t>
            </a:r>
            <a:r>
              <a:rPr lang="en" altLang="zh-CN" dirty="0" err="1"/>
              <a:t>feasign</a:t>
            </a:r>
            <a:r>
              <a:rPr lang="zh-CN" altLang="en" dirty="0"/>
              <a:t>的</a:t>
            </a:r>
            <a:r>
              <a:rPr lang="en-US" altLang="zh-CN" dirty="0"/>
              <a:t>unseen</a:t>
            </a:r>
            <a:r>
              <a:rPr lang="zh-CN" altLang="en-US" dirty="0"/>
              <a:t> </a:t>
            </a:r>
            <a:r>
              <a:rPr lang="en-US" altLang="zh-CN" dirty="0"/>
              <a:t>day</a:t>
            </a:r>
            <a:r>
              <a:rPr lang="zh-CN" altLang="en-US" dirty="0"/>
              <a:t>，超过会被删除</a:t>
            </a:r>
            <a:endParaRPr lang="en-US" altLang="zh-CN" dirty="0"/>
          </a:p>
          <a:p>
            <a:r>
              <a:rPr lang="en" altLang="zh-CN" dirty="0" err="1"/>
              <a:t>emb_plugin</a:t>
            </a:r>
            <a:r>
              <a:rPr lang="en" altLang="zh-CN" dirty="0"/>
              <a:t>: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lr</a:t>
            </a:r>
            <a:r>
              <a:rPr lang="en-US" altLang="zh-CN" dirty="0"/>
              <a:t>:</a:t>
            </a:r>
            <a:endParaRPr lang="en" altLang="zh-CN" dirty="0"/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  </a:t>
            </a:r>
            <a:r>
              <a:rPr lang="en" altLang="zh-CN" dirty="0" err="1"/>
              <a:t>decay_rate</a:t>
            </a:r>
            <a:r>
              <a:rPr lang="en" altLang="zh-CN" dirty="0"/>
              <a:t>: 0.98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每天</a:t>
            </a:r>
            <a:r>
              <a:rPr lang="en-US" altLang="zh-CN" dirty="0" err="1"/>
              <a:t>feasign</a:t>
            </a:r>
            <a:r>
              <a:rPr lang="zh-CN" altLang="en-US" dirty="0"/>
              <a:t>的</a:t>
            </a:r>
            <a:r>
              <a:rPr lang="en-US" altLang="zh-CN" dirty="0"/>
              <a:t>show</a:t>
            </a:r>
            <a:r>
              <a:rPr lang="zh-CN" altLang="en-US" dirty="0"/>
              <a:t>、</a:t>
            </a:r>
            <a:r>
              <a:rPr lang="en-US" altLang="zh-CN" dirty="0" err="1"/>
              <a:t>clk</a:t>
            </a:r>
            <a:r>
              <a:rPr lang="zh-CN" altLang="en-US" dirty="0"/>
              <a:t>会*系数衰减，防止数值溢出</a:t>
            </a:r>
            <a:endParaRPr lang="en-US" altLang="zh-CN" dirty="0"/>
          </a:p>
          <a:p>
            <a:r>
              <a:rPr kumimoji="1" lang="zh-CN" altLang="en-US" dirty="0"/>
              <a:t>   </a:t>
            </a:r>
            <a:r>
              <a:rPr kumimoji="1" lang="en-US" altLang="zh-CN" dirty="0"/>
              <a:t>  </a:t>
            </a:r>
            <a:r>
              <a:rPr kumimoji="1" lang="zh-CN" altLang="en-US" dirty="0"/>
              <a:t> </a:t>
            </a:r>
            <a:r>
              <a:rPr lang="en" altLang="zh-CN" dirty="0" err="1"/>
              <a:t>learning_rate</a:t>
            </a:r>
            <a:r>
              <a:rPr lang="en" altLang="zh-CN" dirty="0"/>
              <a:t>: 0.05 </a:t>
            </a:r>
            <a:r>
              <a:rPr lang="en-US" altLang="zh-CN" dirty="0"/>
              <a:t>//</a:t>
            </a:r>
            <a:r>
              <a:rPr lang="zh-CN" altLang="en-US" dirty="0"/>
              <a:t>离散</a:t>
            </a:r>
            <a:r>
              <a:rPr lang="en-US" altLang="zh-CN" dirty="0"/>
              <a:t>embedding</a:t>
            </a:r>
            <a:r>
              <a:rPr lang="zh-CN" altLang="en-US" dirty="0"/>
              <a:t> 的学习率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  </a:t>
            </a:r>
            <a:r>
              <a:rPr lang="zh-CN" altLang="en-US" dirty="0"/>
              <a:t> </a:t>
            </a:r>
            <a:r>
              <a:rPr lang="en" altLang="zh-CN" dirty="0"/>
              <a:t>initial_g2sum: 3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/>
              <a:t>feasign</a:t>
            </a:r>
            <a:r>
              <a:rPr lang="zh-CN" altLang="en-US" dirty="0"/>
              <a:t>的初始化梯度平方和，类似</a:t>
            </a:r>
            <a:r>
              <a:rPr lang="en-US" altLang="zh-CN" dirty="0" err="1"/>
              <a:t>ftrl</a:t>
            </a:r>
            <a:r>
              <a:rPr lang="zh-CN" altLang="en-US" dirty="0"/>
              <a:t>更新方式</a:t>
            </a:r>
            <a:endParaRPr lang="en-US" altLang="zh-CN" dirty="0"/>
          </a:p>
          <a:p>
            <a:r>
              <a:rPr kumimoji="1" lang="zh-CN" altLang="en-US" dirty="0"/>
              <a:t>   </a:t>
            </a:r>
            <a:r>
              <a:rPr kumimoji="1" lang="en-US" altLang="zh-CN" dirty="0"/>
              <a:t>  </a:t>
            </a:r>
            <a:r>
              <a:rPr kumimoji="1" lang="zh-CN" altLang="en-US" dirty="0"/>
              <a:t> </a:t>
            </a:r>
            <a:r>
              <a:rPr lang="en" altLang="zh-CN" dirty="0" err="1"/>
              <a:t>initial_range</a:t>
            </a:r>
            <a:r>
              <a:rPr lang="en" altLang="zh-CN" dirty="0"/>
              <a:t>: 0 </a:t>
            </a:r>
            <a:r>
              <a:rPr lang="en-US" altLang="zh-CN" dirty="0"/>
              <a:t>//</a:t>
            </a:r>
            <a:r>
              <a:rPr lang="zh-CN" altLang="en-US" dirty="0"/>
              <a:t> 更新默认值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  </a:t>
            </a:r>
            <a:r>
              <a:rPr lang="zh-CN" altLang="en-US" dirty="0"/>
              <a:t> </a:t>
            </a:r>
            <a:r>
              <a:rPr lang="en" altLang="zh-CN" dirty="0" err="1"/>
              <a:t>weight_bounds</a:t>
            </a:r>
            <a:r>
              <a:rPr lang="en" altLang="zh-CN" dirty="0"/>
              <a:t>: 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防止过拟合，对</a:t>
            </a:r>
            <a:r>
              <a:rPr lang="en-US" altLang="zh-CN" dirty="0"/>
              <a:t>w</a:t>
            </a:r>
            <a:r>
              <a:rPr lang="zh-CN" altLang="en-US" dirty="0"/>
              <a:t>控制在范围内</a:t>
            </a:r>
            <a:endParaRPr lang="en-US" altLang="zh-CN" dirty="0"/>
          </a:p>
          <a:p>
            <a:r>
              <a:rPr lang="en" altLang="zh-CN" dirty="0" err="1"/>
              <a:t>dnn_plugin</a:t>
            </a:r>
            <a:r>
              <a:rPr lang="en" altLang="zh-CN" dirty="0"/>
              <a:t>: </a:t>
            </a:r>
            <a:endParaRPr lang="en-US" altLang="zh-CN" dirty="0"/>
          </a:p>
          <a:p>
            <a:r>
              <a:rPr kumimoji="1" lang="en-US" altLang="zh-CN" dirty="0"/>
              <a:t>    </a:t>
            </a:r>
            <a:r>
              <a:rPr lang="en" altLang="zh-CN" dirty="0" err="1"/>
              <a:t>q_names</a:t>
            </a:r>
            <a:r>
              <a:rPr lang="en" altLang="zh-CN" dirty="0"/>
              <a:t>: </a:t>
            </a:r>
            <a:r>
              <a:rPr lang="en" altLang="zh-CN" b="1" dirty="0" err="1">
                <a:solidFill>
                  <a:srgbClr val="92D050"/>
                </a:solidFill>
              </a:rPr>
              <a:t>join_output</a:t>
            </a:r>
            <a:r>
              <a:rPr lang="en" altLang="zh-CN" dirty="0">
                <a:solidFill>
                  <a:srgbClr val="92D050"/>
                </a:solidFill>
              </a:rPr>
              <a:t> </a:t>
            </a:r>
            <a:r>
              <a:rPr lang="en" altLang="zh-CN" dirty="0" err="1"/>
              <a:t>update_output</a:t>
            </a:r>
            <a:r>
              <a:rPr lang="en" altLang="zh-CN" dirty="0"/>
              <a:t> // </a:t>
            </a:r>
            <a:r>
              <a:rPr lang="zh-CN" altLang="en" dirty="0"/>
              <a:t>两个</a:t>
            </a:r>
            <a:r>
              <a:rPr lang="zh-CN" altLang="en-US" dirty="0"/>
              <a:t>网络的输出层的</a:t>
            </a:r>
            <a:r>
              <a:rPr lang="en-US" altLang="zh-CN" dirty="0"/>
              <a:t>name</a:t>
            </a:r>
          </a:p>
          <a:p>
            <a:r>
              <a:rPr kumimoji="1" lang="zh-CN" altLang="en-US" dirty="0"/>
              <a:t>    </a:t>
            </a:r>
            <a:r>
              <a:rPr lang="en" altLang="zh-CN" dirty="0" err="1"/>
              <a:t>sleep_days</a:t>
            </a:r>
            <a:r>
              <a:rPr lang="en" altLang="zh-CN" dirty="0"/>
              <a:t>: 0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offline</a:t>
            </a:r>
            <a:r>
              <a:rPr lang="zh-CN" altLang="en-US" dirty="0"/>
              <a:t>训练时，</a:t>
            </a:r>
            <a:r>
              <a:rPr lang="en-US" altLang="zh-CN" dirty="0"/>
              <a:t>join</a:t>
            </a:r>
            <a:r>
              <a:rPr lang="zh-CN" altLang="en-US" dirty="0"/>
              <a:t>网络前</a:t>
            </a:r>
            <a:r>
              <a:rPr lang="en-US" altLang="zh-CN" dirty="0"/>
              <a:t>N</a:t>
            </a:r>
            <a:r>
              <a:rPr lang="zh-CN" altLang="en-US" dirty="0"/>
              <a:t>天不参与训练，为了累积</a:t>
            </a:r>
            <a:r>
              <a:rPr lang="en-US" altLang="zh-CN" dirty="0" err="1"/>
              <a:t>feasign</a:t>
            </a:r>
            <a:r>
              <a:rPr lang="zh-CN" altLang="en-US" dirty="0"/>
              <a:t>的</a:t>
            </a:r>
            <a:r>
              <a:rPr lang="en-US" altLang="zh-CN" dirty="0"/>
              <a:t>show-</a:t>
            </a:r>
            <a:r>
              <a:rPr lang="en-US" altLang="zh-CN" dirty="0" err="1"/>
              <a:t>clk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7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B12698-0672-DF43-9E46-7A3DCBA1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参数配置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27B740-2123-F648-8F6E-6180EB29D914}"/>
              </a:ext>
            </a:extLst>
          </p:cNvPr>
          <p:cNvSpPr txBox="1"/>
          <p:nvPr/>
        </p:nvSpPr>
        <p:spPr>
          <a:xfrm>
            <a:off x="569626" y="1244184"/>
            <a:ext cx="76052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summary_decay_rate: 0.9999999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  <a:r>
              <a:rPr lang="zh-CN" altLang="en-US" dirty="0"/>
              <a:t> 层的衰减系数，</a:t>
            </a:r>
            <a:r>
              <a:rPr lang="en-US" altLang="zh-CN" dirty="0"/>
              <a:t>batch</a:t>
            </a:r>
            <a:r>
              <a:rPr lang="zh-CN" altLang="en-US" dirty="0"/>
              <a:t> 级别</a:t>
            </a:r>
            <a:endParaRPr lang="en-US" altLang="zh-CN" dirty="0"/>
          </a:p>
          <a:p>
            <a:r>
              <a:rPr lang="zh-CN" altLang="zh-CN" dirty="0"/>
              <a:t>summary_squared_sum_epsilon: 1e-4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极小数，防止分母过小</a:t>
            </a:r>
            <a:endParaRPr lang="en-US" altLang="zh-CN" dirty="0"/>
          </a:p>
          <a:p>
            <a:r>
              <a:rPr lang="zh-CN" altLang="zh-CN" dirty="0"/>
              <a:t>summary_init_n: 1e4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  <a:r>
              <a:rPr lang="zh-CN" altLang="en-US" dirty="0"/>
              <a:t> 初始化的</a:t>
            </a:r>
            <a:r>
              <a:rPr lang="en-US" altLang="zh-CN" dirty="0"/>
              <a:t>size</a:t>
            </a:r>
          </a:p>
          <a:p>
            <a:r>
              <a:rPr lang="zh-CN" altLang="zh-CN" dirty="0"/>
              <a:t>summary_init_squared_sum: 1e4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  <a:r>
              <a:rPr lang="zh-CN" altLang="en-US" dirty="0"/>
              <a:t> 初始化平方和</a:t>
            </a:r>
            <a:endParaRPr lang="en-US" altLang="zh-CN" dirty="0"/>
          </a:p>
          <a:p>
            <a:r>
              <a:rPr lang="zh-CN" altLang="zh-CN" dirty="0"/>
              <a:t>learning_rate: 0.000005 # </a:t>
            </a:r>
            <a:r>
              <a:rPr lang="en-US" altLang="zh-CN" dirty="0"/>
              <a:t>DNN</a:t>
            </a:r>
            <a:r>
              <a:rPr lang="zh-CN" altLang="en-US" dirty="0"/>
              <a:t>的学习率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02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B12698-0672-DF43-9E46-7A3DCBA1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参数配置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4DC7D5-DE14-A54F-981C-5E31E216D62A}"/>
              </a:ext>
            </a:extLst>
          </p:cNvPr>
          <p:cNvSpPr/>
          <p:nvPr/>
        </p:nvSpPr>
        <p:spPr>
          <a:xfrm>
            <a:off x="84944" y="618708"/>
            <a:ext cx="118072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 layer:</a:t>
            </a:r>
          </a:p>
          <a:p>
            <a:r>
              <a:rPr lang="zh-CN" altLang="en-US" dirty="0"/>
              <a:t>    - { class: col_select_layer, tag: join, input: show_input, range: [0, 69], output: { name: </a:t>
            </a:r>
            <a:r>
              <a:rPr lang="zh-CN" altLang="en-US" dirty="0">
                <a:solidFill>
                  <a:srgbClr val="FF0000"/>
                </a:solidFill>
              </a:rPr>
              <a:t>show</a:t>
            </a:r>
            <a:r>
              <a:rPr lang="zh-CN" altLang="en-US" dirty="0"/>
              <a:t> } }</a:t>
            </a:r>
          </a:p>
          <a:p>
            <a:r>
              <a:rPr lang="zh-CN" altLang="en-US" dirty="0"/>
              <a:t>    - { class: col_select_layer, tag: join, input: ctr_input, range: [0, 69], output: { name: </a:t>
            </a:r>
            <a:r>
              <a:rPr lang="zh-CN" altLang="en-US" dirty="0">
                <a:solidFill>
                  <a:srgbClr val="FF0000"/>
                </a:solidFill>
              </a:rPr>
              <a:t>ctr</a:t>
            </a:r>
            <a:r>
              <a:rPr lang="zh-CN" altLang="en-US" dirty="0"/>
              <a:t> } }</a:t>
            </a:r>
          </a:p>
          <a:p>
            <a:r>
              <a:rPr lang="zh-CN" altLang="en-US" dirty="0"/>
              <a:t>    - { class: col_select_layer, tag: join_update, input: lr_input, range: [0, 69], output: { name: </a:t>
            </a:r>
            <a:r>
              <a:rPr lang="zh-CN" altLang="en-US" dirty="0">
                <a:solidFill>
                  <a:srgbClr val="FF0000"/>
                </a:solidFill>
              </a:rPr>
              <a:t>lr</a:t>
            </a:r>
            <a:r>
              <a:rPr lang="zh-CN" altLang="en-US" dirty="0"/>
              <a:t> } }</a:t>
            </a:r>
          </a:p>
          <a:p>
            <a:r>
              <a:rPr lang="zh-CN" altLang="en-US" dirty="0"/>
              <a:t>    - { class: col_select_layer, tag: join_update, input: mf_expand_input, range: [0, 552], output: { name: </a:t>
            </a:r>
            <a:r>
              <a:rPr lang="zh-CN" altLang="en-US" dirty="0">
                <a:solidFill>
                  <a:srgbClr val="FF0000"/>
                </a:solidFill>
              </a:rPr>
              <a:t>mf_expand</a:t>
            </a:r>
            <a:r>
              <a:rPr lang="zh-CN" altLang="en-US" dirty="0"/>
              <a:t> } }</a:t>
            </a:r>
          </a:p>
          <a:p>
            <a:endParaRPr lang="zh-CN" altLang="en-US" dirty="0"/>
          </a:p>
          <a:p>
            <a:r>
              <a:rPr lang="zh-CN" altLang="en-US" dirty="0"/>
              <a:t>    - { class: col_concate_layer, tag: join, input: [</a:t>
            </a:r>
            <a:r>
              <a:rPr lang="zh-CN" altLang="en-US" dirty="0">
                <a:solidFill>
                  <a:srgbClr val="FF0000"/>
                </a:solidFill>
              </a:rPr>
              <a:t>show, ctr, lr , mf_expand</a:t>
            </a:r>
            <a:r>
              <a:rPr lang="zh-CN" altLang="en-US" dirty="0"/>
              <a:t>], output: { name: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join_fea</a:t>
            </a:r>
            <a:r>
              <a:rPr lang="zh-CN" altLang="en-US" dirty="0"/>
              <a:t> } }</a:t>
            </a:r>
          </a:p>
          <a:p>
            <a:r>
              <a:rPr lang="zh-CN" altLang="en-US" dirty="0"/>
              <a:t>    - { class: normalization_layer, tag: join, input: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join_fea</a:t>
            </a:r>
            <a:r>
              <a:rPr lang="zh-CN" altLang="en-US" dirty="0"/>
              <a:t>, summary_input: join_summary, output: { name: </a:t>
            </a:r>
            <a:r>
              <a:rPr lang="zh-CN" altLang="en-US" dirty="0">
                <a:solidFill>
                  <a:srgbClr val="00B050"/>
                </a:solidFill>
              </a:rPr>
              <a:t>join_fea_normalized</a:t>
            </a:r>
            <a:r>
              <a:rPr lang="zh-CN" altLang="en-US" dirty="0"/>
              <a:t> } }</a:t>
            </a:r>
          </a:p>
          <a:p>
            <a:r>
              <a:rPr lang="zh-CN" altLang="en-US" dirty="0"/>
              <a:t>    - { class: neural_layer, tag: join, a_input: [</a:t>
            </a:r>
            <a:r>
              <a:rPr lang="zh-CN" altLang="en-US" dirty="0">
                <a:solidFill>
                  <a:srgbClr val="00B050"/>
                </a:solidFill>
              </a:rPr>
              <a:t>join_fea_normalized</a:t>
            </a:r>
            <a:r>
              <a:rPr lang="zh-CN" altLang="en-US" dirty="0"/>
              <a:t>, bias_input], b_input: [h1_param], act_func: relu, output: { name: </a:t>
            </a:r>
            <a:r>
              <a:rPr lang="zh-CN" altLang="en-US" dirty="0">
                <a:solidFill>
                  <a:srgbClr val="00B0F0"/>
                </a:solidFill>
              </a:rPr>
              <a:t>h1</a:t>
            </a:r>
            <a:r>
              <a:rPr lang="zh-CN" altLang="en-US" dirty="0"/>
              <a:t> } }</a:t>
            </a:r>
          </a:p>
          <a:p>
            <a:r>
              <a:rPr lang="zh-CN" altLang="en-US" dirty="0"/>
              <a:t>    - { class: neural_layer, tag: join, a_input: [</a:t>
            </a:r>
            <a:r>
              <a:rPr lang="zh-CN" altLang="en-US" dirty="0">
                <a:solidFill>
                  <a:srgbClr val="00B0F0"/>
                </a:solidFill>
              </a:rPr>
              <a:t>h1</a:t>
            </a:r>
            <a:r>
              <a:rPr lang="zh-CN" altLang="en-US" dirty="0"/>
              <a:t>, bias_input], b_input: [</a:t>
            </a:r>
            <a:r>
              <a:rPr lang="zh-CN" altLang="en-US" dirty="0">
                <a:solidFill>
                  <a:srgbClr val="7030A0"/>
                </a:solidFill>
              </a:rPr>
              <a:t>h2_param</a:t>
            </a:r>
            <a:r>
              <a:rPr lang="zh-CN" altLang="en-US" dirty="0"/>
              <a:t>], act_func: relu, output: { name: </a:t>
            </a:r>
            <a:r>
              <a:rPr lang="zh-CN" altLang="en-US" dirty="0">
                <a:solidFill>
                  <a:srgbClr val="0070C0"/>
                </a:solidFill>
              </a:rPr>
              <a:t>h2</a:t>
            </a:r>
            <a:r>
              <a:rPr lang="zh-CN" altLang="en-US" dirty="0"/>
              <a:t> } }</a:t>
            </a:r>
          </a:p>
          <a:p>
            <a:r>
              <a:rPr lang="zh-CN" altLang="en-US" dirty="0"/>
              <a:t>    - { class: neural_layer, tag: join, a_input: [</a:t>
            </a:r>
            <a:r>
              <a:rPr lang="zh-CN" altLang="en-US" dirty="0">
                <a:solidFill>
                  <a:srgbClr val="0070C0"/>
                </a:solidFill>
              </a:rPr>
              <a:t>h2</a:t>
            </a:r>
            <a:r>
              <a:rPr lang="zh-CN" altLang="en-US" dirty="0"/>
              <a:t>, bias_input], b_input: [</a:t>
            </a:r>
            <a:r>
              <a:rPr lang="zh-CN" altLang="en-US" dirty="0">
                <a:solidFill>
                  <a:srgbClr val="7030A0"/>
                </a:solidFill>
              </a:rPr>
              <a:t>h3_param</a:t>
            </a:r>
            <a:r>
              <a:rPr lang="zh-CN" altLang="en-US" dirty="0"/>
              <a:t>], act_func: relu, output: { name: h3 } }</a:t>
            </a:r>
          </a:p>
          <a:p>
            <a:r>
              <a:rPr lang="zh-CN" altLang="en-US" dirty="0"/>
              <a:t>    - { class: neural_layer, tag: join, a_input: [h3, bias_input], b_input: [</a:t>
            </a:r>
            <a:r>
              <a:rPr lang="zh-CN" altLang="en-US" dirty="0">
                <a:solidFill>
                  <a:srgbClr val="7030A0"/>
                </a:solidFill>
              </a:rPr>
              <a:t>h4_param</a:t>
            </a:r>
            <a:r>
              <a:rPr lang="zh-CN" altLang="en-US" dirty="0"/>
              <a:t>], act_func: relu, output: { name: h4 } }</a:t>
            </a:r>
          </a:p>
          <a:p>
            <a:r>
              <a:rPr lang="zh-CN" altLang="en-US" dirty="0"/>
              <a:t>    - { class: neural_layer, tag: join, a_input: [h4, bias_input], b_input: [</a:t>
            </a:r>
            <a:r>
              <a:rPr lang="zh-CN" altLang="en-US" dirty="0">
                <a:solidFill>
                  <a:srgbClr val="7030A0"/>
                </a:solidFill>
              </a:rPr>
              <a:t>h5_param</a:t>
            </a:r>
            <a:r>
              <a:rPr lang="zh-CN" altLang="en-US" dirty="0"/>
              <a:t>], act_func: relu, output: { name: h5 } }</a:t>
            </a:r>
          </a:p>
          <a:p>
            <a:r>
              <a:rPr lang="zh-CN" altLang="en-US" dirty="0"/>
              <a:t>    - { class: neural_layer, tag: join, a_input: [h5, bias_input], b_input: [</a:t>
            </a:r>
            <a:r>
              <a:rPr lang="zh-CN" altLang="en-US" dirty="0">
                <a:solidFill>
                  <a:srgbClr val="7030A0"/>
                </a:solidFill>
              </a:rPr>
              <a:t>h6_param</a:t>
            </a:r>
            <a:r>
              <a:rPr lang="zh-CN" altLang="en-US" dirty="0"/>
              <a:t>], act_func: linear, output: </a:t>
            </a:r>
            <a:r>
              <a:rPr lang="zh-CN" altLang="en-US" b="1" dirty="0">
                <a:solidFill>
                  <a:srgbClr val="92D050"/>
                </a:solidFill>
              </a:rPr>
              <a:t>join_output</a:t>
            </a:r>
            <a:r>
              <a:rPr lang="zh-CN" alt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250295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24303</TotalTime>
  <Words>974</Words>
  <Application>Microsoft Macintosh PowerPoint</Application>
  <PresentationFormat>宽屏</PresentationFormat>
  <Paragraphs>61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微软雅黑</vt:lpstr>
      <vt:lpstr>微软雅黑 Light</vt:lpstr>
      <vt:lpstr>Hiragino Sans GB W3</vt:lpstr>
      <vt:lpstr>Lato</vt:lpstr>
      <vt:lpstr>Arial</vt:lpstr>
      <vt:lpstr>Calibri</vt:lpstr>
      <vt:lpstr>Calibri Light</vt:lpstr>
      <vt:lpstr>Century Gothic</vt:lpstr>
      <vt:lpstr>1_Office 主题</vt:lpstr>
      <vt:lpstr>PowerPoint 演示文稿</vt:lpstr>
      <vt:lpstr>网络结构</vt:lpstr>
      <vt:lpstr>训练方式 —— JOIN 和 UPDATE</vt:lpstr>
      <vt:lpstr>参数配置</vt:lpstr>
      <vt:lpstr>参数配置</vt:lpstr>
      <vt:lpstr>参数配置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新用户流失分析</dc:title>
  <dc:creator>张 雪妹</dc:creator>
  <cp:lastModifiedBy>Tao Zhipeng</cp:lastModifiedBy>
  <cp:revision>711</cp:revision>
  <dcterms:created xsi:type="dcterms:W3CDTF">2019-03-23T03:13:00Z</dcterms:created>
  <dcterms:modified xsi:type="dcterms:W3CDTF">2019-12-19T08:13:06Z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