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obster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2" roundtripDataSignature="AMtx7mhVM9s635xF8RhX2ud7lHSGHn/w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2ba5f790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22ba5f790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5"/>
          <p:cNvSpPr/>
          <p:nvPr/>
        </p:nvSpPr>
        <p:spPr>
          <a:xfrm>
            <a:off x="0" y="0"/>
            <a:ext cx="63888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0" y="5056825"/>
            <a:ext cx="91440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Dark Wolf</a:t>
            </a:r>
            <a:br>
              <a:rPr lang="en"/>
            </a:br>
            <a:r>
              <a:rPr lang="en"/>
              <a:t>Hack Our Drone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Closing Remarks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300" y="228600"/>
            <a:ext cx="29337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UAS Cybersecurity: The Where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0" y="1152475"/>
            <a:ext cx="42603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4061"/>
              <a:buNone/>
            </a:pPr>
            <a:r>
              <a:rPr b="1" lang="en" sz="2035"/>
              <a:t>System Decomposition and Interfaces</a:t>
            </a:r>
            <a:endParaRPr b="1" sz="2035"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Hardware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UAV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GCS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Telemetry Radio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RC Radio 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Payload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Flight Software / Firmware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Supply Chain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Software Libraries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Sensors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ADS-B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DroneID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Cloud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53" y="1508484"/>
            <a:ext cx="1947546" cy="1376266"/>
          </a:xfrm>
          <a:prstGeom prst="rect">
            <a:avLst/>
          </a:prstGeom>
          <a:noFill/>
          <a:ln>
            <a:noFill/>
          </a:ln>
        </p:spPr>
      </p:pic>
      <p:sp>
        <p:nvSpPr>
          <p:cNvPr descr="Wifi Free Icon" id="66" name="Google Shape;66;p2"/>
          <p:cNvSpPr/>
          <p:nvPr/>
        </p:nvSpPr>
        <p:spPr>
          <a:xfrm>
            <a:off x="2305050" y="27146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70764" y="3546822"/>
            <a:ext cx="863091" cy="981349"/>
            <a:chOff x="1830821" y="4115291"/>
            <a:chExt cx="1309500" cy="1451271"/>
          </a:xfrm>
        </p:grpSpPr>
        <p:pic>
          <p:nvPicPr>
            <p:cNvPr descr="A black rectangle with a black background&#10;&#10;Description automatically generated with low confidence" id="68" name="Google Shape;6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660" y="4115291"/>
              <a:ext cx="1007781" cy="1007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2"/>
            <p:cNvSpPr txBox="1"/>
            <p:nvPr/>
          </p:nvSpPr>
          <p:spPr>
            <a:xfrm>
              <a:off x="1830821" y="5054462"/>
              <a:ext cx="1309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Software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silhouette, night sky&#10;&#10;Description automatically generated"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78" y="2304581"/>
            <a:ext cx="733348" cy="7524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577269" y="3081922"/>
            <a:ext cx="65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391844" y="1440911"/>
            <a:ext cx="348000" cy="2972400"/>
          </a:xfrm>
          <a:prstGeom prst="rightBrace">
            <a:avLst>
              <a:gd fmla="val 90130" name="adj1"/>
              <a:gd fmla="val 50000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673780" y="2411801"/>
            <a:ext cx="671448" cy="474503"/>
            <a:chOff x="5407176" y="3059657"/>
            <a:chExt cx="895264" cy="632671"/>
          </a:xfrm>
        </p:grpSpPr>
        <p:pic>
          <p:nvPicPr>
            <p:cNvPr descr="Shape&#10;&#10;Description automatically generated with low confidence" id="74" name="Google Shape;7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43428" y="3173178"/>
              <a:ext cx="55901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 txBox="1"/>
            <p:nvPr/>
          </p:nvSpPr>
          <p:spPr>
            <a:xfrm>
              <a:off x="5407176" y="3059657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1690601" y="2989521"/>
            <a:ext cx="650077" cy="456064"/>
            <a:chOff x="5518649" y="4100032"/>
            <a:chExt cx="783792" cy="608085"/>
          </a:xfrm>
        </p:grpSpPr>
        <p:pic>
          <p:nvPicPr>
            <p:cNvPr descr="Shape&#10;&#10;Description automatically generated with low confidence" id="77" name="Google Shape;7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2989" y="4100032"/>
              <a:ext cx="46945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"/>
            <p:cNvSpPr txBox="1"/>
            <p:nvPr/>
          </p:nvSpPr>
          <p:spPr>
            <a:xfrm>
              <a:off x="5518649" y="4328617"/>
              <a:ext cx="415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3114906" y="2434603"/>
            <a:ext cx="790595" cy="428912"/>
            <a:chOff x="7911540" y="3059667"/>
            <a:chExt cx="1054127" cy="571882"/>
          </a:xfrm>
        </p:grpSpPr>
        <p:pic>
          <p:nvPicPr>
            <p:cNvPr descr="A picture containing icon&#10;&#10;Description automatically generated" id="80" name="Google Shape;8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911540" y="3233958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"/>
            <p:cNvSpPr txBox="1"/>
            <p:nvPr/>
          </p:nvSpPr>
          <p:spPr>
            <a:xfrm>
              <a:off x="8238767" y="3059667"/>
              <a:ext cx="726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3122781" y="3053660"/>
            <a:ext cx="782720" cy="351392"/>
            <a:chOff x="7911540" y="4160812"/>
            <a:chExt cx="1043627" cy="468523"/>
          </a:xfrm>
        </p:grpSpPr>
        <p:pic>
          <p:nvPicPr>
            <p:cNvPr descr="A picture containing icon&#10;&#10;Description automatically generated" id="83" name="Google Shape;83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1540" y="4160812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2"/>
            <p:cNvSpPr txBox="1"/>
            <p:nvPr/>
          </p:nvSpPr>
          <p:spPr>
            <a:xfrm>
              <a:off x="8296067" y="4249835"/>
              <a:ext cx="659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103" y="3397826"/>
            <a:ext cx="1735244" cy="81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6" name="Google Shape;8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710" y="1436257"/>
            <a:ext cx="672932" cy="672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"/>
          <p:cNvGrpSpPr/>
          <p:nvPr/>
        </p:nvGrpSpPr>
        <p:grpSpPr>
          <a:xfrm>
            <a:off x="1956642" y="1335387"/>
            <a:ext cx="604706" cy="411128"/>
            <a:chOff x="4259851" y="815317"/>
            <a:chExt cx="806274" cy="548171"/>
          </a:xfrm>
        </p:grpSpPr>
        <p:pic>
          <p:nvPicPr>
            <p:cNvPr descr="A picture containing icon&#10;&#10;Description automatically generated" id="88" name="Google Shape;88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"/>
            <p:cNvSpPr txBox="1"/>
            <p:nvPr/>
          </p:nvSpPr>
          <p:spPr>
            <a:xfrm>
              <a:off x="4500025" y="1024788"/>
              <a:ext cx="56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3099641" y="1335388"/>
            <a:ext cx="725081" cy="411137"/>
            <a:chOff x="4259851" y="815317"/>
            <a:chExt cx="966774" cy="548183"/>
          </a:xfrm>
        </p:grpSpPr>
        <p:pic>
          <p:nvPicPr>
            <p:cNvPr descr="A picture containing icon&#10;&#10;Description automatically generated" id="91" name="Google Shape;91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2"/>
            <p:cNvSpPr txBox="1"/>
            <p:nvPr/>
          </p:nvSpPr>
          <p:spPr>
            <a:xfrm>
              <a:off x="4500025" y="1024800"/>
              <a:ext cx="7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ADS-B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UAS Security: The What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What to Look For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UAV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Services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Bootloader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Unencrypted Firmware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or Default Credentials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or No Credentials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Bypass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or Default Keys / Passphrases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Encryption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Spoofable Protocols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53" y="1508484"/>
            <a:ext cx="1947546" cy="1376266"/>
          </a:xfrm>
          <a:prstGeom prst="rect">
            <a:avLst/>
          </a:prstGeom>
          <a:noFill/>
          <a:ln>
            <a:noFill/>
          </a:ln>
        </p:spPr>
      </p:pic>
      <p:sp>
        <p:nvSpPr>
          <p:cNvPr descr="Wifi Free Icon" id="100" name="Google Shape;100;p3"/>
          <p:cNvSpPr/>
          <p:nvPr/>
        </p:nvSpPr>
        <p:spPr>
          <a:xfrm>
            <a:off x="2305050" y="27146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470764" y="3546822"/>
            <a:ext cx="863091" cy="981349"/>
            <a:chOff x="1830821" y="4115291"/>
            <a:chExt cx="1309500" cy="1451271"/>
          </a:xfrm>
        </p:grpSpPr>
        <p:pic>
          <p:nvPicPr>
            <p:cNvPr descr="A black rectangle with a black background&#10;&#10;Description automatically generated with low confidence" id="102" name="Google Shape;10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660" y="4115291"/>
              <a:ext cx="1007781" cy="1007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"/>
            <p:cNvSpPr txBox="1"/>
            <p:nvPr/>
          </p:nvSpPr>
          <p:spPr>
            <a:xfrm>
              <a:off x="1830821" y="5054462"/>
              <a:ext cx="1309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Software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silhouette, night sky&#10;&#10;Description automatically generated"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78" y="2304581"/>
            <a:ext cx="733348" cy="752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577269" y="3081922"/>
            <a:ext cx="65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391844" y="1440911"/>
            <a:ext cx="348000" cy="2972400"/>
          </a:xfrm>
          <a:prstGeom prst="rightBrace">
            <a:avLst>
              <a:gd fmla="val 90130" name="adj1"/>
              <a:gd fmla="val 50000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1673780" y="2411801"/>
            <a:ext cx="671448" cy="474503"/>
            <a:chOff x="5407176" y="3059657"/>
            <a:chExt cx="895264" cy="632671"/>
          </a:xfrm>
        </p:grpSpPr>
        <p:pic>
          <p:nvPicPr>
            <p:cNvPr descr="Shape&#10;&#10;Description automatically generated with low confidence" id="108" name="Google Shape;10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43428" y="3173178"/>
              <a:ext cx="55901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3"/>
            <p:cNvSpPr txBox="1"/>
            <p:nvPr/>
          </p:nvSpPr>
          <p:spPr>
            <a:xfrm>
              <a:off x="5407176" y="3059657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1690601" y="2989521"/>
            <a:ext cx="650077" cy="456064"/>
            <a:chOff x="5518649" y="4100032"/>
            <a:chExt cx="783792" cy="608085"/>
          </a:xfrm>
        </p:grpSpPr>
        <p:pic>
          <p:nvPicPr>
            <p:cNvPr descr="Shape&#10;&#10;Description automatically generated with low confidence" id="111" name="Google Shape;111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2989" y="4100032"/>
              <a:ext cx="46945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3"/>
            <p:cNvSpPr txBox="1"/>
            <p:nvPr/>
          </p:nvSpPr>
          <p:spPr>
            <a:xfrm>
              <a:off x="5518649" y="4328617"/>
              <a:ext cx="415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3114906" y="2434603"/>
            <a:ext cx="790595" cy="428912"/>
            <a:chOff x="7911540" y="3059667"/>
            <a:chExt cx="1054127" cy="571882"/>
          </a:xfrm>
        </p:grpSpPr>
        <p:pic>
          <p:nvPicPr>
            <p:cNvPr descr="A picture containing icon&#10;&#10;Description automatically generated" id="114" name="Google Shape;11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911540" y="3233958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 txBox="1"/>
            <p:nvPr/>
          </p:nvSpPr>
          <p:spPr>
            <a:xfrm>
              <a:off x="8238767" y="3059667"/>
              <a:ext cx="726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3122781" y="3053660"/>
            <a:ext cx="782720" cy="351392"/>
            <a:chOff x="7911540" y="4160812"/>
            <a:chExt cx="1043627" cy="468523"/>
          </a:xfrm>
        </p:grpSpPr>
        <p:pic>
          <p:nvPicPr>
            <p:cNvPr descr="A picture containing icon&#10;&#10;Description automatically generated" id="117" name="Google Shape;11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1540" y="4160812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 txBox="1"/>
            <p:nvPr/>
          </p:nvSpPr>
          <p:spPr>
            <a:xfrm>
              <a:off x="8296067" y="4249835"/>
              <a:ext cx="659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103" y="3397826"/>
            <a:ext cx="1735244" cy="81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0" name="Google Shape;120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710" y="1436257"/>
            <a:ext cx="672932" cy="672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1956642" y="1335387"/>
            <a:ext cx="604706" cy="411128"/>
            <a:chOff x="4259851" y="815317"/>
            <a:chExt cx="806274" cy="548171"/>
          </a:xfrm>
        </p:grpSpPr>
        <p:pic>
          <p:nvPicPr>
            <p:cNvPr descr="A picture containing icon&#10;&#10;Description automatically generated" id="122" name="Google Shape;12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 txBox="1"/>
            <p:nvPr/>
          </p:nvSpPr>
          <p:spPr>
            <a:xfrm>
              <a:off x="4500025" y="1024788"/>
              <a:ext cx="56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3099641" y="1335388"/>
            <a:ext cx="725081" cy="411137"/>
            <a:chOff x="4259851" y="815317"/>
            <a:chExt cx="966774" cy="548183"/>
          </a:xfrm>
        </p:grpSpPr>
        <p:pic>
          <p:nvPicPr>
            <p:cNvPr descr="A picture containing icon&#10;&#10;Description automatically generated" id="125" name="Google Shape;125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 txBox="1"/>
            <p:nvPr/>
          </p:nvSpPr>
          <p:spPr>
            <a:xfrm>
              <a:off x="4500025" y="1024800"/>
              <a:ext cx="7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ADS-B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ba5f790a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UAS Security: The Who</a:t>
            </a:r>
            <a:endParaRPr/>
          </a:p>
        </p:txBody>
      </p:sp>
      <p:sp>
        <p:nvSpPr>
          <p:cNvPr id="132" name="Google Shape;132;g222ba5f790a_0_6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Multi-disciplinary</a:t>
            </a:r>
            <a:endParaRPr b="1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Operating Systems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 Applications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Boot-loaders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IoT / Root of Trust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Single Board Computers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Embedded Systems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Mobile Devices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Radio / WiFi / Wireless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Services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567"/>
              <a:buChar char="●"/>
            </a:pPr>
            <a:r>
              <a:rPr lang="en"/>
              <a:t>GRC </a:t>
            </a:r>
            <a:r>
              <a:rPr lang="en" sz="1318"/>
              <a:t>(governance, regulation, compliance)</a:t>
            </a:r>
            <a:endParaRPr sz="1318"/>
          </a:p>
        </p:txBody>
      </p:sp>
      <p:pic>
        <p:nvPicPr>
          <p:cNvPr id="133" name="Google Shape;133;g222ba5f790a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53" y="1508484"/>
            <a:ext cx="1947546" cy="1376266"/>
          </a:xfrm>
          <a:prstGeom prst="rect">
            <a:avLst/>
          </a:prstGeom>
          <a:noFill/>
          <a:ln>
            <a:noFill/>
          </a:ln>
        </p:spPr>
      </p:pic>
      <p:sp>
        <p:nvSpPr>
          <p:cNvPr descr="Wifi Free Icon" id="134" name="Google Shape;134;g222ba5f790a_0_61"/>
          <p:cNvSpPr/>
          <p:nvPr/>
        </p:nvSpPr>
        <p:spPr>
          <a:xfrm>
            <a:off x="2305050" y="27146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g222ba5f790a_0_61"/>
          <p:cNvGrpSpPr/>
          <p:nvPr/>
        </p:nvGrpSpPr>
        <p:grpSpPr>
          <a:xfrm>
            <a:off x="470765" y="3546823"/>
            <a:ext cx="863091" cy="981349"/>
            <a:chOff x="1830821" y="4115291"/>
            <a:chExt cx="1309500" cy="1451271"/>
          </a:xfrm>
        </p:grpSpPr>
        <p:pic>
          <p:nvPicPr>
            <p:cNvPr descr="A black rectangle with a black background&#10;&#10;Description automatically generated with low confidence" id="136" name="Google Shape;136;g222ba5f790a_0_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660" y="4115291"/>
              <a:ext cx="1007781" cy="1007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222ba5f790a_0_61"/>
            <p:cNvSpPr txBox="1"/>
            <p:nvPr/>
          </p:nvSpPr>
          <p:spPr>
            <a:xfrm>
              <a:off x="1830821" y="5054462"/>
              <a:ext cx="1309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Software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silhouette, night sky&#10;&#10;Description automatically generated" id="138" name="Google Shape;138;g222ba5f790a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78" y="2304581"/>
            <a:ext cx="733348" cy="752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22ba5f790a_0_61"/>
          <p:cNvSpPr txBox="1"/>
          <p:nvPr/>
        </p:nvSpPr>
        <p:spPr>
          <a:xfrm>
            <a:off x="577269" y="3081922"/>
            <a:ext cx="65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22ba5f790a_0_61"/>
          <p:cNvSpPr/>
          <p:nvPr/>
        </p:nvSpPr>
        <p:spPr>
          <a:xfrm>
            <a:off x="1391844" y="1440911"/>
            <a:ext cx="348000" cy="2972400"/>
          </a:xfrm>
          <a:prstGeom prst="rightBrace">
            <a:avLst>
              <a:gd fmla="val 90130" name="adj1"/>
              <a:gd fmla="val 50000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g222ba5f790a_0_61"/>
          <p:cNvGrpSpPr/>
          <p:nvPr/>
        </p:nvGrpSpPr>
        <p:grpSpPr>
          <a:xfrm>
            <a:off x="1673780" y="2411802"/>
            <a:ext cx="671448" cy="474503"/>
            <a:chOff x="5407176" y="3059657"/>
            <a:chExt cx="895264" cy="632671"/>
          </a:xfrm>
        </p:grpSpPr>
        <p:pic>
          <p:nvPicPr>
            <p:cNvPr descr="Shape&#10;&#10;Description automatically generated with low confidence" id="142" name="Google Shape;142;g222ba5f790a_0_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43428" y="3173178"/>
              <a:ext cx="55901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g222ba5f790a_0_61"/>
            <p:cNvSpPr txBox="1"/>
            <p:nvPr/>
          </p:nvSpPr>
          <p:spPr>
            <a:xfrm>
              <a:off x="5407176" y="3059657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g222ba5f790a_0_61"/>
          <p:cNvGrpSpPr/>
          <p:nvPr/>
        </p:nvGrpSpPr>
        <p:grpSpPr>
          <a:xfrm>
            <a:off x="1690602" y="2989519"/>
            <a:ext cx="650077" cy="456064"/>
            <a:chOff x="5518649" y="4100032"/>
            <a:chExt cx="783792" cy="608085"/>
          </a:xfrm>
        </p:grpSpPr>
        <p:pic>
          <p:nvPicPr>
            <p:cNvPr descr="Shape&#10;&#10;Description automatically generated with low confidence" id="145" name="Google Shape;145;g222ba5f790a_0_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2989" y="4100032"/>
              <a:ext cx="46945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g222ba5f790a_0_61"/>
            <p:cNvSpPr txBox="1"/>
            <p:nvPr/>
          </p:nvSpPr>
          <p:spPr>
            <a:xfrm>
              <a:off x="5518649" y="4328617"/>
              <a:ext cx="415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g222ba5f790a_0_61"/>
          <p:cNvGrpSpPr/>
          <p:nvPr/>
        </p:nvGrpSpPr>
        <p:grpSpPr>
          <a:xfrm>
            <a:off x="3114908" y="2434600"/>
            <a:ext cx="790595" cy="428912"/>
            <a:chOff x="7911540" y="3059667"/>
            <a:chExt cx="1054127" cy="571882"/>
          </a:xfrm>
        </p:grpSpPr>
        <p:pic>
          <p:nvPicPr>
            <p:cNvPr descr="A picture containing icon&#10;&#10;Description automatically generated" id="148" name="Google Shape;148;g222ba5f790a_0_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911540" y="3233958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222ba5f790a_0_61"/>
            <p:cNvSpPr txBox="1"/>
            <p:nvPr/>
          </p:nvSpPr>
          <p:spPr>
            <a:xfrm>
              <a:off x="8238767" y="3059667"/>
              <a:ext cx="726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222ba5f790a_0_61"/>
          <p:cNvGrpSpPr/>
          <p:nvPr/>
        </p:nvGrpSpPr>
        <p:grpSpPr>
          <a:xfrm>
            <a:off x="3122783" y="3053662"/>
            <a:ext cx="782720" cy="351392"/>
            <a:chOff x="7911540" y="4160812"/>
            <a:chExt cx="1043627" cy="468523"/>
          </a:xfrm>
        </p:grpSpPr>
        <p:pic>
          <p:nvPicPr>
            <p:cNvPr descr="A picture containing icon&#10;&#10;Description automatically generated" id="151" name="Google Shape;151;g222ba5f790a_0_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1540" y="4160812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22ba5f790a_0_61"/>
            <p:cNvSpPr txBox="1"/>
            <p:nvPr/>
          </p:nvSpPr>
          <p:spPr>
            <a:xfrm>
              <a:off x="8296067" y="4249835"/>
              <a:ext cx="659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g222ba5f790a_0_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103" y="3397826"/>
            <a:ext cx="1735244" cy="81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4" name="Google Shape;154;g222ba5f790a_0_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710" y="1436257"/>
            <a:ext cx="672932" cy="672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222ba5f790a_0_61"/>
          <p:cNvGrpSpPr/>
          <p:nvPr/>
        </p:nvGrpSpPr>
        <p:grpSpPr>
          <a:xfrm>
            <a:off x="1956639" y="1335387"/>
            <a:ext cx="604706" cy="411128"/>
            <a:chOff x="4259851" y="815317"/>
            <a:chExt cx="806274" cy="548171"/>
          </a:xfrm>
        </p:grpSpPr>
        <p:pic>
          <p:nvPicPr>
            <p:cNvPr descr="A picture containing icon&#10;&#10;Description automatically generated" id="156" name="Google Shape;156;g222ba5f790a_0_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g222ba5f790a_0_61"/>
            <p:cNvSpPr txBox="1"/>
            <p:nvPr/>
          </p:nvSpPr>
          <p:spPr>
            <a:xfrm>
              <a:off x="4500025" y="1024788"/>
              <a:ext cx="56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g222ba5f790a_0_61"/>
          <p:cNvGrpSpPr/>
          <p:nvPr/>
        </p:nvGrpSpPr>
        <p:grpSpPr>
          <a:xfrm>
            <a:off x="3099639" y="1335388"/>
            <a:ext cx="725081" cy="411137"/>
            <a:chOff x="4259851" y="815317"/>
            <a:chExt cx="966774" cy="548183"/>
          </a:xfrm>
        </p:grpSpPr>
        <p:pic>
          <p:nvPicPr>
            <p:cNvPr descr="A picture containing icon&#10;&#10;Description automatically generated" id="159" name="Google Shape;159;g222ba5f790a_0_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g222ba5f790a_0_61"/>
            <p:cNvSpPr txBox="1"/>
            <p:nvPr/>
          </p:nvSpPr>
          <p:spPr>
            <a:xfrm>
              <a:off x="4500025" y="1024800"/>
              <a:ext cx="7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ADS-B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 amt="31000"/>
          </a:blip>
          <a:srcRect b="0" l="0" r="0" t="0"/>
          <a:stretch/>
        </p:blipFill>
        <p:spPr>
          <a:xfrm>
            <a:off x="488300" y="1315700"/>
            <a:ext cx="7871600" cy="335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THINK LIKE A HACKER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0450" y="1098575"/>
            <a:ext cx="3199897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68" name="Google Shape;168;p4"/>
          <p:cNvSpPr txBox="1"/>
          <p:nvPr/>
        </p:nvSpPr>
        <p:spPr>
          <a:xfrm rot="-878232">
            <a:off x="4746945" y="200758"/>
            <a:ext cx="1151574" cy="400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DC63F"/>
                </a:solidFill>
                <a:latin typeface="Lobster"/>
                <a:ea typeface="Lobster"/>
                <a:cs typeface="Lobster"/>
                <a:sym typeface="Lobster"/>
              </a:rPr>
              <a:t>govt funded</a:t>
            </a:r>
            <a:endParaRPr b="0" i="1" sz="1400" u="none" cap="none" strike="noStrike">
              <a:solidFill>
                <a:srgbClr val="8DC63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