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18a3f26a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18a3f26a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18a3f26a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18a3f26a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18a3f26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18a3f26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1945ebe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1945ebe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1945ebe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1945ebe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18a3f26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18a3f26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1945ebe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1945ebe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18a3f26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18a3f26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1945ebe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1945ebe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1945ebe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1945ebe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56825"/>
            <a:ext cx="9144000" cy="101400"/>
          </a:xfrm>
          <a:prstGeom prst="rect">
            <a:avLst/>
          </a:prstGeom>
          <a:solidFill>
            <a:srgbClr val="8DC63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6388800" cy="101400"/>
          </a:xfrm>
          <a:prstGeom prst="rect">
            <a:avLst/>
          </a:prstGeom>
          <a:solidFill>
            <a:srgbClr val="8DC63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Wolf</a:t>
            </a:r>
            <a:br>
              <a:rPr lang="en"/>
            </a:br>
            <a:r>
              <a:rPr lang="en"/>
              <a:t>Hack Our Drone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Control Systems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00" y="228600"/>
            <a:ext cx="29337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1769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UAS Ground Control System</a:t>
            </a:r>
            <a:endParaRPr/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488350" y="2771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Overview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Our Drone: Comms Lab Task List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View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 QGroundControl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Firmware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Unauthenticated File System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Capture Credentials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 WiFi Passphrase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Crack Login Password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UAS OV1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Ground Control System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Telemetry / C2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MissionPlanner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QGroundControl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RC / Radio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Joystick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953" y="1508484"/>
            <a:ext cx="1947546" cy="1376266"/>
          </a:xfrm>
          <a:prstGeom prst="rect">
            <a:avLst/>
          </a:prstGeom>
          <a:noFill/>
          <a:ln>
            <a:noFill/>
          </a:ln>
        </p:spPr>
      </p:pic>
      <p:sp>
        <p:nvSpPr>
          <p:cNvPr descr="Wifi Free Icon" id="66" name="Google Shape;66;p14"/>
          <p:cNvSpPr/>
          <p:nvPr/>
        </p:nvSpPr>
        <p:spPr>
          <a:xfrm>
            <a:off x="2305050" y="2714625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470764" y="3546822"/>
            <a:ext cx="863091" cy="981349"/>
            <a:chOff x="1830821" y="4115291"/>
            <a:chExt cx="1309500" cy="1451271"/>
          </a:xfrm>
        </p:grpSpPr>
        <p:pic>
          <p:nvPicPr>
            <p:cNvPr descr="A black rectangle with a black background&#10;&#10;Description automatically generated with low confidence" id="68" name="Google Shape;6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1660" y="4115291"/>
              <a:ext cx="1007781" cy="1007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1830821" y="5054462"/>
              <a:ext cx="1309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Software Libraries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silhouette, night sky&#10;&#10;Description automatically generated" id="70" name="Google Shape;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578" y="2304581"/>
            <a:ext cx="733348" cy="7524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77269" y="3081922"/>
            <a:ext cx="65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Supply Chain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391844" y="1440911"/>
            <a:ext cx="348000" cy="2972400"/>
          </a:xfrm>
          <a:prstGeom prst="rightBrace">
            <a:avLst>
              <a:gd fmla="val 90130" name="adj1"/>
              <a:gd fmla="val 50000" name="adj2"/>
            </a:avLst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1673780" y="2411801"/>
            <a:ext cx="671448" cy="474503"/>
            <a:chOff x="5407176" y="3059657"/>
            <a:chExt cx="895264" cy="632671"/>
          </a:xfrm>
        </p:grpSpPr>
        <p:pic>
          <p:nvPicPr>
            <p:cNvPr descr="Shape&#10;&#10;Description automatically generated with low confidence" id="74" name="Google Shape;74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5743428" y="3173178"/>
              <a:ext cx="559012" cy="5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5407176" y="3059657"/>
              <a:ext cx="558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1690601" y="2989521"/>
            <a:ext cx="650077" cy="456064"/>
            <a:chOff x="5518649" y="4100032"/>
            <a:chExt cx="783792" cy="608085"/>
          </a:xfrm>
        </p:grpSpPr>
        <p:pic>
          <p:nvPicPr>
            <p:cNvPr descr="Shape&#10;&#10;Description automatically generated with low confidence" id="77" name="Google Shape;77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32989" y="4100032"/>
              <a:ext cx="469452" cy="5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4"/>
            <p:cNvSpPr txBox="1"/>
            <p:nvPr/>
          </p:nvSpPr>
          <p:spPr>
            <a:xfrm>
              <a:off x="5518649" y="4328617"/>
              <a:ext cx="4155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3114906" y="2434603"/>
            <a:ext cx="790595" cy="428912"/>
            <a:chOff x="7911540" y="3059667"/>
            <a:chExt cx="1054127" cy="571882"/>
          </a:xfrm>
        </p:grpSpPr>
        <p:pic>
          <p:nvPicPr>
            <p:cNvPr descr="A picture containing icon&#10;&#10;Description automatically generated" id="80" name="Google Shape;80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7911540" y="3233958"/>
              <a:ext cx="397591" cy="39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4"/>
            <p:cNvSpPr txBox="1"/>
            <p:nvPr/>
          </p:nvSpPr>
          <p:spPr>
            <a:xfrm>
              <a:off x="8238767" y="3059667"/>
              <a:ext cx="726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3122781" y="3053660"/>
            <a:ext cx="782720" cy="351392"/>
            <a:chOff x="7911540" y="4160812"/>
            <a:chExt cx="1043627" cy="468523"/>
          </a:xfrm>
        </p:grpSpPr>
        <p:pic>
          <p:nvPicPr>
            <p:cNvPr descr="A picture containing icon&#10;&#10;Description automatically generated" id="83" name="Google Shape;83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11540" y="4160812"/>
              <a:ext cx="397591" cy="39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4"/>
            <p:cNvSpPr txBox="1"/>
            <p:nvPr/>
          </p:nvSpPr>
          <p:spPr>
            <a:xfrm>
              <a:off x="8296067" y="4249835"/>
              <a:ext cx="6591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" name="Google Shape;85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42103" y="3397826"/>
            <a:ext cx="1735244" cy="819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86" name="Google Shape;86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2710" y="1436257"/>
            <a:ext cx="672932" cy="6729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4"/>
          <p:cNvGrpSpPr/>
          <p:nvPr/>
        </p:nvGrpSpPr>
        <p:grpSpPr>
          <a:xfrm>
            <a:off x="1956642" y="1335387"/>
            <a:ext cx="604706" cy="411128"/>
            <a:chOff x="4259851" y="815317"/>
            <a:chExt cx="806274" cy="548171"/>
          </a:xfrm>
        </p:grpSpPr>
        <p:pic>
          <p:nvPicPr>
            <p:cNvPr descr="A picture containing icon&#10;&#10;Description automatically generated" id="88" name="Google Shape;88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259851" y="815317"/>
              <a:ext cx="397591" cy="415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4"/>
            <p:cNvSpPr txBox="1"/>
            <p:nvPr/>
          </p:nvSpPr>
          <p:spPr>
            <a:xfrm>
              <a:off x="4500025" y="1024788"/>
              <a:ext cx="56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GPS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4"/>
          <p:cNvGrpSpPr/>
          <p:nvPr/>
        </p:nvGrpSpPr>
        <p:grpSpPr>
          <a:xfrm>
            <a:off x="3099641" y="1335388"/>
            <a:ext cx="725081" cy="411137"/>
            <a:chOff x="4259851" y="815317"/>
            <a:chExt cx="966774" cy="548183"/>
          </a:xfrm>
        </p:grpSpPr>
        <p:pic>
          <p:nvPicPr>
            <p:cNvPr descr="A picture containing icon&#10;&#10;Description automatically generated" id="91" name="Google Shape;91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259851" y="815317"/>
              <a:ext cx="397591" cy="415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4"/>
            <p:cNvSpPr txBox="1"/>
            <p:nvPr/>
          </p:nvSpPr>
          <p:spPr>
            <a:xfrm>
              <a:off x="4500025" y="1024800"/>
              <a:ext cx="72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ADS-B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Control System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Handheld or “Desktop”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embedded in packing case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or more “compute” modules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Authentication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or more radios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Encryption Keys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Ground Control Software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MissionPlanner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QGroundControl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Payload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Imagery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Geo-location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Physical Ports (USB, etc)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Network Interfaces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75" y="115247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GCS: All things Big and Small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Joystick Controller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832400" y="1152475"/>
            <a:ext cx="3999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Deployable Ground Stations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803775"/>
            <a:ext cx="4249766" cy="31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575" y="1651375"/>
            <a:ext cx="1811150" cy="18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332220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Android App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512" y="3846375"/>
            <a:ext cx="1923274" cy="10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400" y="2050950"/>
            <a:ext cx="3092550" cy="30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974" y="2783050"/>
            <a:ext cx="2437150" cy="17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Communication: Two Broad Categories  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997500" y="1152475"/>
            <a:ext cx="39999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Serial Radio Controller (RC) - Joystick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Protocols:</a:t>
            </a:r>
            <a:endParaRPr b="1"/>
          </a:p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PPM - Pulse Position Modulation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PCM - Pulse Code Modulation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SBUS - Serial Bus (S.BUS)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</a:t>
            </a:r>
            <a:endParaRPr b="1" sz="1600"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5518200" y="1152475"/>
            <a:ext cx="3999900" cy="1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Telemetry Radio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Protocols: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Mavlink</a:t>
            </a:r>
            <a:endParaRPr sz="1600"/>
          </a:p>
        </p:txBody>
      </p:sp>
      <p:sp>
        <p:nvSpPr>
          <p:cNvPr id="120" name="Google Shape;120;p17"/>
          <p:cNvSpPr txBox="1"/>
          <p:nvPr/>
        </p:nvSpPr>
        <p:spPr>
          <a:xfrm>
            <a:off x="97025" y="4703625"/>
            <a:ext cx="399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https://www.dronetrest.com/t/rc-radio-control-protocols-explained-pwm-ppm-pcm-sbus-ibus-dsmx-dsm2/1357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Control System: Attack Surface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75" y="1173313"/>
            <a:ext cx="3820976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8"/>
          <p:cNvCxnSpPr/>
          <p:nvPr/>
        </p:nvCxnSpPr>
        <p:spPr>
          <a:xfrm flipH="1" rot="10800000">
            <a:off x="2860350" y="1392925"/>
            <a:ext cx="2514300" cy="49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 flipH="1" rot="10800000">
            <a:off x="2283450" y="1853700"/>
            <a:ext cx="3062400" cy="59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3292175" y="2323963"/>
            <a:ext cx="2063400" cy="44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2041350" y="3264325"/>
            <a:ext cx="3314100" cy="72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 flipH="1" rot="10800000">
            <a:off x="2323050" y="2822900"/>
            <a:ext cx="3032400" cy="62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5361800" y="1152475"/>
            <a:ext cx="36690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Radio Links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USB Ports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Joystick / Computer Interface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Authentication / Authorization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Ethernet Network Interfaces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GCS: Compute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113950" y="1152475"/>
            <a:ext cx="31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Hardware Form Factor</a:t>
            </a:r>
            <a:endParaRPr b="1" sz="22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Phone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Tablets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Laptops</a:t>
            </a:r>
            <a:endParaRPr sz="2000"/>
          </a:p>
        </p:txBody>
      </p:sp>
      <p:sp>
        <p:nvSpPr>
          <p:cNvPr id="139" name="Google Shape;13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Operating Systems</a:t>
            </a:r>
            <a:endParaRPr b="1" sz="2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Android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Linux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Windows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 Software: MissionPlanner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97776" cy="251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5096325" y="1170125"/>
            <a:ext cx="37359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Point-and-click </a:t>
            </a:r>
            <a:r>
              <a:rPr b="1" lang="en" sz="2000"/>
              <a:t>waypoint/fence/rally point entry</a:t>
            </a:r>
            <a:r>
              <a:rPr lang="en" sz="2000"/>
              <a:t>, using Google Maps/Bing/Open street maps/Custom WMS.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Select</a:t>
            </a:r>
            <a:r>
              <a:rPr lang="en" sz="2000"/>
              <a:t> </a:t>
            </a:r>
            <a:r>
              <a:rPr b="1" lang="en" sz="2000"/>
              <a:t>mission commands</a:t>
            </a:r>
            <a:r>
              <a:rPr lang="en" sz="2000"/>
              <a:t> from drop-down menus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Download</a:t>
            </a:r>
            <a:r>
              <a:rPr lang="en" sz="2000"/>
              <a:t> </a:t>
            </a:r>
            <a:r>
              <a:rPr b="1" lang="en" sz="2000"/>
              <a:t>mission log files</a:t>
            </a:r>
            <a:r>
              <a:rPr lang="en" sz="2000"/>
              <a:t> and analyze them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Configure autopilot settings</a:t>
            </a:r>
            <a:r>
              <a:rPr lang="en" sz="2000"/>
              <a:t> for your vehicle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Interface</a:t>
            </a:r>
            <a:r>
              <a:rPr lang="en" sz="2000"/>
              <a:t> with a PC flight simulator to create </a:t>
            </a:r>
            <a:r>
              <a:rPr b="1" lang="en" sz="2000"/>
              <a:t>a full software-in-the-loop (SITL) UAV simulator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Run</a:t>
            </a:r>
            <a:r>
              <a:rPr lang="en" sz="2000"/>
              <a:t> its own </a:t>
            </a:r>
            <a:r>
              <a:rPr b="1" lang="en" sz="2000"/>
              <a:t>SITL simulation</a:t>
            </a:r>
            <a:r>
              <a:rPr lang="en" sz="2000"/>
              <a:t> of many frames types for all the ArduPilot vehicles.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 Software: QGroundControl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62300" cy="289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5125100" y="903625"/>
            <a:ext cx="37071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0"/>
              <a:t>Full </a:t>
            </a:r>
            <a:r>
              <a:rPr b="1" lang="en" sz="1050"/>
              <a:t>setup/configuration </a:t>
            </a:r>
            <a:r>
              <a:rPr lang="en" sz="1050"/>
              <a:t>of </a:t>
            </a:r>
            <a:r>
              <a:rPr b="1" lang="en" sz="1050"/>
              <a:t>ArduPilot</a:t>
            </a:r>
            <a:r>
              <a:rPr lang="en" sz="1050"/>
              <a:t> and </a:t>
            </a:r>
            <a:r>
              <a:rPr b="1" lang="en" sz="1050"/>
              <a:t>PX4 Pro</a:t>
            </a:r>
            <a:r>
              <a:rPr lang="en" sz="1050"/>
              <a:t> powered vehicles.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50"/>
              <a:t>Flight support</a:t>
            </a:r>
            <a:r>
              <a:rPr lang="en" sz="1050"/>
              <a:t> for vehicles running </a:t>
            </a:r>
            <a:r>
              <a:rPr b="1" lang="en" sz="1050"/>
              <a:t>PX4</a:t>
            </a:r>
            <a:r>
              <a:rPr lang="en" sz="1050"/>
              <a:t> and </a:t>
            </a:r>
            <a:r>
              <a:rPr b="1" lang="en" sz="1050"/>
              <a:t>ArduPilot</a:t>
            </a:r>
            <a:r>
              <a:rPr lang="en" sz="1050"/>
              <a:t> (or any other autopilot that communicates </a:t>
            </a:r>
            <a:r>
              <a:rPr b="1" lang="en" sz="1050"/>
              <a:t>using the MAVLink protocol</a:t>
            </a:r>
            <a:r>
              <a:rPr lang="en" sz="1050"/>
              <a:t>).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50"/>
              <a:t>Mission planning</a:t>
            </a:r>
            <a:r>
              <a:rPr lang="en" sz="1050"/>
              <a:t> for </a:t>
            </a:r>
            <a:r>
              <a:rPr b="1" lang="en" sz="1050"/>
              <a:t>autonomous flight.</a:t>
            </a:r>
            <a:endParaRPr b="1"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50"/>
              <a:t>Flight map display</a:t>
            </a:r>
            <a:r>
              <a:rPr lang="en" sz="1050"/>
              <a:t> showing vehicle position, flight track, waypoints and vehicle instruments.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050"/>
              <a:t>Video streaming</a:t>
            </a:r>
            <a:r>
              <a:rPr lang="en" sz="1050"/>
              <a:t> with instrument display overlays.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0"/>
              <a:t>Support for </a:t>
            </a:r>
            <a:r>
              <a:rPr b="1" lang="en" sz="1050"/>
              <a:t>managing multiple vehicles.</a:t>
            </a:r>
            <a:endParaRPr b="1"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b="1" lang="en" sz="1050"/>
              <a:t>QGC</a:t>
            </a:r>
            <a:r>
              <a:rPr lang="en" sz="1050"/>
              <a:t> runs on </a:t>
            </a:r>
            <a:r>
              <a:rPr b="1" lang="en" sz="1050"/>
              <a:t>Windows</a:t>
            </a:r>
            <a:r>
              <a:rPr lang="en" sz="1050"/>
              <a:t>, </a:t>
            </a:r>
            <a:r>
              <a:rPr b="1" lang="en" sz="1050"/>
              <a:t>OS X,</a:t>
            </a:r>
            <a:r>
              <a:rPr lang="en" sz="1050"/>
              <a:t> </a:t>
            </a:r>
            <a:r>
              <a:rPr b="1" lang="en" sz="1050"/>
              <a:t>Linux</a:t>
            </a:r>
            <a:r>
              <a:rPr lang="en" sz="1050"/>
              <a:t> platforms, </a:t>
            </a:r>
            <a:r>
              <a:rPr b="1" lang="en" sz="1050"/>
              <a:t>iOS</a:t>
            </a:r>
            <a:r>
              <a:rPr lang="en" sz="1050"/>
              <a:t> and </a:t>
            </a:r>
            <a:r>
              <a:rPr b="1" lang="en" sz="1050"/>
              <a:t>Android</a:t>
            </a:r>
            <a:r>
              <a:rPr lang="en" sz="1050"/>
              <a:t> devices.</a:t>
            </a:r>
            <a:endParaRPr sz="10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