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7" roundtripDataSignature="AMtx7mgdBwUBZ+xRQL04VteN1j6EAaO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6164b3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06164b3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6164b3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06164b3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06164b3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06164b3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6164b3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6164b3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6164b3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6164b3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6164b3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6164b3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6164b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6164b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6164b3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06164b3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6164b3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406164b3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6164b3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6164b3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5"/>
          <p:cNvSpPr/>
          <p:nvPr/>
        </p:nvSpPr>
        <p:spPr>
          <a:xfrm>
            <a:off x="0" y="0"/>
            <a:ext cx="63888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0" y="5056825"/>
            <a:ext cx="91440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Dark Wolf</a:t>
            </a:r>
            <a:br>
              <a:rPr lang="en"/>
            </a:br>
            <a:r>
              <a:rPr lang="en"/>
              <a:t>Hack Our Drone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300" y="228600"/>
            <a:ext cx="29337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6164b3b3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Rules</a:t>
            </a:r>
            <a:endParaRPr/>
          </a:p>
        </p:txBody>
      </p:sp>
      <p:sp>
        <p:nvSpPr>
          <p:cNvPr id="144" name="Google Shape;144;g2406164b3b3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UAV:</a:t>
            </a:r>
            <a:br>
              <a:rPr lang="en"/>
            </a:br>
            <a:r>
              <a:rPr lang="en"/>
              <a:t>	Don’t power from two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You can power from Micro USB interface on the front of the BeagleBone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you power from the LiPo, be very careful with the direction of the plugs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You can short the Battery Input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GCS: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 connect to the ArduPilot flight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Connect to the WiFi that matches your UAV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Set a static IP address of 192.168.8.150 on the phone</a:t>
            </a:r>
            <a:br>
              <a:rPr lang="en"/>
            </a:br>
            <a:r>
              <a:rPr b="1" lang="en"/>
              <a:t>Modules:</a:t>
            </a:r>
            <a:br>
              <a:rPr lang="en"/>
            </a:br>
            <a:r>
              <a:rPr lang="en"/>
              <a:t>	Aiming for 30 </a:t>
            </a:r>
            <a:r>
              <a:rPr lang="en"/>
              <a:t>minutes for each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Work in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Kali Linux or Windows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6164b3b3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Lab Modules</a:t>
            </a:r>
            <a:endParaRPr/>
          </a:p>
        </p:txBody>
      </p:sp>
      <p:sp>
        <p:nvSpPr>
          <p:cNvPr id="150" name="Google Shape;150;g2406164b3b3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1: Ground Control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1: Extract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2: Analyze Firmware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3: </a:t>
            </a:r>
            <a:r>
              <a:rPr lang="en"/>
              <a:t>Identify</a:t>
            </a:r>
            <a:r>
              <a:rPr lang="en"/>
              <a:t> WiFi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2: Unmanned Aerial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1: Access the UAV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2: Escalate Privilege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3: Root and Loot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3: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1: Collect 802.11 </a:t>
            </a:r>
            <a:r>
              <a:rPr lang="en"/>
              <a:t>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2: Crack WiFi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3: Monitor MAVLink Traffic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406164b3b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50" y="1185625"/>
            <a:ext cx="2162025" cy="17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406164b3b3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UAS: Uncrewed Aerial Vehicle</a:t>
            </a:r>
            <a:endParaRPr/>
          </a:p>
        </p:txBody>
      </p:sp>
      <p:sp>
        <p:nvSpPr>
          <p:cNvPr id="65" name="Google Shape;65;g2406164b3b3_0_31"/>
          <p:cNvSpPr txBox="1"/>
          <p:nvPr>
            <p:ph idx="1" type="body"/>
          </p:nvPr>
        </p:nvSpPr>
        <p:spPr>
          <a:xfrm>
            <a:off x="4632050" y="1152475"/>
            <a:ext cx="420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Ready to Sky 250mm FPV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NEO-6M GPS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12A ESC  BLHELI 14.2 Firmware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1806 Motors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 “dumb” Power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2SP1 7.4V 2200mAh 100C LiPo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BeagleBone Blue Flight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Debian 10 IoT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AM335x 1GHz ARM Cortex-A8 processor 512MB DDR3 RAM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RTU</a:t>
            </a:r>
            <a:endParaRPr/>
          </a:p>
        </p:txBody>
      </p:sp>
      <p:pic>
        <p:nvPicPr>
          <p:cNvPr id="66" name="Google Shape;66;g2406164b3b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25" y="2673449"/>
            <a:ext cx="4327250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6164b3b3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Beagle Bone Blue: Flight Computer</a:t>
            </a:r>
            <a:endParaRPr/>
          </a:p>
        </p:txBody>
      </p:sp>
      <p:pic>
        <p:nvPicPr>
          <p:cNvPr id="72" name="Google Shape;72;g2406164b3b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00" y="1141075"/>
            <a:ext cx="5866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6164b3b3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UAS: Ground Control System</a:t>
            </a:r>
            <a:endParaRPr/>
          </a:p>
        </p:txBody>
      </p:sp>
      <p:sp>
        <p:nvSpPr>
          <p:cNvPr id="78" name="Google Shape;78;g2406164b3b3_0_25"/>
          <p:cNvSpPr txBox="1"/>
          <p:nvPr>
            <p:ph idx="1" type="body"/>
          </p:nvPr>
        </p:nvSpPr>
        <p:spPr>
          <a:xfrm>
            <a:off x="4632050" y="1152475"/>
            <a:ext cx="420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Wuzcon Game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PS4 Dual Shock Clone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Wired Joystick Input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Huawei Nexus 6P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8.1.0</a:t>
            </a:r>
            <a:endParaRPr/>
          </a:p>
        </p:txBody>
      </p:sp>
      <p:pic>
        <p:nvPicPr>
          <p:cNvPr id="79" name="Google Shape;79;g2406164b3b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6164b3b3_0_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Words About Security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6164b3b3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pic>
        <p:nvPicPr>
          <p:cNvPr id="90" name="Google Shape;90;g2406164b3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25" y="1017725"/>
            <a:ext cx="7059551" cy="35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406164b3b3_0_0"/>
          <p:cNvSpPr txBox="1"/>
          <p:nvPr/>
        </p:nvSpPr>
        <p:spPr>
          <a:xfrm>
            <a:off x="1470425" y="4451900"/>
            <a:ext cx="6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Risk Model with Key Risk Factors (NIST SP 800-30 R1)</a:t>
            </a:r>
            <a:endParaRPr/>
          </a:p>
        </p:txBody>
      </p:sp>
      <p:sp>
        <p:nvSpPr>
          <p:cNvPr id="92" name="Google Shape;92;g2406164b3b3_0_0"/>
          <p:cNvSpPr txBox="1"/>
          <p:nvPr/>
        </p:nvSpPr>
        <p:spPr>
          <a:xfrm>
            <a:off x="145325" y="4748300"/>
            <a:ext cx="515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https://wentzwu.com/2019/08/26/the-nist-generic-risk-model/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06164b3b3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Cyber Kill Chain</a:t>
            </a:r>
            <a:endParaRPr/>
          </a:p>
        </p:txBody>
      </p:sp>
      <p:sp>
        <p:nvSpPr>
          <p:cNvPr id="98" name="Google Shape;98;g2406164b3b3_0_55"/>
          <p:cNvSpPr txBox="1"/>
          <p:nvPr>
            <p:ph idx="1" type="body"/>
          </p:nvPr>
        </p:nvSpPr>
        <p:spPr>
          <a:xfrm>
            <a:off x="5335350" y="1110625"/>
            <a:ext cx="34968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Kill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Attacks involve a series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those tasks help defenders anticipate and harden vulnerable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those tasks help testers to evaluate risk associated with enumerated vulnerabilities</a:t>
            </a:r>
            <a:endParaRPr/>
          </a:p>
        </p:txBody>
      </p:sp>
      <p:pic>
        <p:nvPicPr>
          <p:cNvPr id="99" name="Google Shape;99;g2406164b3b3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0" y="1446925"/>
            <a:ext cx="4724402" cy="21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6164b3b3_0_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rPr lang="en"/>
              <a:t>System Decomposition and Interfaces</a:t>
            </a:r>
            <a:endParaRPr/>
          </a:p>
        </p:txBody>
      </p:sp>
      <p:sp>
        <p:nvSpPr>
          <p:cNvPr id="105" name="Google Shape;105;g2406164b3b3_0_107"/>
          <p:cNvSpPr txBox="1"/>
          <p:nvPr>
            <p:ph idx="1" type="body"/>
          </p:nvPr>
        </p:nvSpPr>
        <p:spPr>
          <a:xfrm>
            <a:off x="4572000" y="1152475"/>
            <a:ext cx="42603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Telemetry Radio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RC Radio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Payload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 Software / Firmware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Supply Chain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Libraries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ADS-B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DroneID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</a:t>
            </a:r>
            <a:endParaRPr/>
          </a:p>
        </p:txBody>
      </p:sp>
      <p:pic>
        <p:nvPicPr>
          <p:cNvPr id="106" name="Google Shape;106;g2406164b3b3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53" y="1508484"/>
            <a:ext cx="1947546" cy="1376266"/>
          </a:xfrm>
          <a:prstGeom prst="rect">
            <a:avLst/>
          </a:prstGeom>
          <a:noFill/>
          <a:ln>
            <a:noFill/>
          </a:ln>
        </p:spPr>
      </p:pic>
      <p:sp>
        <p:nvSpPr>
          <p:cNvPr descr="Wifi Free Icon" id="107" name="Google Shape;107;g2406164b3b3_0_107"/>
          <p:cNvSpPr/>
          <p:nvPr/>
        </p:nvSpPr>
        <p:spPr>
          <a:xfrm>
            <a:off x="2305050" y="27146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g2406164b3b3_0_107"/>
          <p:cNvGrpSpPr/>
          <p:nvPr/>
        </p:nvGrpSpPr>
        <p:grpSpPr>
          <a:xfrm>
            <a:off x="470765" y="3546823"/>
            <a:ext cx="863091" cy="981349"/>
            <a:chOff x="1830821" y="4115291"/>
            <a:chExt cx="1309500" cy="1451271"/>
          </a:xfrm>
        </p:grpSpPr>
        <p:pic>
          <p:nvPicPr>
            <p:cNvPr descr="A black rectangle with a black background&#10;&#10;Description automatically generated with low confidence" id="109" name="Google Shape;109;g2406164b3b3_0_1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660" y="4115291"/>
              <a:ext cx="1007781" cy="1007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g2406164b3b3_0_107"/>
            <p:cNvSpPr txBox="1"/>
            <p:nvPr/>
          </p:nvSpPr>
          <p:spPr>
            <a:xfrm>
              <a:off x="1830821" y="5054462"/>
              <a:ext cx="1309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Software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silhouette, night sky&#10;&#10;Description automatically generated" id="111" name="Google Shape;111;g2406164b3b3_0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78" y="2304581"/>
            <a:ext cx="733348" cy="752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406164b3b3_0_107"/>
          <p:cNvSpPr txBox="1"/>
          <p:nvPr/>
        </p:nvSpPr>
        <p:spPr>
          <a:xfrm>
            <a:off x="577269" y="3081922"/>
            <a:ext cx="65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06164b3b3_0_107"/>
          <p:cNvSpPr/>
          <p:nvPr/>
        </p:nvSpPr>
        <p:spPr>
          <a:xfrm>
            <a:off x="1391844" y="1440911"/>
            <a:ext cx="348000" cy="2972400"/>
          </a:xfrm>
          <a:prstGeom prst="rightBrace">
            <a:avLst>
              <a:gd fmla="val 90130" name="adj1"/>
              <a:gd fmla="val 50000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g2406164b3b3_0_107"/>
          <p:cNvGrpSpPr/>
          <p:nvPr/>
        </p:nvGrpSpPr>
        <p:grpSpPr>
          <a:xfrm>
            <a:off x="1673780" y="2411802"/>
            <a:ext cx="671448" cy="474503"/>
            <a:chOff x="5407176" y="3059657"/>
            <a:chExt cx="895264" cy="632671"/>
          </a:xfrm>
        </p:grpSpPr>
        <p:pic>
          <p:nvPicPr>
            <p:cNvPr descr="Shape&#10;&#10;Description automatically generated with low confidence" id="115" name="Google Shape;115;g2406164b3b3_0_1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43428" y="3173178"/>
              <a:ext cx="55901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g2406164b3b3_0_107"/>
            <p:cNvSpPr txBox="1"/>
            <p:nvPr/>
          </p:nvSpPr>
          <p:spPr>
            <a:xfrm>
              <a:off x="5407176" y="3059657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g2406164b3b3_0_107"/>
          <p:cNvGrpSpPr/>
          <p:nvPr/>
        </p:nvGrpSpPr>
        <p:grpSpPr>
          <a:xfrm>
            <a:off x="1690602" y="2989519"/>
            <a:ext cx="650077" cy="456064"/>
            <a:chOff x="5518649" y="4100032"/>
            <a:chExt cx="783792" cy="608085"/>
          </a:xfrm>
        </p:grpSpPr>
        <p:pic>
          <p:nvPicPr>
            <p:cNvPr descr="Shape&#10;&#10;Description automatically generated with low confidence" id="118" name="Google Shape;118;g2406164b3b3_0_1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2989" y="4100032"/>
              <a:ext cx="46945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2406164b3b3_0_107"/>
            <p:cNvSpPr txBox="1"/>
            <p:nvPr/>
          </p:nvSpPr>
          <p:spPr>
            <a:xfrm>
              <a:off x="5518649" y="4328617"/>
              <a:ext cx="415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g2406164b3b3_0_107"/>
          <p:cNvGrpSpPr/>
          <p:nvPr/>
        </p:nvGrpSpPr>
        <p:grpSpPr>
          <a:xfrm>
            <a:off x="3114908" y="2434600"/>
            <a:ext cx="790595" cy="428912"/>
            <a:chOff x="7911540" y="3059667"/>
            <a:chExt cx="1054127" cy="571882"/>
          </a:xfrm>
        </p:grpSpPr>
        <p:pic>
          <p:nvPicPr>
            <p:cNvPr descr="A picture containing icon&#10;&#10;Description automatically generated" id="121" name="Google Shape;121;g2406164b3b3_0_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911540" y="3233958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g2406164b3b3_0_107"/>
            <p:cNvSpPr txBox="1"/>
            <p:nvPr/>
          </p:nvSpPr>
          <p:spPr>
            <a:xfrm>
              <a:off x="8238767" y="3059667"/>
              <a:ext cx="726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g2406164b3b3_0_107"/>
          <p:cNvGrpSpPr/>
          <p:nvPr/>
        </p:nvGrpSpPr>
        <p:grpSpPr>
          <a:xfrm>
            <a:off x="3122783" y="3053662"/>
            <a:ext cx="782720" cy="351392"/>
            <a:chOff x="7911540" y="4160812"/>
            <a:chExt cx="1043627" cy="468523"/>
          </a:xfrm>
        </p:grpSpPr>
        <p:pic>
          <p:nvPicPr>
            <p:cNvPr descr="A picture containing icon&#10;&#10;Description automatically generated" id="124" name="Google Shape;124;g2406164b3b3_0_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1540" y="4160812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g2406164b3b3_0_107"/>
            <p:cNvSpPr txBox="1"/>
            <p:nvPr/>
          </p:nvSpPr>
          <p:spPr>
            <a:xfrm>
              <a:off x="8296067" y="4249835"/>
              <a:ext cx="659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g2406164b3b3_0_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103" y="3397826"/>
            <a:ext cx="1735244" cy="81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7" name="Google Shape;127;g2406164b3b3_0_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710" y="1436257"/>
            <a:ext cx="672932" cy="672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2406164b3b3_0_107"/>
          <p:cNvGrpSpPr/>
          <p:nvPr/>
        </p:nvGrpSpPr>
        <p:grpSpPr>
          <a:xfrm>
            <a:off x="1956639" y="1335387"/>
            <a:ext cx="604706" cy="411128"/>
            <a:chOff x="4259851" y="815317"/>
            <a:chExt cx="806274" cy="548171"/>
          </a:xfrm>
        </p:grpSpPr>
        <p:pic>
          <p:nvPicPr>
            <p:cNvPr descr="A picture containing icon&#10;&#10;Description automatically generated" id="129" name="Google Shape;129;g2406164b3b3_0_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g2406164b3b3_0_107"/>
            <p:cNvSpPr txBox="1"/>
            <p:nvPr/>
          </p:nvSpPr>
          <p:spPr>
            <a:xfrm>
              <a:off x="4500025" y="1024788"/>
              <a:ext cx="56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g2406164b3b3_0_107"/>
          <p:cNvGrpSpPr/>
          <p:nvPr/>
        </p:nvGrpSpPr>
        <p:grpSpPr>
          <a:xfrm>
            <a:off x="3099639" y="1335388"/>
            <a:ext cx="725081" cy="411137"/>
            <a:chOff x="4259851" y="815317"/>
            <a:chExt cx="966774" cy="548183"/>
          </a:xfrm>
        </p:grpSpPr>
        <p:pic>
          <p:nvPicPr>
            <p:cNvPr descr="A picture containing icon&#10;&#10;Description automatically generated" id="132" name="Google Shape;132;g2406164b3b3_0_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g2406164b3b3_0_107"/>
            <p:cNvSpPr txBox="1"/>
            <p:nvPr/>
          </p:nvSpPr>
          <p:spPr>
            <a:xfrm>
              <a:off x="4500025" y="1024800"/>
              <a:ext cx="7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ADS-B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6164b3b3_0_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Shop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