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57" r:id="rId3"/>
    <p:sldId id="258" r:id="rId4"/>
    <p:sldId id="268" r:id="rId5"/>
    <p:sldId id="269" r:id="rId6"/>
    <p:sldId id="270" r:id="rId7"/>
    <p:sldId id="271" r:id="rId8"/>
    <p:sldId id="267" r:id="rId9"/>
    <p:sldId id="259" r:id="rId10"/>
    <p:sldId id="260" r:id="rId11"/>
    <p:sldId id="261" r:id="rId12"/>
    <p:sldId id="262" r:id="rId13"/>
    <p:sldId id="263" r:id="rId14"/>
    <p:sldId id="264" r:id="rId15"/>
    <p:sldId id="265" r:id="rId16"/>
    <p:sldId id="26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E8E8"/>
    <a:srgbClr val="AEC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578" autoAdjust="0"/>
  </p:normalViewPr>
  <p:slideViewPr>
    <p:cSldViewPr snapToGrid="0" showGuides="1">
      <p:cViewPr varScale="1">
        <p:scale>
          <a:sx n="106" d="100"/>
          <a:sy n="106" d="100"/>
        </p:scale>
        <p:origin x="732" y="102"/>
      </p:cViewPr>
      <p:guideLst>
        <p:guide orient="horz" pos="2478"/>
        <p:guide pos="91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Scree Plot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1</c:v>
                </c:pt>
              </c:strCache>
            </c:strRef>
          </c:tx>
          <c:spPr>
            <a:ln w="28575" cap="rnd">
              <a:solidFill>
                <a:srgbClr val="FFFF00"/>
              </a:solidFill>
              <a:round/>
            </a:ln>
            <a:effectLst/>
          </c:spPr>
          <c:marker>
            <c:symbol val="circle"/>
            <c:size val="11"/>
            <c:spPr>
              <a:solidFill>
                <a:srgbClr val="FFFF00"/>
              </a:solidFill>
              <a:ln w="9525">
                <a:solidFill>
                  <a:schemeClr val="accent1"/>
                </a:solidFill>
              </a:ln>
              <a:effectLst/>
            </c:spPr>
          </c:marker>
          <c:xVal>
            <c:numRef>
              <c:f>Sheet1!$A$2:$A$10</c:f>
              <c:numCache>
                <c:formatCode>General</c:formatCode>
                <c:ptCount val="9"/>
                <c:pt idx="0">
                  <c:v>1</c:v>
                </c:pt>
                <c:pt idx="1">
                  <c:v>2</c:v>
                </c:pt>
                <c:pt idx="2">
                  <c:v>3</c:v>
                </c:pt>
                <c:pt idx="3">
                  <c:v>4</c:v>
                </c:pt>
                <c:pt idx="4">
                  <c:v>5</c:v>
                </c:pt>
                <c:pt idx="5">
                  <c:v>6</c:v>
                </c:pt>
                <c:pt idx="6">
                  <c:v>7</c:v>
                </c:pt>
                <c:pt idx="7">
                  <c:v>8</c:v>
                </c:pt>
                <c:pt idx="8">
                  <c:v>9</c:v>
                </c:pt>
              </c:numCache>
            </c:numRef>
          </c:xVal>
          <c:yVal>
            <c:numRef>
              <c:f>Sheet1!$B$2:$B$10</c:f>
              <c:numCache>
                <c:formatCode>General</c:formatCode>
                <c:ptCount val="9"/>
                <c:pt idx="0">
                  <c:v>2.8804370000000001</c:v>
                </c:pt>
                <c:pt idx="1">
                  <c:v>1.4386540000000001</c:v>
                </c:pt>
                <c:pt idx="2">
                  <c:v>1.1639299999999999</c:v>
                </c:pt>
                <c:pt idx="3">
                  <c:v>1.0244530000000001</c:v>
                </c:pt>
                <c:pt idx="4">
                  <c:v>0.70520899999999997</c:v>
                </c:pt>
                <c:pt idx="5">
                  <c:v>0.64762299999999995</c:v>
                </c:pt>
                <c:pt idx="6">
                  <c:v>0.56239300000000003</c:v>
                </c:pt>
                <c:pt idx="7">
                  <c:v>0.345248</c:v>
                </c:pt>
                <c:pt idx="8">
                  <c:v>0.23205300000000001</c:v>
                </c:pt>
              </c:numCache>
            </c:numRef>
          </c:yVal>
          <c:smooth val="0"/>
          <c:extLst>
            <c:ext xmlns:c16="http://schemas.microsoft.com/office/drawing/2014/chart" uri="{C3380CC4-5D6E-409C-BE32-E72D297353CC}">
              <c16:uniqueId val="{00000000-21EB-4242-B6A3-CC160D1ECABB}"/>
            </c:ext>
          </c:extLst>
        </c:ser>
        <c:dLbls>
          <c:showLegendKey val="0"/>
          <c:showVal val="0"/>
          <c:showCatName val="0"/>
          <c:showSerName val="0"/>
          <c:showPercent val="0"/>
          <c:showBubbleSize val="0"/>
        </c:dLbls>
        <c:axId val="1339848719"/>
        <c:axId val="1280751295"/>
      </c:scatterChart>
      <c:valAx>
        <c:axId val="13398487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Factor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751295"/>
        <c:crosses val="autoZero"/>
        <c:crossBetween val="midCat"/>
        <c:majorUnit val="1"/>
      </c:valAx>
      <c:valAx>
        <c:axId val="1280751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Eigen</a:t>
                </a:r>
                <a:r>
                  <a:rPr lang="en-AU" baseline="0" dirty="0"/>
                  <a:t>value</a:t>
                </a:r>
                <a:endParaRPr lang="en-AU"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9848719"/>
        <c:crosses val="autoZero"/>
        <c:crossBetween val="midCat"/>
      </c:valAx>
      <c:spPr>
        <a:noFill/>
        <a:ln>
          <a:noFill/>
        </a:ln>
        <a:effectLst/>
      </c:spPr>
    </c:plotArea>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PA</a:t>
            </a:r>
            <a:r>
              <a:rPr lang="en-US" baseline="0" dirty="0"/>
              <a:t> (original version)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355083168498626"/>
          <c:y val="0.16326146275359915"/>
          <c:w val="0.80729555661815167"/>
          <c:h val="0.63687679826319832"/>
        </c:manualLayout>
      </c:layout>
      <c:scatterChart>
        <c:scatterStyle val="lineMarker"/>
        <c:varyColors val="0"/>
        <c:ser>
          <c:idx val="0"/>
          <c:order val="0"/>
          <c:tx>
            <c:strRef>
              <c:f>Sheet1!$B$1</c:f>
              <c:strCache>
                <c:ptCount val="1"/>
                <c:pt idx="0">
                  <c:v>Test</c:v>
                </c:pt>
              </c:strCache>
            </c:strRef>
          </c:tx>
          <c:spPr>
            <a:ln w="28575" cap="rnd">
              <a:solidFill>
                <a:srgbClr val="FFFF00"/>
              </a:solidFill>
              <a:round/>
            </a:ln>
            <a:effectLst/>
          </c:spPr>
          <c:marker>
            <c:symbol val="circle"/>
            <c:size val="11"/>
            <c:spPr>
              <a:solidFill>
                <a:srgbClr val="FFFF00"/>
              </a:solidFill>
              <a:ln w="9525">
                <a:solidFill>
                  <a:schemeClr val="accent1"/>
                </a:solidFill>
              </a:ln>
              <a:effectLst/>
            </c:spPr>
          </c:marker>
          <c:xVal>
            <c:numRef>
              <c:f>Sheet1!$A$2:$A$10</c:f>
              <c:numCache>
                <c:formatCode>General</c:formatCode>
                <c:ptCount val="9"/>
                <c:pt idx="0">
                  <c:v>1</c:v>
                </c:pt>
                <c:pt idx="1">
                  <c:v>2</c:v>
                </c:pt>
                <c:pt idx="2">
                  <c:v>3</c:v>
                </c:pt>
                <c:pt idx="3">
                  <c:v>4</c:v>
                </c:pt>
                <c:pt idx="4">
                  <c:v>5</c:v>
                </c:pt>
                <c:pt idx="5">
                  <c:v>6</c:v>
                </c:pt>
                <c:pt idx="6">
                  <c:v>7</c:v>
                </c:pt>
                <c:pt idx="7">
                  <c:v>8</c:v>
                </c:pt>
                <c:pt idx="8">
                  <c:v>9</c:v>
                </c:pt>
              </c:numCache>
            </c:numRef>
          </c:xVal>
          <c:yVal>
            <c:numRef>
              <c:f>Sheet1!$B$2:$B$10</c:f>
              <c:numCache>
                <c:formatCode>General</c:formatCode>
                <c:ptCount val="9"/>
                <c:pt idx="0">
                  <c:v>2.8804370000000001</c:v>
                </c:pt>
                <c:pt idx="1">
                  <c:v>1.4386540000000001</c:v>
                </c:pt>
                <c:pt idx="2">
                  <c:v>1.1639299999999999</c:v>
                </c:pt>
                <c:pt idx="3">
                  <c:v>1.0244530000000001</c:v>
                </c:pt>
                <c:pt idx="4">
                  <c:v>0.70520899999999997</c:v>
                </c:pt>
                <c:pt idx="5">
                  <c:v>0.64762299999999995</c:v>
                </c:pt>
                <c:pt idx="6">
                  <c:v>0.56239300000000003</c:v>
                </c:pt>
                <c:pt idx="7">
                  <c:v>0.345248</c:v>
                </c:pt>
                <c:pt idx="8">
                  <c:v>0.23205300000000001</c:v>
                </c:pt>
              </c:numCache>
            </c:numRef>
          </c:yVal>
          <c:smooth val="0"/>
          <c:extLst>
            <c:ext xmlns:c16="http://schemas.microsoft.com/office/drawing/2014/chart" uri="{C3380CC4-5D6E-409C-BE32-E72D297353CC}">
              <c16:uniqueId val="{00000000-6265-48B2-97D4-707CD2A603F2}"/>
            </c:ext>
          </c:extLst>
        </c:ser>
        <c:ser>
          <c:idx val="1"/>
          <c:order val="1"/>
          <c:tx>
            <c:strRef>
              <c:f>Sheet1!$C$1</c:f>
              <c:strCache>
                <c:ptCount val="1"/>
                <c:pt idx="0">
                  <c:v>Random</c:v>
                </c:pt>
              </c:strCache>
            </c:strRef>
          </c:tx>
          <c:spPr>
            <a:ln w="22225" cap="rnd">
              <a:solidFill>
                <a:schemeClr val="tx1"/>
              </a:solidFill>
              <a:prstDash val="dash"/>
              <a:round/>
            </a:ln>
            <a:effectLst/>
          </c:spPr>
          <c:marker>
            <c:symbol val="circle"/>
            <c:size val="11"/>
            <c:spPr>
              <a:noFill/>
              <a:ln w="31750">
                <a:solidFill>
                  <a:schemeClr val="tx1"/>
                </a:solidFill>
              </a:ln>
              <a:effectLst/>
            </c:spPr>
          </c:marker>
          <c:xVal>
            <c:numRef>
              <c:f>Sheet1!$A$2:$A$10</c:f>
              <c:numCache>
                <c:formatCode>General</c:formatCode>
                <c:ptCount val="9"/>
                <c:pt idx="0">
                  <c:v>1</c:v>
                </c:pt>
                <c:pt idx="1">
                  <c:v>2</c:v>
                </c:pt>
                <c:pt idx="2">
                  <c:v>3</c:v>
                </c:pt>
                <c:pt idx="3">
                  <c:v>4</c:v>
                </c:pt>
                <c:pt idx="4">
                  <c:v>5</c:v>
                </c:pt>
                <c:pt idx="5">
                  <c:v>6</c:v>
                </c:pt>
                <c:pt idx="6">
                  <c:v>7</c:v>
                </c:pt>
                <c:pt idx="7">
                  <c:v>8</c:v>
                </c:pt>
                <c:pt idx="8">
                  <c:v>9</c:v>
                </c:pt>
              </c:numCache>
            </c:numRef>
          </c:xVal>
          <c:yVal>
            <c:numRef>
              <c:f>Sheet1!$C$2:$C$10</c:f>
              <c:numCache>
                <c:formatCode>General</c:formatCode>
                <c:ptCount val="9"/>
                <c:pt idx="0">
                  <c:v>1.4</c:v>
                </c:pt>
                <c:pt idx="1">
                  <c:v>1.27</c:v>
                </c:pt>
                <c:pt idx="2">
                  <c:v>1.21</c:v>
                </c:pt>
                <c:pt idx="3">
                  <c:v>1.1100000000000001</c:v>
                </c:pt>
                <c:pt idx="4">
                  <c:v>1</c:v>
                </c:pt>
                <c:pt idx="5">
                  <c:v>0.91200000000000003</c:v>
                </c:pt>
                <c:pt idx="6">
                  <c:v>0.71</c:v>
                </c:pt>
                <c:pt idx="7">
                  <c:v>0.66</c:v>
                </c:pt>
                <c:pt idx="8">
                  <c:v>0.35</c:v>
                </c:pt>
              </c:numCache>
            </c:numRef>
          </c:yVal>
          <c:smooth val="0"/>
          <c:extLst>
            <c:ext xmlns:c16="http://schemas.microsoft.com/office/drawing/2014/chart" uri="{C3380CC4-5D6E-409C-BE32-E72D297353CC}">
              <c16:uniqueId val="{00000001-6265-48B2-97D4-707CD2A603F2}"/>
            </c:ext>
          </c:extLst>
        </c:ser>
        <c:dLbls>
          <c:showLegendKey val="0"/>
          <c:showVal val="0"/>
          <c:showCatName val="0"/>
          <c:showSerName val="0"/>
          <c:showPercent val="0"/>
          <c:showBubbleSize val="0"/>
        </c:dLbls>
        <c:axId val="1339848719"/>
        <c:axId val="1280751295"/>
      </c:scatterChart>
      <c:valAx>
        <c:axId val="13398487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Factor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751295"/>
        <c:crosses val="autoZero"/>
        <c:crossBetween val="midCat"/>
        <c:majorUnit val="1"/>
      </c:valAx>
      <c:valAx>
        <c:axId val="1280751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Eigen</a:t>
                </a:r>
                <a:r>
                  <a:rPr lang="en-AU" baseline="0" dirty="0"/>
                  <a:t>value</a:t>
                </a:r>
                <a:endParaRPr lang="en-AU"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9848719"/>
        <c:crosses val="autoZero"/>
        <c:crossBetween val="midCat"/>
      </c:valAx>
      <c:spPr>
        <a:noFill/>
        <a:ln>
          <a:noFill/>
        </a:ln>
        <a:effectLst/>
      </c:spPr>
    </c:plotArea>
    <c:legend>
      <c:legendPos val="r"/>
      <c:layout>
        <c:manualLayout>
          <c:xMode val="edge"/>
          <c:yMode val="edge"/>
          <c:x val="0.69620785519054784"/>
          <c:y val="0.17614213747203997"/>
          <c:w val="0.22623484553781917"/>
          <c:h val="0.1494265881666934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0.27334</cdr:x>
      <cdr:y>0.47139</cdr:y>
    </cdr:from>
    <cdr:to>
      <cdr:x>0.36421</cdr:x>
      <cdr:y>0.60148</cdr:y>
    </cdr:to>
    <cdr:sp macro="" textlink="">
      <cdr:nvSpPr>
        <cdr:cNvPr id="2" name="Oval 1"/>
        <cdr:cNvSpPr/>
      </cdr:nvSpPr>
      <cdr:spPr>
        <a:xfrm xmlns:a="http://schemas.openxmlformats.org/drawingml/2006/main">
          <a:off x="1342767" y="1611985"/>
          <a:ext cx="446400" cy="444843"/>
        </a:xfrm>
        <a:prstGeom xmlns:a="http://schemas.openxmlformats.org/drawingml/2006/main" prst="ellipse">
          <a:avLst/>
        </a:prstGeom>
        <a:noFill xmlns:a="http://schemas.openxmlformats.org/drawingml/2006/main"/>
        <a:ln xmlns:a="http://schemas.openxmlformats.org/drawingml/2006/main" w="412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cdr:x>
      <cdr:y>0.59666</cdr:y>
    </cdr:from>
    <cdr:to>
      <cdr:x>0.59087</cdr:x>
      <cdr:y>0.72675</cdr:y>
    </cdr:to>
    <cdr:sp macro="" textlink="">
      <cdr:nvSpPr>
        <cdr:cNvPr id="3" name="Oval 2"/>
        <cdr:cNvSpPr/>
      </cdr:nvSpPr>
      <cdr:spPr>
        <a:xfrm xmlns:a="http://schemas.openxmlformats.org/drawingml/2006/main">
          <a:off x="2456248" y="2040353"/>
          <a:ext cx="446400" cy="444843"/>
        </a:xfrm>
        <a:prstGeom xmlns:a="http://schemas.openxmlformats.org/drawingml/2006/main" prst="ellipse">
          <a:avLst/>
        </a:prstGeom>
        <a:noFill xmlns:a="http://schemas.openxmlformats.org/drawingml/2006/main"/>
        <a:ln xmlns:a="http://schemas.openxmlformats.org/drawingml/2006/main" w="412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0.74148</cdr:x>
      <cdr:y>0.67994</cdr:y>
    </cdr:from>
    <cdr:to>
      <cdr:x>0.83235</cdr:x>
      <cdr:y>0.81002</cdr:y>
    </cdr:to>
    <cdr:sp macro="" textlink="">
      <cdr:nvSpPr>
        <cdr:cNvPr id="4" name="Oval 3"/>
        <cdr:cNvSpPr/>
      </cdr:nvSpPr>
      <cdr:spPr>
        <a:xfrm xmlns:a="http://schemas.openxmlformats.org/drawingml/2006/main">
          <a:off x="3642496" y="2325130"/>
          <a:ext cx="446400" cy="444843"/>
        </a:xfrm>
        <a:prstGeom xmlns:a="http://schemas.openxmlformats.org/drawingml/2006/main" prst="ellipse">
          <a:avLst/>
        </a:prstGeom>
        <a:noFill xmlns:a="http://schemas.openxmlformats.org/drawingml/2006/main"/>
        <a:ln xmlns:a="http://schemas.openxmlformats.org/drawingml/2006/main" w="412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0.44535</cdr:x>
      <cdr:y>0.23997</cdr:y>
    </cdr:from>
    <cdr:to>
      <cdr:x>0.79366</cdr:x>
      <cdr:y>0.50737</cdr:y>
    </cdr:to>
    <cdr:sp macro="" textlink="">
      <cdr:nvSpPr>
        <cdr:cNvPr id="5" name="TextBox 4"/>
        <cdr:cNvSpPr txBox="1"/>
      </cdr:nvSpPr>
      <cdr:spPr>
        <a:xfrm xmlns:a="http://schemas.openxmlformats.org/drawingml/2006/main">
          <a:off x="2187757" y="820603"/>
          <a:ext cx="1711105" cy="914400"/>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r>
            <a:rPr lang="en-US" dirty="0">
              <a:solidFill>
                <a:schemeClr val="tx1">
                  <a:lumMod val="85000"/>
                </a:schemeClr>
              </a:solidFill>
            </a:rPr>
            <a:t>Inflexion points. Which one to choose?</a:t>
          </a:r>
          <a:endParaRPr lang="en-AU" sz="1100" dirty="0">
            <a:solidFill>
              <a:schemeClr val="tx1">
                <a:lumMod val="85000"/>
              </a:schemeClr>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0.26328</cdr:x>
      <cdr:y>0.44325</cdr:y>
    </cdr:from>
    <cdr:to>
      <cdr:x>0.35718</cdr:x>
      <cdr:y>0.6962</cdr:y>
    </cdr:to>
    <cdr:sp macro="" textlink="">
      <cdr:nvSpPr>
        <cdr:cNvPr id="5" name="Oval 4"/>
        <cdr:cNvSpPr/>
      </cdr:nvSpPr>
      <cdr:spPr>
        <a:xfrm xmlns:a="http://schemas.openxmlformats.org/drawingml/2006/main" rot="1752644">
          <a:off x="1293341" y="1515763"/>
          <a:ext cx="461319" cy="864973"/>
        </a:xfrm>
        <a:prstGeom xmlns:a="http://schemas.openxmlformats.org/drawingml/2006/main" prst="ellipse">
          <a:avLst/>
        </a:prstGeom>
        <a:solidFill xmlns:a="http://schemas.openxmlformats.org/drawingml/2006/main">
          <a:srgbClr val="FFFF00">
            <a:alpha val="25000"/>
          </a:srgbClr>
        </a:solidFill>
        <a:ln xmlns:a="http://schemas.openxmlformats.org/drawingml/2006/main" w="34925">
          <a:solidFill>
            <a:srgbClr val="FFFF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19D9F-5DB5-47E9-8657-B14266B05E93}" type="datetimeFigureOut">
              <a:rPr lang="en-AU" smtClean="0"/>
              <a:t>23/03/2017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1C9D-17FC-4166-8BF0-99A6C79CF2F7}" type="slidenum">
              <a:rPr lang="en-AU" smtClean="0"/>
              <a:t>‹#›</a:t>
            </a:fld>
            <a:endParaRPr lang="en-AU"/>
          </a:p>
        </p:txBody>
      </p:sp>
    </p:spTree>
    <p:extLst>
      <p:ext uri="{BB962C8B-B14F-4D97-AF65-F5344CB8AC3E}">
        <p14:creationId xmlns:p14="http://schemas.microsoft.com/office/powerpoint/2010/main" val="180916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72736-CC4E-4906-9B14-9710471FDC34}"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E859314-0768-4836-BE86-842C3F3ED3E9}" type="datetime1">
              <a:rPr lang="en-US" smtClean="0"/>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37DE47-365C-4BDD-8A80-E6756299FFC9}"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5CFDE2-1885-4998-BE98-CDE83D48360D}"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11A14-23ED-4595-A50B-4E214987E3B6}"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4BD385-B8F0-46D5-A59E-E377AF623828}"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984EF-02D0-4351-BE46-4AF13575D379}"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8A946-19FA-4883-B263-A62FDB5232FB}"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719B28-E0C1-4EBE-8FD4-2B29130C9D6E}"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38B6-5366-428C-86A0-F0B0DF6C004E}"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800521" y="5994399"/>
            <a:ext cx="1142245" cy="669925"/>
          </a:xfrm>
        </p:spPr>
        <p:txBody>
          <a:bodyPr/>
          <a:lstStyle>
            <a:lvl1pPr>
              <a:defRPr sz="1400">
                <a:solidFill>
                  <a:schemeClr val="tx1">
                    <a:lumMod val="8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3D4B81-3681-4788-A320-ECEA6AEAC4AC}" type="datetime1">
              <a:rPr lang="en-US" smtClean="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3D01E-B6AE-4121-BD9A-40A26B29F308}" type="datetime1">
              <a:rPr lang="en-US" smtClean="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8C042-224C-4321-BEAE-E5152D03B615}" type="datetime1">
              <a:rPr lang="en-US" smtClean="0"/>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4A91E-57C0-4A98-871D-A7FB3A201CD7}" type="datetime1">
              <a:rPr lang="en-US" smtClean="0"/>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D0078-477D-4915-B04B-B9B9CD0C82E1}" type="datetime1">
              <a:rPr lang="en-US" smtClean="0"/>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1229CD-28BD-491E-8255-5908CACEBF73}" type="datetime1">
              <a:rPr lang="en-US" smtClean="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037549-8EB6-4043-808B-E9D7FE73D2FA}" type="datetime1">
              <a:rPr lang="en-US" smtClean="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A77D0A-18EB-44CC-B45B-224BF8DAB5E9}" type="datetime1">
              <a:rPr lang="en-US" smtClean="0"/>
              <a:t>3/23/2017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many factors?	</a:t>
            </a:r>
            <a:endParaRPr lang="en-AU" dirty="0"/>
          </a:p>
        </p:txBody>
      </p:sp>
      <p:sp>
        <p:nvSpPr>
          <p:cNvPr id="3" name="Subtitle 2"/>
          <p:cNvSpPr>
            <a:spLocks noGrp="1"/>
          </p:cNvSpPr>
          <p:nvPr>
            <p:ph type="subTitle" idx="1"/>
          </p:nvPr>
        </p:nvSpPr>
        <p:spPr/>
        <p:txBody>
          <a:bodyPr>
            <a:normAutofit fontScale="85000" lnSpcReduction="20000"/>
          </a:bodyPr>
          <a:lstStyle/>
          <a:p>
            <a:r>
              <a:rPr lang="en-US" sz="2400" b="1" dirty="0"/>
              <a:t>Methods for choosing the right number of factors in Factor Analysis</a:t>
            </a:r>
          </a:p>
          <a:p>
            <a:endParaRPr lang="en-US" dirty="0"/>
          </a:p>
          <a:p>
            <a:r>
              <a:rPr lang="en-US" sz="1800" dirty="0"/>
              <a:t>John Hinchy</a:t>
            </a:r>
          </a:p>
          <a:p>
            <a:r>
              <a:rPr lang="en-US" sz="1800" dirty="0"/>
              <a:t>Director, Data Methodology &amp; Research</a:t>
            </a:r>
          </a:p>
          <a:p>
            <a:r>
              <a:rPr lang="en-US" sz="1800" dirty="0"/>
              <a:t>Connexity Hitwise</a:t>
            </a:r>
            <a:endParaRPr lang="en-AU" sz="1800" dirty="0"/>
          </a:p>
        </p:txBody>
      </p:sp>
    </p:spTree>
    <p:extLst>
      <p:ext uri="{BB962C8B-B14F-4D97-AF65-F5344CB8AC3E}">
        <p14:creationId xmlns:p14="http://schemas.microsoft.com/office/powerpoint/2010/main" val="314196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9202172" cy="4284552"/>
          </a:xfrm>
        </p:spPr>
        <p:txBody>
          <a:bodyPr>
            <a:normAutofit fontScale="85000" lnSpcReduction="20000"/>
          </a:bodyPr>
          <a:lstStyle/>
          <a:p>
            <a:pPr marL="0" indent="0">
              <a:spcAft>
                <a:spcPts val="0"/>
              </a:spcAft>
              <a:buNone/>
            </a:pPr>
            <a:r>
              <a:rPr lang="en-US" b="1" dirty="0"/>
              <a:t>Post Hoc Methods</a:t>
            </a:r>
          </a:p>
          <a:p>
            <a:pPr marL="361950" indent="0">
              <a:spcBef>
                <a:spcPts val="0"/>
              </a:spcBef>
              <a:buNone/>
            </a:pPr>
            <a:r>
              <a:rPr lang="en-US" sz="1900" i="1" dirty="0"/>
              <a:t>Compare features of the factors against a criterion. The most commonly used methods have become ‘old saws’ that are (often) accepted uncritically.</a:t>
            </a:r>
          </a:p>
          <a:p>
            <a:pPr marL="534988" indent="-173038">
              <a:spcBef>
                <a:spcPts val="0"/>
              </a:spcBef>
              <a:buNone/>
            </a:pPr>
            <a:r>
              <a:rPr lang="en-US" sz="1900" i="1" u="sng" dirty="0"/>
              <a:t>Pros:</a:t>
            </a:r>
            <a:r>
              <a:rPr lang="en-US" sz="1900" i="1" dirty="0"/>
              <a:t> Most of these methods are very widely supported by software applications. Their broad adoption makes comparisons between results easier … perhaps.</a:t>
            </a:r>
          </a:p>
          <a:p>
            <a:pPr marL="534988" indent="-173038">
              <a:spcBef>
                <a:spcPts val="0"/>
              </a:spcBef>
              <a:buNone/>
            </a:pPr>
            <a:r>
              <a:rPr lang="en-US" sz="1900" i="1" u="sng" dirty="0"/>
              <a:t>Cons:</a:t>
            </a:r>
            <a:r>
              <a:rPr lang="en-US" sz="1900" i="1" dirty="0"/>
              <a:t> They are often demonstrated to give incorrect results. They fail to take account of the purpose of the analysis</a:t>
            </a:r>
            <a:br>
              <a:rPr lang="en-US" sz="1800" i="1" dirty="0"/>
            </a:br>
            <a:endParaRPr lang="en-US" sz="1800" i="1" dirty="0"/>
          </a:p>
          <a:p>
            <a:r>
              <a:rPr lang="en-US" dirty="0"/>
              <a:t>Eigenvalue &gt; 1 (Kaiser’s criterion)</a:t>
            </a:r>
          </a:p>
          <a:p>
            <a:r>
              <a:rPr lang="en-US" dirty="0"/>
              <a:t>Scree Plot</a:t>
            </a:r>
          </a:p>
          <a:p>
            <a:r>
              <a:rPr lang="en-US" dirty="0"/>
              <a:t>Total Variance Explained</a:t>
            </a:r>
          </a:p>
          <a:p>
            <a:r>
              <a:rPr lang="en-US" dirty="0"/>
              <a:t>MAP test</a:t>
            </a:r>
            <a:endParaRPr lang="en-AU" dirty="0"/>
          </a:p>
          <a:p>
            <a:r>
              <a:rPr lang="en-US" dirty="0"/>
              <a:t>Parallel Analysis (PA)</a:t>
            </a:r>
          </a:p>
          <a:p>
            <a:pPr marL="0" indent="0">
              <a:spcBef>
                <a:spcPts val="1200"/>
              </a:spcBef>
              <a:buNone/>
            </a:pPr>
            <a:r>
              <a:rPr lang="en-US" sz="2100" dirty="0"/>
              <a:t>This is not an exhaustive list of factor selection methods. They are the more common methods.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9773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7092307" cy="4003895"/>
          </a:xfrm>
        </p:spPr>
        <p:txBody>
          <a:bodyPr>
            <a:normAutofit fontScale="92500"/>
          </a:bodyPr>
          <a:lstStyle/>
          <a:p>
            <a:r>
              <a:rPr lang="en-US" b="1" dirty="0"/>
              <a:t>Eigenvalue &gt; 1 (K1, Kaiser’s criterion)</a:t>
            </a:r>
          </a:p>
          <a:p>
            <a:pPr marL="625475" indent="-625475">
              <a:buNone/>
            </a:pPr>
            <a:r>
              <a:rPr lang="en-US" dirty="0"/>
              <a:t>	</a:t>
            </a:r>
            <a:r>
              <a:rPr lang="en-US" u="sng" dirty="0"/>
              <a:t>Method</a:t>
            </a:r>
            <a:r>
              <a:rPr lang="en-US" dirty="0"/>
              <a:t>: Count (unrotated) factors with eigenvalues greater than 1.0</a:t>
            </a:r>
          </a:p>
          <a:p>
            <a:pPr marL="625475" indent="-625475">
              <a:buNone/>
            </a:pPr>
            <a:r>
              <a:rPr lang="en-US" dirty="0"/>
              <a:t>	</a:t>
            </a:r>
            <a:r>
              <a:rPr lang="en-US" u="sng" dirty="0"/>
              <a:t>Rationale</a:t>
            </a:r>
            <a:r>
              <a:rPr lang="en-US" dirty="0"/>
              <a:t>: Choose components (factors) that explain more variance than the average, single variable</a:t>
            </a:r>
          </a:p>
          <a:p>
            <a:pPr marL="625475" indent="-625475">
              <a:buNone/>
            </a:pPr>
            <a:r>
              <a:rPr lang="en-US" dirty="0"/>
              <a:t>Pros: Universally supported in applications and very easy to use. Intuitively appealing – easy to understand</a:t>
            </a:r>
          </a:p>
          <a:p>
            <a:pPr marL="625475" indent="-625475">
              <a:buNone/>
            </a:pPr>
            <a:r>
              <a:rPr lang="en-US" dirty="0"/>
              <a:t>Cons: Often extracts too many factors (generally one-third to one-fifth of the variables). Because it’s insensitive to the purpose of the analysis, some small factors (&lt;1) that are theoretically important can be missed.</a:t>
            </a:r>
          </a:p>
        </p:txBody>
      </p:sp>
      <p:graphicFrame>
        <p:nvGraphicFramePr>
          <p:cNvPr id="6" name="Table 5"/>
          <p:cNvGraphicFramePr>
            <a:graphicFrameLocks noGrp="1"/>
          </p:cNvGraphicFramePr>
          <p:nvPr>
            <p:extLst>
              <p:ext uri="{D42A27DB-BD31-4B8C-83A1-F6EECF244321}">
                <p14:modId xmlns:p14="http://schemas.microsoft.com/office/powerpoint/2010/main" val="2844146301"/>
              </p:ext>
            </p:extLst>
          </p:nvPr>
        </p:nvGraphicFramePr>
        <p:xfrm>
          <a:off x="7889103" y="630195"/>
          <a:ext cx="4104000" cy="3708400"/>
        </p:xfrm>
        <a:graphic>
          <a:graphicData uri="http://schemas.openxmlformats.org/drawingml/2006/table">
            <a:tbl>
              <a:tblPr firstRow="1" bandRow="1">
                <a:tableStyleId>{5940675A-B579-460E-94D1-54222C63F5DA}</a:tableStyleId>
              </a:tblPr>
              <a:tblGrid>
                <a:gridCol w="648000">
                  <a:extLst>
                    <a:ext uri="{9D8B030D-6E8A-4147-A177-3AD203B41FA5}">
                      <a16:colId xmlns:a16="http://schemas.microsoft.com/office/drawing/2014/main" val="2491193375"/>
                    </a:ext>
                  </a:extLst>
                </a:gridCol>
                <a:gridCol w="1152000">
                  <a:extLst>
                    <a:ext uri="{9D8B030D-6E8A-4147-A177-3AD203B41FA5}">
                      <a16:colId xmlns:a16="http://schemas.microsoft.com/office/drawing/2014/main" val="1664406429"/>
                    </a:ext>
                  </a:extLst>
                </a:gridCol>
                <a:gridCol w="1152000">
                  <a:extLst>
                    <a:ext uri="{9D8B030D-6E8A-4147-A177-3AD203B41FA5}">
                      <a16:colId xmlns:a16="http://schemas.microsoft.com/office/drawing/2014/main" val="3937656234"/>
                    </a:ext>
                  </a:extLst>
                </a:gridCol>
                <a:gridCol w="1152000">
                  <a:extLst>
                    <a:ext uri="{9D8B030D-6E8A-4147-A177-3AD203B41FA5}">
                      <a16:colId xmlns:a16="http://schemas.microsoft.com/office/drawing/2014/main" val="1314106054"/>
                    </a:ext>
                  </a:extLst>
                </a:gridCol>
              </a:tblGrid>
              <a:tr h="370840">
                <a:tc>
                  <a:txBody>
                    <a:bodyPr/>
                    <a:lstStyle/>
                    <a:p>
                      <a:pPr algn="ctr"/>
                      <a:r>
                        <a:rPr lang="en-US" sz="1400" b="1" dirty="0"/>
                        <a:t>Factor</a:t>
                      </a:r>
                    </a:p>
                  </a:txBody>
                  <a:tcPr marL="36000" marR="36000" marT="36000" marB="36000" anchor="ctr">
                    <a:solidFill>
                      <a:schemeClr val="accent1"/>
                    </a:solidFill>
                  </a:tcPr>
                </a:tc>
                <a:tc>
                  <a:txBody>
                    <a:bodyPr/>
                    <a:lstStyle/>
                    <a:p>
                      <a:pPr algn="r"/>
                      <a:r>
                        <a:rPr lang="en-US" sz="1400" b="1" dirty="0"/>
                        <a:t>Eigenvalue</a:t>
                      </a:r>
                      <a:endParaRPr lang="en-AU" sz="1400" b="1" dirty="0"/>
                    </a:p>
                  </a:txBody>
                  <a:tcPr marL="36000" marR="36000" marT="36000" marB="36000" anchor="ctr">
                    <a:solidFill>
                      <a:schemeClr val="accent1"/>
                    </a:solidFill>
                  </a:tcPr>
                </a:tc>
                <a:tc>
                  <a:txBody>
                    <a:bodyPr/>
                    <a:lstStyle/>
                    <a:p>
                      <a:pPr algn="r"/>
                      <a:r>
                        <a:rPr lang="en-US" sz="1400" b="1" dirty="0"/>
                        <a:t>% Var</a:t>
                      </a:r>
                      <a:endParaRPr lang="en-AU" sz="1400" b="1" dirty="0"/>
                    </a:p>
                  </a:txBody>
                  <a:tcPr marL="36000" marR="36000" marT="36000" marB="36000" anchor="ctr">
                    <a:solidFill>
                      <a:schemeClr val="accent1"/>
                    </a:solidFill>
                  </a:tcPr>
                </a:tc>
                <a:tc>
                  <a:txBody>
                    <a:bodyPr/>
                    <a:lstStyle/>
                    <a:p>
                      <a:pPr algn="r"/>
                      <a:r>
                        <a:rPr lang="en-US" sz="1400" b="1" dirty="0"/>
                        <a:t>% </a:t>
                      </a:r>
                      <a:r>
                        <a:rPr lang="en-US" sz="1400" b="1" dirty="0" err="1"/>
                        <a:t>Cum.Var</a:t>
                      </a:r>
                      <a:r>
                        <a:rPr lang="en-US" sz="1400" b="1" dirty="0"/>
                        <a:t>.</a:t>
                      </a:r>
                      <a:endParaRPr lang="en-AU" sz="1400" b="1" dirty="0"/>
                    </a:p>
                  </a:txBody>
                  <a:tcPr marL="36000" marR="36000" marT="36000" marB="36000" anchor="ctr">
                    <a:solidFill>
                      <a:schemeClr val="accent1"/>
                    </a:solidFill>
                  </a:tcPr>
                </a:tc>
                <a:extLst>
                  <a:ext uri="{0D108BD9-81ED-4DB2-BD59-A6C34878D82A}">
                    <a16:rowId xmlns:a16="http://schemas.microsoft.com/office/drawing/2014/main" val="2541108342"/>
                  </a:ext>
                </a:extLst>
              </a:tr>
              <a:tr h="370840">
                <a:tc>
                  <a:txBody>
                    <a:bodyPr/>
                    <a:lstStyle/>
                    <a:p>
                      <a:pPr algn="ctr"/>
                      <a:r>
                        <a:rPr lang="en-US" sz="1400" dirty="0"/>
                        <a:t>1</a:t>
                      </a:r>
                      <a:endParaRPr lang="en-AU" sz="1400" dirty="0"/>
                    </a:p>
                  </a:txBody>
                  <a:tcPr marL="36000" marR="36000" marT="36000" marB="36000" anchor="ctr">
                    <a:solidFill>
                      <a:schemeClr val="accent1"/>
                    </a:solidFill>
                  </a:tcPr>
                </a:tc>
                <a:tc>
                  <a:txBody>
                    <a:bodyPr/>
                    <a:lstStyle/>
                    <a:p>
                      <a:pPr algn="r"/>
                      <a:r>
                        <a:rPr lang="en-US" sz="1400" dirty="0"/>
                        <a:t>2.880437</a:t>
                      </a:r>
                      <a:endParaRPr lang="en-AU" sz="1400" dirty="0"/>
                    </a:p>
                  </a:txBody>
                  <a:tcPr marL="36000" marR="36000" marT="36000" marB="36000" anchor="ctr">
                    <a:solidFill>
                      <a:schemeClr val="accent1"/>
                    </a:solidFill>
                  </a:tcPr>
                </a:tc>
                <a:tc>
                  <a:txBody>
                    <a:bodyPr/>
                    <a:lstStyle/>
                    <a:p>
                      <a:pPr algn="r"/>
                      <a:r>
                        <a:rPr lang="en-US" sz="1400" dirty="0"/>
                        <a:t>32.0%</a:t>
                      </a:r>
                      <a:endParaRPr lang="en-AU" sz="1400" dirty="0"/>
                    </a:p>
                  </a:txBody>
                  <a:tcPr marL="36000" marR="36000" marT="36000" marB="36000" anchor="ctr">
                    <a:solidFill>
                      <a:schemeClr val="accent1"/>
                    </a:solidFill>
                  </a:tcPr>
                </a:tc>
                <a:tc>
                  <a:txBody>
                    <a:bodyPr/>
                    <a:lstStyle/>
                    <a:p>
                      <a:pPr algn="r"/>
                      <a:r>
                        <a:rPr lang="en-US" sz="1400" dirty="0"/>
                        <a:t>32.0%</a:t>
                      </a:r>
                      <a:endParaRPr lang="en-AU" sz="1400" dirty="0"/>
                    </a:p>
                  </a:txBody>
                  <a:tcPr marL="36000" marR="36000" marT="36000" marB="36000" anchor="ctr">
                    <a:solidFill>
                      <a:schemeClr val="accent1"/>
                    </a:solidFill>
                  </a:tcPr>
                </a:tc>
                <a:extLst>
                  <a:ext uri="{0D108BD9-81ED-4DB2-BD59-A6C34878D82A}">
                    <a16:rowId xmlns:a16="http://schemas.microsoft.com/office/drawing/2014/main" val="1467730643"/>
                  </a:ext>
                </a:extLst>
              </a:tr>
              <a:tr h="370840">
                <a:tc>
                  <a:txBody>
                    <a:bodyPr/>
                    <a:lstStyle/>
                    <a:p>
                      <a:pPr algn="ctr"/>
                      <a:r>
                        <a:rPr lang="en-US" sz="1400" dirty="0"/>
                        <a:t>2</a:t>
                      </a:r>
                      <a:endParaRPr lang="en-AU" sz="1400" dirty="0"/>
                    </a:p>
                  </a:txBody>
                  <a:tcPr marL="36000" marR="36000" marT="36000" marB="36000" anchor="ctr">
                    <a:solidFill>
                      <a:schemeClr val="accent1"/>
                    </a:solidFill>
                  </a:tcPr>
                </a:tc>
                <a:tc>
                  <a:txBody>
                    <a:bodyPr/>
                    <a:lstStyle/>
                    <a:p>
                      <a:pPr algn="r"/>
                      <a:r>
                        <a:rPr lang="en-US" sz="1400" dirty="0"/>
                        <a:t>1.438654</a:t>
                      </a:r>
                      <a:endParaRPr lang="en-AU" sz="1400" dirty="0"/>
                    </a:p>
                  </a:txBody>
                  <a:tcPr marL="36000" marR="36000" marT="36000" marB="36000" anchor="ctr">
                    <a:solidFill>
                      <a:schemeClr val="accent1"/>
                    </a:solidFill>
                  </a:tcPr>
                </a:tc>
                <a:tc>
                  <a:txBody>
                    <a:bodyPr/>
                    <a:lstStyle/>
                    <a:p>
                      <a:pPr algn="r"/>
                      <a:r>
                        <a:rPr lang="en-US" sz="1400" dirty="0"/>
                        <a:t>16.0%</a:t>
                      </a:r>
                      <a:endParaRPr lang="en-AU" sz="1400" dirty="0"/>
                    </a:p>
                  </a:txBody>
                  <a:tcPr marL="36000" marR="36000" marT="36000" marB="36000" anchor="ctr">
                    <a:solidFill>
                      <a:schemeClr val="accent1"/>
                    </a:solidFill>
                  </a:tcPr>
                </a:tc>
                <a:tc>
                  <a:txBody>
                    <a:bodyPr/>
                    <a:lstStyle/>
                    <a:p>
                      <a:pPr algn="r"/>
                      <a:r>
                        <a:rPr lang="en-US" sz="1400" dirty="0"/>
                        <a:t>48.0%</a:t>
                      </a:r>
                      <a:endParaRPr lang="en-AU" sz="1400" dirty="0"/>
                    </a:p>
                  </a:txBody>
                  <a:tcPr marL="36000" marR="36000" marT="36000" marB="36000" anchor="ctr">
                    <a:solidFill>
                      <a:schemeClr val="accent1"/>
                    </a:solidFill>
                  </a:tcPr>
                </a:tc>
                <a:extLst>
                  <a:ext uri="{0D108BD9-81ED-4DB2-BD59-A6C34878D82A}">
                    <a16:rowId xmlns:a16="http://schemas.microsoft.com/office/drawing/2014/main" val="1218600498"/>
                  </a:ext>
                </a:extLst>
              </a:tr>
              <a:tr h="370840">
                <a:tc>
                  <a:txBody>
                    <a:bodyPr/>
                    <a:lstStyle/>
                    <a:p>
                      <a:pPr algn="ctr"/>
                      <a:r>
                        <a:rPr lang="en-US" sz="1400" dirty="0"/>
                        <a:t>3</a:t>
                      </a:r>
                      <a:endParaRPr lang="en-AU" sz="1400" dirty="0"/>
                    </a:p>
                  </a:txBody>
                  <a:tcPr marL="36000" marR="36000" marT="36000" marB="36000" anchor="ctr">
                    <a:solidFill>
                      <a:schemeClr val="accent1"/>
                    </a:solidFill>
                  </a:tcPr>
                </a:tc>
                <a:tc>
                  <a:txBody>
                    <a:bodyPr/>
                    <a:lstStyle/>
                    <a:p>
                      <a:pPr algn="r"/>
                      <a:r>
                        <a:rPr lang="en-US" sz="1400" dirty="0"/>
                        <a:t>1.16393</a:t>
                      </a:r>
                      <a:endParaRPr lang="en-AU" sz="1400" dirty="0"/>
                    </a:p>
                  </a:txBody>
                  <a:tcPr marL="36000" marR="36000" marT="36000" marB="36000" anchor="ctr">
                    <a:solidFill>
                      <a:schemeClr val="accent1"/>
                    </a:solidFill>
                  </a:tcPr>
                </a:tc>
                <a:tc>
                  <a:txBody>
                    <a:bodyPr/>
                    <a:lstStyle/>
                    <a:p>
                      <a:pPr algn="r"/>
                      <a:r>
                        <a:rPr lang="en-US" sz="1400" dirty="0"/>
                        <a:t>12.9%</a:t>
                      </a:r>
                      <a:endParaRPr lang="en-AU" sz="1400" dirty="0"/>
                    </a:p>
                  </a:txBody>
                  <a:tcPr marL="36000" marR="36000" marT="36000" marB="36000" anchor="ctr">
                    <a:solidFill>
                      <a:schemeClr val="accent1"/>
                    </a:solidFill>
                  </a:tcPr>
                </a:tc>
                <a:tc>
                  <a:txBody>
                    <a:bodyPr/>
                    <a:lstStyle/>
                    <a:p>
                      <a:pPr algn="r"/>
                      <a:r>
                        <a:rPr lang="en-US" sz="1400" dirty="0"/>
                        <a:t>60.9%</a:t>
                      </a:r>
                      <a:endParaRPr lang="en-AU" sz="1400" dirty="0"/>
                    </a:p>
                  </a:txBody>
                  <a:tcPr marL="36000" marR="36000" marT="36000" marB="36000" anchor="ctr">
                    <a:solidFill>
                      <a:schemeClr val="accent1"/>
                    </a:solidFill>
                  </a:tcPr>
                </a:tc>
                <a:extLst>
                  <a:ext uri="{0D108BD9-81ED-4DB2-BD59-A6C34878D82A}">
                    <a16:rowId xmlns:a16="http://schemas.microsoft.com/office/drawing/2014/main" val="2055257581"/>
                  </a:ext>
                </a:extLst>
              </a:tr>
              <a:tr h="370840">
                <a:tc>
                  <a:txBody>
                    <a:bodyPr/>
                    <a:lstStyle/>
                    <a:p>
                      <a:pPr algn="ctr"/>
                      <a:r>
                        <a:rPr lang="en-US" sz="1400" dirty="0"/>
                        <a:t>4</a:t>
                      </a:r>
                      <a:endParaRPr lang="en-AU" sz="1400" dirty="0"/>
                    </a:p>
                  </a:txBody>
                  <a:tcPr marL="36000" marR="36000" marT="36000" marB="36000" anchor="ctr">
                    <a:solidFill>
                      <a:schemeClr val="accent1"/>
                    </a:solidFill>
                  </a:tcPr>
                </a:tc>
                <a:tc>
                  <a:txBody>
                    <a:bodyPr/>
                    <a:lstStyle/>
                    <a:p>
                      <a:pPr algn="r"/>
                      <a:r>
                        <a:rPr lang="en-US" sz="1400" dirty="0"/>
                        <a:t>1.024453</a:t>
                      </a:r>
                      <a:endParaRPr lang="en-AU" sz="1400" dirty="0"/>
                    </a:p>
                  </a:txBody>
                  <a:tcPr marL="36000" marR="36000" marT="36000" marB="36000" anchor="ctr">
                    <a:solidFill>
                      <a:schemeClr val="accent1"/>
                    </a:solidFill>
                  </a:tcPr>
                </a:tc>
                <a:tc>
                  <a:txBody>
                    <a:bodyPr/>
                    <a:lstStyle/>
                    <a:p>
                      <a:pPr algn="r"/>
                      <a:r>
                        <a:rPr lang="en-US" sz="1400" dirty="0"/>
                        <a:t>11.4%</a:t>
                      </a:r>
                      <a:endParaRPr lang="en-AU" sz="1400" dirty="0"/>
                    </a:p>
                  </a:txBody>
                  <a:tcPr marL="36000" marR="36000" marT="36000" marB="36000" anchor="ctr">
                    <a:solidFill>
                      <a:schemeClr val="accent1"/>
                    </a:solidFill>
                  </a:tcPr>
                </a:tc>
                <a:tc>
                  <a:txBody>
                    <a:bodyPr/>
                    <a:lstStyle/>
                    <a:p>
                      <a:pPr algn="r"/>
                      <a:r>
                        <a:rPr lang="en-US" sz="1400" dirty="0"/>
                        <a:t>72.3%</a:t>
                      </a:r>
                      <a:endParaRPr lang="en-AU" sz="1400" dirty="0"/>
                    </a:p>
                  </a:txBody>
                  <a:tcPr marL="36000" marR="36000" marT="36000" marB="36000" anchor="ctr">
                    <a:solidFill>
                      <a:schemeClr val="accent1"/>
                    </a:solidFill>
                  </a:tcPr>
                </a:tc>
                <a:extLst>
                  <a:ext uri="{0D108BD9-81ED-4DB2-BD59-A6C34878D82A}">
                    <a16:rowId xmlns:a16="http://schemas.microsoft.com/office/drawing/2014/main" val="286330107"/>
                  </a:ext>
                </a:extLst>
              </a:tr>
              <a:tr h="370840">
                <a:tc>
                  <a:txBody>
                    <a:bodyPr/>
                    <a:lstStyle/>
                    <a:p>
                      <a:pPr algn="ctr"/>
                      <a:r>
                        <a:rPr lang="en-US" sz="1400" dirty="0">
                          <a:solidFill>
                            <a:srgbClr val="E8E8E8"/>
                          </a:solidFill>
                        </a:rPr>
                        <a:t>5</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0.705209</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7.8%</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80.1%</a:t>
                      </a:r>
                      <a:endParaRPr lang="en-AU" sz="1400" dirty="0">
                        <a:solidFill>
                          <a:srgbClr val="E8E8E8"/>
                        </a:solidFill>
                      </a:endParaRPr>
                    </a:p>
                  </a:txBody>
                  <a:tcPr marL="36000" marR="36000" marT="36000" marB="36000" anchor="ctr">
                    <a:solidFill>
                      <a:schemeClr val="accent1"/>
                    </a:solidFill>
                  </a:tcPr>
                </a:tc>
                <a:extLst>
                  <a:ext uri="{0D108BD9-81ED-4DB2-BD59-A6C34878D82A}">
                    <a16:rowId xmlns:a16="http://schemas.microsoft.com/office/drawing/2014/main" val="3227523452"/>
                  </a:ext>
                </a:extLst>
              </a:tr>
              <a:tr h="370840">
                <a:tc>
                  <a:txBody>
                    <a:bodyPr/>
                    <a:lstStyle/>
                    <a:p>
                      <a:pPr algn="ctr"/>
                      <a:r>
                        <a:rPr lang="en-US" sz="1400" dirty="0">
                          <a:solidFill>
                            <a:srgbClr val="E8E8E8"/>
                          </a:solidFill>
                        </a:rPr>
                        <a:t>6</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0.647623</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7.2%</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87.3%</a:t>
                      </a:r>
                      <a:endParaRPr lang="en-AU" sz="1400" dirty="0">
                        <a:solidFill>
                          <a:srgbClr val="E8E8E8"/>
                        </a:solidFill>
                      </a:endParaRPr>
                    </a:p>
                  </a:txBody>
                  <a:tcPr marL="36000" marR="36000" marT="36000" marB="36000" anchor="ctr">
                    <a:solidFill>
                      <a:schemeClr val="accent1"/>
                    </a:solidFill>
                  </a:tcPr>
                </a:tc>
                <a:extLst>
                  <a:ext uri="{0D108BD9-81ED-4DB2-BD59-A6C34878D82A}">
                    <a16:rowId xmlns:a16="http://schemas.microsoft.com/office/drawing/2014/main" val="2893996607"/>
                  </a:ext>
                </a:extLst>
              </a:tr>
              <a:tr h="370840">
                <a:tc>
                  <a:txBody>
                    <a:bodyPr/>
                    <a:lstStyle/>
                    <a:p>
                      <a:pPr algn="ctr"/>
                      <a:r>
                        <a:rPr lang="en-US" sz="1400" dirty="0">
                          <a:solidFill>
                            <a:srgbClr val="E8E8E8"/>
                          </a:solidFill>
                        </a:rPr>
                        <a:t>7</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0.562393</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6.2%</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93.6%</a:t>
                      </a:r>
                      <a:endParaRPr lang="en-AU" sz="1400" dirty="0">
                        <a:solidFill>
                          <a:srgbClr val="E8E8E8"/>
                        </a:solidFill>
                      </a:endParaRPr>
                    </a:p>
                  </a:txBody>
                  <a:tcPr marL="36000" marR="36000" marT="36000" marB="36000" anchor="ctr">
                    <a:solidFill>
                      <a:schemeClr val="accent1"/>
                    </a:solidFill>
                  </a:tcPr>
                </a:tc>
                <a:extLst>
                  <a:ext uri="{0D108BD9-81ED-4DB2-BD59-A6C34878D82A}">
                    <a16:rowId xmlns:a16="http://schemas.microsoft.com/office/drawing/2014/main" val="2203190730"/>
                  </a:ext>
                </a:extLst>
              </a:tr>
              <a:tr h="370840">
                <a:tc>
                  <a:txBody>
                    <a:bodyPr/>
                    <a:lstStyle/>
                    <a:p>
                      <a:pPr algn="ctr"/>
                      <a:r>
                        <a:rPr lang="en-US" sz="1400" dirty="0">
                          <a:solidFill>
                            <a:srgbClr val="E8E8E8"/>
                          </a:solidFill>
                        </a:rPr>
                        <a:t>8</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0</a:t>
                      </a:r>
                      <a:r>
                        <a:rPr lang="en-AU" sz="1400" dirty="0">
                          <a:solidFill>
                            <a:srgbClr val="E8E8E8"/>
                          </a:solidFill>
                        </a:rPr>
                        <a:t>.345248</a:t>
                      </a:r>
                      <a:endParaRPr lang="en-US"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3.8%</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97.4%</a:t>
                      </a:r>
                      <a:endParaRPr lang="en-AU" sz="1400" dirty="0">
                        <a:solidFill>
                          <a:srgbClr val="E8E8E8"/>
                        </a:solidFill>
                      </a:endParaRPr>
                    </a:p>
                  </a:txBody>
                  <a:tcPr marL="36000" marR="36000" marT="36000" marB="36000" anchor="ctr">
                    <a:solidFill>
                      <a:schemeClr val="accent1"/>
                    </a:solidFill>
                  </a:tcPr>
                </a:tc>
                <a:extLst>
                  <a:ext uri="{0D108BD9-81ED-4DB2-BD59-A6C34878D82A}">
                    <a16:rowId xmlns:a16="http://schemas.microsoft.com/office/drawing/2014/main" val="2761492947"/>
                  </a:ext>
                </a:extLst>
              </a:tr>
              <a:tr h="370840">
                <a:tc>
                  <a:txBody>
                    <a:bodyPr/>
                    <a:lstStyle/>
                    <a:p>
                      <a:pPr algn="ctr"/>
                      <a:r>
                        <a:rPr lang="en-US" sz="1400" dirty="0">
                          <a:solidFill>
                            <a:srgbClr val="E8E8E8"/>
                          </a:solidFill>
                        </a:rPr>
                        <a:t>9</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0.232053</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2.6%</a:t>
                      </a:r>
                      <a:endParaRPr lang="en-AU" sz="1400" dirty="0">
                        <a:solidFill>
                          <a:srgbClr val="E8E8E8"/>
                        </a:solidFill>
                      </a:endParaRPr>
                    </a:p>
                  </a:txBody>
                  <a:tcPr marL="36000" marR="36000" marT="36000" marB="36000" anchor="ctr">
                    <a:solidFill>
                      <a:schemeClr val="accent1"/>
                    </a:solidFill>
                  </a:tcPr>
                </a:tc>
                <a:tc>
                  <a:txBody>
                    <a:bodyPr/>
                    <a:lstStyle/>
                    <a:p>
                      <a:pPr algn="r"/>
                      <a:r>
                        <a:rPr lang="en-US" sz="1400" dirty="0">
                          <a:solidFill>
                            <a:srgbClr val="E8E8E8"/>
                          </a:solidFill>
                        </a:rPr>
                        <a:t>100.0%</a:t>
                      </a:r>
                      <a:endParaRPr lang="en-AU" sz="1400" dirty="0">
                        <a:solidFill>
                          <a:srgbClr val="E8E8E8"/>
                        </a:solidFill>
                      </a:endParaRPr>
                    </a:p>
                  </a:txBody>
                  <a:tcPr marL="36000" marR="36000" marT="36000" marB="36000" anchor="ctr">
                    <a:solidFill>
                      <a:schemeClr val="accent1"/>
                    </a:solidFill>
                  </a:tcPr>
                </a:tc>
                <a:extLst>
                  <a:ext uri="{0D108BD9-81ED-4DB2-BD59-A6C34878D82A}">
                    <a16:rowId xmlns:a16="http://schemas.microsoft.com/office/drawing/2014/main" val="2042214469"/>
                  </a:ext>
                </a:extLst>
              </a:tr>
            </a:tbl>
          </a:graphicData>
        </a:graphic>
      </p:graphicFrame>
      <p:sp>
        <p:nvSpPr>
          <p:cNvPr id="7" name="Left Brace 6"/>
          <p:cNvSpPr/>
          <p:nvPr/>
        </p:nvSpPr>
        <p:spPr>
          <a:xfrm>
            <a:off x="7422292" y="1005016"/>
            <a:ext cx="466811" cy="1491049"/>
          </a:xfrm>
          <a:prstGeom prst="leftBrace">
            <a:avLst>
              <a:gd name="adj1" fmla="val 34803"/>
              <a:gd name="adj2" fmla="val 50000"/>
            </a:avLst>
          </a:prstGeom>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Oval 2"/>
          <p:cNvSpPr/>
          <p:nvPr/>
        </p:nvSpPr>
        <p:spPr>
          <a:xfrm>
            <a:off x="8709122" y="986703"/>
            <a:ext cx="1113890" cy="1500305"/>
          </a:xfrm>
          <a:custGeom>
            <a:avLst/>
            <a:gdLst>
              <a:gd name="connsiteX0" fmla="*/ 0 w 1113576"/>
              <a:gd name="connsiteY0" fmla="*/ 813466 h 1626932"/>
              <a:gd name="connsiteX1" fmla="*/ 556788 w 1113576"/>
              <a:gd name="connsiteY1" fmla="*/ 0 h 1626932"/>
              <a:gd name="connsiteX2" fmla="*/ 1113576 w 1113576"/>
              <a:gd name="connsiteY2" fmla="*/ 813466 h 1626932"/>
              <a:gd name="connsiteX3" fmla="*/ 556788 w 1113576"/>
              <a:gd name="connsiteY3" fmla="*/ 1626932 h 1626932"/>
              <a:gd name="connsiteX4" fmla="*/ 0 w 1113576"/>
              <a:gd name="connsiteY4" fmla="*/ 813466 h 1626932"/>
              <a:gd name="connsiteX0" fmla="*/ 0 w 1113576"/>
              <a:gd name="connsiteY0" fmla="*/ 813466 h 1626932"/>
              <a:gd name="connsiteX1" fmla="*/ 556788 w 1113576"/>
              <a:gd name="connsiteY1" fmla="*/ 0 h 1626932"/>
              <a:gd name="connsiteX2" fmla="*/ 1113576 w 1113576"/>
              <a:gd name="connsiteY2" fmla="*/ 813466 h 1626932"/>
              <a:gd name="connsiteX3" fmla="*/ 556788 w 1113576"/>
              <a:gd name="connsiteY3" fmla="*/ 1626932 h 1626932"/>
              <a:gd name="connsiteX4" fmla="*/ 0 w 1113576"/>
              <a:gd name="connsiteY4" fmla="*/ 813466 h 1626932"/>
              <a:gd name="connsiteX0" fmla="*/ 0 w 1113576"/>
              <a:gd name="connsiteY0" fmla="*/ 813627 h 1627093"/>
              <a:gd name="connsiteX1" fmla="*/ 556788 w 1113576"/>
              <a:gd name="connsiteY1" fmla="*/ 161 h 1627093"/>
              <a:gd name="connsiteX2" fmla="*/ 1113576 w 1113576"/>
              <a:gd name="connsiteY2" fmla="*/ 813627 h 1627093"/>
              <a:gd name="connsiteX3" fmla="*/ 556788 w 1113576"/>
              <a:gd name="connsiteY3" fmla="*/ 1627093 h 1627093"/>
              <a:gd name="connsiteX4" fmla="*/ 0 w 1113576"/>
              <a:gd name="connsiteY4" fmla="*/ 813627 h 1627093"/>
              <a:gd name="connsiteX0" fmla="*/ 314 w 1113890"/>
              <a:gd name="connsiteY0" fmla="*/ 741162 h 1554628"/>
              <a:gd name="connsiteX1" fmla="*/ 538995 w 1113890"/>
              <a:gd name="connsiteY1" fmla="*/ 124 h 1554628"/>
              <a:gd name="connsiteX2" fmla="*/ 1113890 w 1113890"/>
              <a:gd name="connsiteY2" fmla="*/ 741162 h 1554628"/>
              <a:gd name="connsiteX3" fmla="*/ 557102 w 1113890"/>
              <a:gd name="connsiteY3" fmla="*/ 1554628 h 1554628"/>
              <a:gd name="connsiteX4" fmla="*/ 314 w 1113890"/>
              <a:gd name="connsiteY4" fmla="*/ 741162 h 1554628"/>
              <a:gd name="connsiteX0" fmla="*/ 314 w 1113890"/>
              <a:gd name="connsiteY0" fmla="*/ 741160 h 1500305"/>
              <a:gd name="connsiteX1" fmla="*/ 538995 w 1113890"/>
              <a:gd name="connsiteY1" fmla="*/ 122 h 1500305"/>
              <a:gd name="connsiteX2" fmla="*/ 1113890 w 1113890"/>
              <a:gd name="connsiteY2" fmla="*/ 741160 h 1500305"/>
              <a:gd name="connsiteX3" fmla="*/ 557102 w 1113890"/>
              <a:gd name="connsiteY3" fmla="*/ 1500305 h 1500305"/>
              <a:gd name="connsiteX4" fmla="*/ 314 w 1113890"/>
              <a:gd name="connsiteY4" fmla="*/ 741160 h 150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890" h="1500305">
                <a:moveTo>
                  <a:pt x="314" y="741160"/>
                </a:moveTo>
                <a:cubicBezTo>
                  <a:pt x="-2704" y="491130"/>
                  <a:pt x="5152" y="-8932"/>
                  <a:pt x="538995" y="122"/>
                </a:cubicBezTo>
                <a:cubicBezTo>
                  <a:pt x="1072838" y="9176"/>
                  <a:pt x="1113890" y="291895"/>
                  <a:pt x="1113890" y="741160"/>
                </a:cubicBezTo>
                <a:cubicBezTo>
                  <a:pt x="1113890" y="1190425"/>
                  <a:pt x="1081891" y="1500305"/>
                  <a:pt x="557102" y="1500305"/>
                </a:cubicBezTo>
                <a:cubicBezTo>
                  <a:pt x="32313" y="1500305"/>
                  <a:pt x="3332" y="991190"/>
                  <a:pt x="314" y="741160"/>
                </a:cubicBezTo>
                <a:close/>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5920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6507420" cy="4329820"/>
          </a:xfrm>
        </p:spPr>
        <p:txBody>
          <a:bodyPr>
            <a:normAutofit fontScale="92500" lnSpcReduction="20000"/>
          </a:bodyPr>
          <a:lstStyle/>
          <a:p>
            <a:r>
              <a:rPr lang="en-US" b="1" dirty="0"/>
              <a:t>Scree test (Cattell)</a:t>
            </a:r>
          </a:p>
          <a:p>
            <a:pPr marL="625475" indent="-625475">
              <a:buNone/>
            </a:pPr>
            <a:r>
              <a:rPr lang="en-US" dirty="0"/>
              <a:t>	</a:t>
            </a:r>
            <a:r>
              <a:rPr lang="en-US" u="sng" dirty="0"/>
              <a:t>Method</a:t>
            </a:r>
            <a:r>
              <a:rPr lang="en-US" dirty="0"/>
              <a:t>: Plot the Eigenvalues of factors and cut off at the inflexion point</a:t>
            </a:r>
          </a:p>
          <a:p>
            <a:pPr marL="625475" indent="-625475">
              <a:buNone/>
            </a:pPr>
            <a:r>
              <a:rPr lang="en-US" dirty="0"/>
              <a:t>	</a:t>
            </a:r>
            <a:r>
              <a:rPr lang="en-US" u="sng" dirty="0"/>
              <a:t>Rationale</a:t>
            </a:r>
            <a:r>
              <a:rPr lang="en-US" dirty="0"/>
              <a:t>: Heuristic ‘based on experience’(?) Separating important from trivial factors. Stop when any further factors do not add much more explanatory power</a:t>
            </a:r>
          </a:p>
          <a:p>
            <a:pPr marL="625475" indent="-625475">
              <a:buNone/>
            </a:pPr>
            <a:r>
              <a:rPr lang="en-US" dirty="0"/>
              <a:t>Pros: Almost universally supported in applications and very easy to use. The visual methodology makes it appealing to apply. Said to be more independent of number of variables</a:t>
            </a:r>
          </a:p>
          <a:p>
            <a:pPr marL="625475" indent="-625475">
              <a:buNone/>
            </a:pPr>
            <a:r>
              <a:rPr lang="en-US" dirty="0"/>
              <a:t>Cons: Determining where is the inflexion point is subjective and often vague. It often identifies too many factors. It is also less clear with smaller samples and when </a:t>
            </a:r>
            <a:r>
              <a:rPr lang="en-US" dirty="0" err="1"/>
              <a:t>variables:factor</a:t>
            </a:r>
            <a:r>
              <a:rPr lang="en-US" dirty="0"/>
              <a:t> ratio is low.</a:t>
            </a:r>
          </a:p>
        </p:txBody>
      </p:sp>
      <p:graphicFrame>
        <p:nvGraphicFramePr>
          <p:cNvPr id="7" name="Chart 6"/>
          <p:cNvGraphicFramePr/>
          <p:nvPr>
            <p:extLst>
              <p:ext uri="{D42A27DB-BD31-4B8C-83A1-F6EECF244321}">
                <p14:modId xmlns:p14="http://schemas.microsoft.com/office/powerpoint/2010/main" val="2192750395"/>
              </p:ext>
            </p:extLst>
          </p:nvPr>
        </p:nvGraphicFramePr>
        <p:xfrm>
          <a:off x="7191632" y="881448"/>
          <a:ext cx="4912497" cy="341961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54556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6507420" cy="3615267"/>
          </a:xfrm>
        </p:spPr>
        <p:txBody>
          <a:bodyPr>
            <a:normAutofit fontScale="85000" lnSpcReduction="20000"/>
          </a:bodyPr>
          <a:lstStyle/>
          <a:p>
            <a:r>
              <a:rPr lang="en-US" b="1" dirty="0"/>
              <a:t>Total Variance Explained</a:t>
            </a:r>
          </a:p>
          <a:p>
            <a:pPr marL="625475" indent="-625475">
              <a:buNone/>
            </a:pPr>
            <a:r>
              <a:rPr lang="en-US" dirty="0"/>
              <a:t>	</a:t>
            </a:r>
            <a:r>
              <a:rPr lang="en-US" u="sng" dirty="0"/>
              <a:t>Method</a:t>
            </a:r>
            <a:r>
              <a:rPr lang="en-US" dirty="0"/>
              <a:t>: Select factors that together explain up to criterion level of total variance. The criterion is often 80-90%</a:t>
            </a:r>
          </a:p>
          <a:p>
            <a:pPr marL="625475" indent="-625475">
              <a:buNone/>
            </a:pPr>
            <a:r>
              <a:rPr lang="en-US" dirty="0"/>
              <a:t>	</a:t>
            </a:r>
            <a:r>
              <a:rPr lang="en-US" u="sng" dirty="0"/>
              <a:t>Rationale</a:t>
            </a:r>
            <a:r>
              <a:rPr lang="en-US" dirty="0"/>
              <a:t>: Factors that explain the majority of the variance, </a:t>
            </a:r>
            <a:r>
              <a:rPr lang="en-US" dirty="0" err="1"/>
              <a:t>favouring</a:t>
            </a:r>
            <a:r>
              <a:rPr lang="en-US" dirty="0"/>
              <a:t> the factors that explain the most variance</a:t>
            </a:r>
          </a:p>
          <a:p>
            <a:pPr marL="625475" indent="-625475">
              <a:buNone/>
            </a:pPr>
            <a:r>
              <a:rPr lang="en-US" dirty="0"/>
              <a:t>Pros: Almost universally supported in applications and easy to use. Easy to explain and intuitively appealing</a:t>
            </a:r>
          </a:p>
          <a:p>
            <a:pPr marL="625475" indent="-625475">
              <a:buNone/>
            </a:pPr>
            <a:r>
              <a:rPr lang="en-US" dirty="0"/>
              <a:t>Cons: There is no specific rationale for a particular criterion (80%, 90%, …) and therefore the value chosen is generally subjective. Often returns a large number of factors, particularly with ‘noisy’ data</a:t>
            </a:r>
          </a:p>
        </p:txBody>
      </p:sp>
      <p:graphicFrame>
        <p:nvGraphicFramePr>
          <p:cNvPr id="6" name="Table 5"/>
          <p:cNvGraphicFramePr>
            <a:graphicFrameLocks noGrp="1"/>
          </p:cNvGraphicFramePr>
          <p:nvPr>
            <p:extLst>
              <p:ext uri="{D42A27DB-BD31-4B8C-83A1-F6EECF244321}">
                <p14:modId xmlns:p14="http://schemas.microsoft.com/office/powerpoint/2010/main" val="1335015135"/>
              </p:ext>
            </p:extLst>
          </p:nvPr>
        </p:nvGraphicFramePr>
        <p:xfrm>
          <a:off x="7889103" y="630195"/>
          <a:ext cx="4104000" cy="3708400"/>
        </p:xfrm>
        <a:graphic>
          <a:graphicData uri="http://schemas.openxmlformats.org/drawingml/2006/table">
            <a:tbl>
              <a:tblPr firstRow="1" bandRow="1">
                <a:tableStyleId>{5940675A-B579-460E-94D1-54222C63F5DA}</a:tableStyleId>
              </a:tblPr>
              <a:tblGrid>
                <a:gridCol w="648000">
                  <a:extLst>
                    <a:ext uri="{9D8B030D-6E8A-4147-A177-3AD203B41FA5}">
                      <a16:colId xmlns:a16="http://schemas.microsoft.com/office/drawing/2014/main" val="2491193375"/>
                    </a:ext>
                  </a:extLst>
                </a:gridCol>
                <a:gridCol w="1152000">
                  <a:extLst>
                    <a:ext uri="{9D8B030D-6E8A-4147-A177-3AD203B41FA5}">
                      <a16:colId xmlns:a16="http://schemas.microsoft.com/office/drawing/2014/main" val="1664406429"/>
                    </a:ext>
                  </a:extLst>
                </a:gridCol>
                <a:gridCol w="1152000">
                  <a:extLst>
                    <a:ext uri="{9D8B030D-6E8A-4147-A177-3AD203B41FA5}">
                      <a16:colId xmlns:a16="http://schemas.microsoft.com/office/drawing/2014/main" val="3937656234"/>
                    </a:ext>
                  </a:extLst>
                </a:gridCol>
                <a:gridCol w="1152000">
                  <a:extLst>
                    <a:ext uri="{9D8B030D-6E8A-4147-A177-3AD203B41FA5}">
                      <a16:colId xmlns:a16="http://schemas.microsoft.com/office/drawing/2014/main" val="1314106054"/>
                    </a:ext>
                  </a:extLst>
                </a:gridCol>
              </a:tblGrid>
              <a:tr h="370840">
                <a:tc>
                  <a:txBody>
                    <a:bodyPr/>
                    <a:lstStyle/>
                    <a:p>
                      <a:pPr algn="ctr"/>
                      <a:r>
                        <a:rPr lang="en-US" sz="1400" b="1" dirty="0"/>
                        <a:t>Factor</a:t>
                      </a:r>
                    </a:p>
                  </a:txBody>
                  <a:tcPr marL="36000" marR="36000" marT="36000" marB="36000" anchor="ctr">
                    <a:solidFill>
                      <a:schemeClr val="accent1"/>
                    </a:solidFill>
                  </a:tcPr>
                </a:tc>
                <a:tc>
                  <a:txBody>
                    <a:bodyPr/>
                    <a:lstStyle/>
                    <a:p>
                      <a:pPr algn="r"/>
                      <a:r>
                        <a:rPr lang="en-US" sz="1400" b="1" dirty="0"/>
                        <a:t>Eigenvalue</a:t>
                      </a:r>
                      <a:endParaRPr lang="en-AU" sz="1400" b="1" dirty="0"/>
                    </a:p>
                  </a:txBody>
                  <a:tcPr marL="36000" marR="36000" marT="36000" marB="36000" anchor="ctr">
                    <a:solidFill>
                      <a:schemeClr val="accent1"/>
                    </a:solidFill>
                  </a:tcPr>
                </a:tc>
                <a:tc>
                  <a:txBody>
                    <a:bodyPr/>
                    <a:lstStyle/>
                    <a:p>
                      <a:pPr algn="r"/>
                      <a:r>
                        <a:rPr lang="en-US" sz="1400" b="1" dirty="0"/>
                        <a:t>% Var</a:t>
                      </a:r>
                      <a:endParaRPr lang="en-AU" sz="1400" b="1" dirty="0"/>
                    </a:p>
                  </a:txBody>
                  <a:tcPr marL="36000" marR="36000" marT="36000" marB="36000" anchor="ctr">
                    <a:solidFill>
                      <a:schemeClr val="accent1"/>
                    </a:solidFill>
                  </a:tcPr>
                </a:tc>
                <a:tc>
                  <a:txBody>
                    <a:bodyPr/>
                    <a:lstStyle/>
                    <a:p>
                      <a:pPr algn="r"/>
                      <a:r>
                        <a:rPr lang="en-US" sz="1400" b="1" dirty="0"/>
                        <a:t>% </a:t>
                      </a:r>
                      <a:r>
                        <a:rPr lang="en-US" sz="1400" b="1" dirty="0" err="1"/>
                        <a:t>Cum.Var</a:t>
                      </a:r>
                      <a:r>
                        <a:rPr lang="en-US" sz="1400" b="1" dirty="0"/>
                        <a:t>.</a:t>
                      </a:r>
                      <a:endParaRPr lang="en-AU" sz="1400" b="1" dirty="0"/>
                    </a:p>
                  </a:txBody>
                  <a:tcPr marL="36000" marR="36000" marT="36000" marB="36000" anchor="ctr">
                    <a:solidFill>
                      <a:schemeClr val="accent1"/>
                    </a:solidFill>
                  </a:tcPr>
                </a:tc>
                <a:extLst>
                  <a:ext uri="{0D108BD9-81ED-4DB2-BD59-A6C34878D82A}">
                    <a16:rowId xmlns:a16="http://schemas.microsoft.com/office/drawing/2014/main" val="2541108342"/>
                  </a:ext>
                </a:extLst>
              </a:tr>
              <a:tr h="370840">
                <a:tc>
                  <a:txBody>
                    <a:bodyPr/>
                    <a:lstStyle/>
                    <a:p>
                      <a:pPr algn="ctr"/>
                      <a:r>
                        <a:rPr lang="en-US" sz="1400" dirty="0"/>
                        <a:t>1</a:t>
                      </a:r>
                      <a:endParaRPr lang="en-AU" sz="1400" dirty="0"/>
                    </a:p>
                  </a:txBody>
                  <a:tcPr marL="36000" marR="36000" marT="36000" marB="36000" anchor="ctr">
                    <a:solidFill>
                      <a:schemeClr val="accent1"/>
                    </a:solidFill>
                  </a:tcPr>
                </a:tc>
                <a:tc>
                  <a:txBody>
                    <a:bodyPr/>
                    <a:lstStyle/>
                    <a:p>
                      <a:pPr algn="r"/>
                      <a:r>
                        <a:rPr lang="en-US" sz="1400" dirty="0"/>
                        <a:t>2.880437</a:t>
                      </a:r>
                      <a:endParaRPr lang="en-AU" sz="1400" dirty="0"/>
                    </a:p>
                  </a:txBody>
                  <a:tcPr marL="36000" marR="36000" marT="36000" marB="36000">
                    <a:solidFill>
                      <a:schemeClr val="accent1"/>
                    </a:solidFill>
                  </a:tcPr>
                </a:tc>
                <a:tc>
                  <a:txBody>
                    <a:bodyPr/>
                    <a:lstStyle/>
                    <a:p>
                      <a:pPr algn="r"/>
                      <a:r>
                        <a:rPr lang="en-US" sz="1400" dirty="0"/>
                        <a:t>32.0%</a:t>
                      </a:r>
                      <a:endParaRPr lang="en-AU" sz="1400" dirty="0"/>
                    </a:p>
                  </a:txBody>
                  <a:tcPr marL="36000" marR="36000" marT="36000" marB="36000">
                    <a:solidFill>
                      <a:schemeClr val="accent1"/>
                    </a:solidFill>
                  </a:tcPr>
                </a:tc>
                <a:tc>
                  <a:txBody>
                    <a:bodyPr/>
                    <a:lstStyle/>
                    <a:p>
                      <a:pPr algn="r"/>
                      <a:r>
                        <a:rPr lang="en-US" sz="1400" dirty="0"/>
                        <a:t>32.0%</a:t>
                      </a:r>
                      <a:endParaRPr lang="en-AU" sz="1400" dirty="0"/>
                    </a:p>
                  </a:txBody>
                  <a:tcPr marL="36000" marR="36000" marT="36000" marB="36000">
                    <a:solidFill>
                      <a:schemeClr val="accent1"/>
                    </a:solidFill>
                  </a:tcPr>
                </a:tc>
                <a:extLst>
                  <a:ext uri="{0D108BD9-81ED-4DB2-BD59-A6C34878D82A}">
                    <a16:rowId xmlns:a16="http://schemas.microsoft.com/office/drawing/2014/main" val="1467730643"/>
                  </a:ext>
                </a:extLst>
              </a:tr>
              <a:tr h="370840">
                <a:tc>
                  <a:txBody>
                    <a:bodyPr/>
                    <a:lstStyle/>
                    <a:p>
                      <a:pPr algn="ctr"/>
                      <a:r>
                        <a:rPr lang="en-US" sz="1400" dirty="0"/>
                        <a:t>2</a:t>
                      </a:r>
                      <a:endParaRPr lang="en-AU" sz="1400" dirty="0"/>
                    </a:p>
                  </a:txBody>
                  <a:tcPr marL="36000" marR="36000" marT="36000" marB="36000" anchor="ctr">
                    <a:solidFill>
                      <a:schemeClr val="accent1"/>
                    </a:solidFill>
                  </a:tcPr>
                </a:tc>
                <a:tc>
                  <a:txBody>
                    <a:bodyPr/>
                    <a:lstStyle/>
                    <a:p>
                      <a:pPr algn="r"/>
                      <a:r>
                        <a:rPr lang="en-US" sz="1400" dirty="0"/>
                        <a:t>1.438654</a:t>
                      </a:r>
                      <a:endParaRPr lang="en-AU" sz="1400" dirty="0"/>
                    </a:p>
                  </a:txBody>
                  <a:tcPr marL="36000" marR="36000" marT="36000" marB="36000">
                    <a:solidFill>
                      <a:schemeClr val="accent1"/>
                    </a:solidFill>
                  </a:tcPr>
                </a:tc>
                <a:tc>
                  <a:txBody>
                    <a:bodyPr/>
                    <a:lstStyle/>
                    <a:p>
                      <a:pPr algn="r"/>
                      <a:r>
                        <a:rPr lang="en-US" sz="1400" dirty="0"/>
                        <a:t>16.0%</a:t>
                      </a:r>
                      <a:endParaRPr lang="en-AU" sz="1400" dirty="0"/>
                    </a:p>
                  </a:txBody>
                  <a:tcPr marL="36000" marR="36000" marT="36000" marB="36000">
                    <a:solidFill>
                      <a:schemeClr val="accent1"/>
                    </a:solidFill>
                  </a:tcPr>
                </a:tc>
                <a:tc>
                  <a:txBody>
                    <a:bodyPr/>
                    <a:lstStyle/>
                    <a:p>
                      <a:pPr algn="r"/>
                      <a:r>
                        <a:rPr lang="en-US" sz="1400" dirty="0"/>
                        <a:t>48.0%</a:t>
                      </a:r>
                      <a:endParaRPr lang="en-AU" sz="1400" dirty="0"/>
                    </a:p>
                  </a:txBody>
                  <a:tcPr marL="36000" marR="36000" marT="36000" marB="36000">
                    <a:solidFill>
                      <a:schemeClr val="accent1"/>
                    </a:solidFill>
                  </a:tcPr>
                </a:tc>
                <a:extLst>
                  <a:ext uri="{0D108BD9-81ED-4DB2-BD59-A6C34878D82A}">
                    <a16:rowId xmlns:a16="http://schemas.microsoft.com/office/drawing/2014/main" val="1218600498"/>
                  </a:ext>
                </a:extLst>
              </a:tr>
              <a:tr h="370840">
                <a:tc>
                  <a:txBody>
                    <a:bodyPr/>
                    <a:lstStyle/>
                    <a:p>
                      <a:pPr algn="ctr"/>
                      <a:r>
                        <a:rPr lang="en-US" sz="1400" dirty="0"/>
                        <a:t>3</a:t>
                      </a:r>
                      <a:endParaRPr lang="en-AU" sz="1400" dirty="0"/>
                    </a:p>
                  </a:txBody>
                  <a:tcPr marL="36000" marR="36000" marT="36000" marB="36000" anchor="ctr">
                    <a:solidFill>
                      <a:schemeClr val="accent1"/>
                    </a:solidFill>
                  </a:tcPr>
                </a:tc>
                <a:tc>
                  <a:txBody>
                    <a:bodyPr/>
                    <a:lstStyle/>
                    <a:p>
                      <a:pPr algn="r"/>
                      <a:r>
                        <a:rPr lang="en-US" sz="1400" dirty="0"/>
                        <a:t>1.16393</a:t>
                      </a:r>
                      <a:endParaRPr lang="en-AU" sz="1400" dirty="0"/>
                    </a:p>
                  </a:txBody>
                  <a:tcPr marL="36000" marR="36000" marT="36000" marB="36000">
                    <a:solidFill>
                      <a:schemeClr val="accent1"/>
                    </a:solidFill>
                  </a:tcPr>
                </a:tc>
                <a:tc>
                  <a:txBody>
                    <a:bodyPr/>
                    <a:lstStyle/>
                    <a:p>
                      <a:pPr algn="r"/>
                      <a:r>
                        <a:rPr lang="en-US" sz="1400" dirty="0"/>
                        <a:t>12.9%</a:t>
                      </a:r>
                      <a:endParaRPr lang="en-AU" sz="1400" dirty="0"/>
                    </a:p>
                  </a:txBody>
                  <a:tcPr marL="36000" marR="36000" marT="36000" marB="36000">
                    <a:solidFill>
                      <a:schemeClr val="accent1"/>
                    </a:solidFill>
                  </a:tcPr>
                </a:tc>
                <a:tc>
                  <a:txBody>
                    <a:bodyPr/>
                    <a:lstStyle/>
                    <a:p>
                      <a:pPr algn="r"/>
                      <a:r>
                        <a:rPr lang="en-US" sz="1400" dirty="0"/>
                        <a:t>60.9%</a:t>
                      </a:r>
                      <a:endParaRPr lang="en-AU" sz="1400" dirty="0"/>
                    </a:p>
                  </a:txBody>
                  <a:tcPr marL="36000" marR="36000" marT="36000" marB="36000">
                    <a:solidFill>
                      <a:schemeClr val="accent1"/>
                    </a:solidFill>
                  </a:tcPr>
                </a:tc>
                <a:extLst>
                  <a:ext uri="{0D108BD9-81ED-4DB2-BD59-A6C34878D82A}">
                    <a16:rowId xmlns:a16="http://schemas.microsoft.com/office/drawing/2014/main" val="2055257581"/>
                  </a:ext>
                </a:extLst>
              </a:tr>
              <a:tr h="370840">
                <a:tc>
                  <a:txBody>
                    <a:bodyPr/>
                    <a:lstStyle/>
                    <a:p>
                      <a:pPr algn="ctr"/>
                      <a:r>
                        <a:rPr lang="en-US" sz="1400" dirty="0"/>
                        <a:t>4</a:t>
                      </a:r>
                      <a:endParaRPr lang="en-AU" sz="1400" dirty="0"/>
                    </a:p>
                  </a:txBody>
                  <a:tcPr marL="36000" marR="36000" marT="36000" marB="36000" anchor="ctr">
                    <a:solidFill>
                      <a:schemeClr val="accent1"/>
                    </a:solidFill>
                  </a:tcPr>
                </a:tc>
                <a:tc>
                  <a:txBody>
                    <a:bodyPr/>
                    <a:lstStyle/>
                    <a:p>
                      <a:pPr algn="r"/>
                      <a:r>
                        <a:rPr lang="en-US" sz="1400" dirty="0"/>
                        <a:t>1.024453</a:t>
                      </a:r>
                      <a:endParaRPr lang="en-AU" sz="1400" dirty="0"/>
                    </a:p>
                  </a:txBody>
                  <a:tcPr marL="36000" marR="36000" marT="36000" marB="36000">
                    <a:solidFill>
                      <a:schemeClr val="accent1"/>
                    </a:solidFill>
                  </a:tcPr>
                </a:tc>
                <a:tc>
                  <a:txBody>
                    <a:bodyPr/>
                    <a:lstStyle/>
                    <a:p>
                      <a:pPr algn="r"/>
                      <a:r>
                        <a:rPr lang="en-US" sz="1400" dirty="0"/>
                        <a:t>11.4%</a:t>
                      </a:r>
                      <a:endParaRPr lang="en-AU" sz="1400" dirty="0"/>
                    </a:p>
                  </a:txBody>
                  <a:tcPr marL="36000" marR="36000" marT="36000" marB="36000">
                    <a:solidFill>
                      <a:schemeClr val="accent1"/>
                    </a:solidFill>
                  </a:tcPr>
                </a:tc>
                <a:tc>
                  <a:txBody>
                    <a:bodyPr/>
                    <a:lstStyle/>
                    <a:p>
                      <a:pPr algn="r"/>
                      <a:r>
                        <a:rPr lang="en-US" sz="1400" dirty="0"/>
                        <a:t>72.3%</a:t>
                      </a:r>
                      <a:endParaRPr lang="en-AU" sz="1400" dirty="0"/>
                    </a:p>
                  </a:txBody>
                  <a:tcPr marL="36000" marR="36000" marT="36000" marB="36000">
                    <a:solidFill>
                      <a:schemeClr val="accent1"/>
                    </a:solidFill>
                  </a:tcPr>
                </a:tc>
                <a:extLst>
                  <a:ext uri="{0D108BD9-81ED-4DB2-BD59-A6C34878D82A}">
                    <a16:rowId xmlns:a16="http://schemas.microsoft.com/office/drawing/2014/main" val="286330107"/>
                  </a:ext>
                </a:extLst>
              </a:tr>
              <a:tr h="370840">
                <a:tc>
                  <a:txBody>
                    <a:bodyPr/>
                    <a:lstStyle/>
                    <a:p>
                      <a:pPr algn="ctr"/>
                      <a:r>
                        <a:rPr lang="en-US" sz="1400" dirty="0"/>
                        <a:t>5</a:t>
                      </a:r>
                      <a:endParaRPr lang="en-AU" sz="1400" dirty="0"/>
                    </a:p>
                  </a:txBody>
                  <a:tcPr marL="36000" marR="36000" marT="36000" marB="36000" anchor="ctr">
                    <a:solidFill>
                      <a:schemeClr val="accent1"/>
                    </a:solidFill>
                  </a:tcPr>
                </a:tc>
                <a:tc>
                  <a:txBody>
                    <a:bodyPr/>
                    <a:lstStyle/>
                    <a:p>
                      <a:pPr algn="r"/>
                      <a:r>
                        <a:rPr lang="en-US" sz="1400" dirty="0"/>
                        <a:t>0.705209</a:t>
                      </a:r>
                      <a:endParaRPr lang="en-AU" sz="1400" dirty="0"/>
                    </a:p>
                  </a:txBody>
                  <a:tcPr marL="36000" marR="36000" marT="36000" marB="36000">
                    <a:solidFill>
                      <a:schemeClr val="accent1"/>
                    </a:solidFill>
                  </a:tcPr>
                </a:tc>
                <a:tc>
                  <a:txBody>
                    <a:bodyPr/>
                    <a:lstStyle/>
                    <a:p>
                      <a:pPr algn="r"/>
                      <a:r>
                        <a:rPr lang="en-US" sz="1400" dirty="0"/>
                        <a:t>7.8%</a:t>
                      </a:r>
                      <a:endParaRPr lang="en-AU" sz="1400" dirty="0"/>
                    </a:p>
                  </a:txBody>
                  <a:tcPr marL="36000" marR="36000" marT="36000" marB="36000">
                    <a:solidFill>
                      <a:schemeClr val="accent1"/>
                    </a:solidFill>
                  </a:tcPr>
                </a:tc>
                <a:tc>
                  <a:txBody>
                    <a:bodyPr/>
                    <a:lstStyle/>
                    <a:p>
                      <a:pPr algn="r"/>
                      <a:r>
                        <a:rPr lang="en-US" sz="1400" dirty="0"/>
                        <a:t>80.1%</a:t>
                      </a:r>
                      <a:endParaRPr lang="en-AU" sz="1400" dirty="0"/>
                    </a:p>
                  </a:txBody>
                  <a:tcPr marL="36000" marR="36000" marT="36000" marB="36000">
                    <a:solidFill>
                      <a:schemeClr val="accent1"/>
                    </a:solidFill>
                  </a:tcPr>
                </a:tc>
                <a:extLst>
                  <a:ext uri="{0D108BD9-81ED-4DB2-BD59-A6C34878D82A}">
                    <a16:rowId xmlns:a16="http://schemas.microsoft.com/office/drawing/2014/main" val="3227523452"/>
                  </a:ext>
                </a:extLst>
              </a:tr>
              <a:tr h="370840">
                <a:tc>
                  <a:txBody>
                    <a:bodyPr/>
                    <a:lstStyle/>
                    <a:p>
                      <a:pPr algn="ctr"/>
                      <a:r>
                        <a:rPr lang="en-US" sz="1400" dirty="0"/>
                        <a:t>6</a:t>
                      </a:r>
                      <a:endParaRPr lang="en-AU" sz="1400" dirty="0"/>
                    </a:p>
                  </a:txBody>
                  <a:tcPr marL="36000" marR="36000" marT="36000" marB="36000" anchor="ctr">
                    <a:solidFill>
                      <a:schemeClr val="accent1"/>
                    </a:solidFill>
                  </a:tcPr>
                </a:tc>
                <a:tc>
                  <a:txBody>
                    <a:bodyPr/>
                    <a:lstStyle/>
                    <a:p>
                      <a:pPr algn="r"/>
                      <a:r>
                        <a:rPr lang="en-US" sz="1400" dirty="0"/>
                        <a:t>0.647623</a:t>
                      </a:r>
                      <a:endParaRPr lang="en-AU" sz="1400" dirty="0"/>
                    </a:p>
                  </a:txBody>
                  <a:tcPr marL="36000" marR="36000" marT="36000" marB="36000">
                    <a:solidFill>
                      <a:schemeClr val="accent1"/>
                    </a:solidFill>
                  </a:tcPr>
                </a:tc>
                <a:tc>
                  <a:txBody>
                    <a:bodyPr/>
                    <a:lstStyle/>
                    <a:p>
                      <a:pPr algn="r"/>
                      <a:r>
                        <a:rPr lang="en-US" sz="1400" dirty="0"/>
                        <a:t>7.2%</a:t>
                      </a:r>
                      <a:endParaRPr lang="en-AU" sz="1400" dirty="0"/>
                    </a:p>
                  </a:txBody>
                  <a:tcPr marL="36000" marR="36000" marT="36000" marB="36000">
                    <a:solidFill>
                      <a:schemeClr val="accent1"/>
                    </a:solidFill>
                  </a:tcPr>
                </a:tc>
                <a:tc>
                  <a:txBody>
                    <a:bodyPr/>
                    <a:lstStyle/>
                    <a:p>
                      <a:pPr algn="r"/>
                      <a:r>
                        <a:rPr lang="en-US" sz="1400" dirty="0"/>
                        <a:t>87.3%</a:t>
                      </a:r>
                      <a:endParaRPr lang="en-AU" sz="1400" dirty="0"/>
                    </a:p>
                  </a:txBody>
                  <a:tcPr marL="36000" marR="36000" marT="36000" marB="36000">
                    <a:solidFill>
                      <a:schemeClr val="accent1"/>
                    </a:solidFill>
                  </a:tcPr>
                </a:tc>
                <a:extLst>
                  <a:ext uri="{0D108BD9-81ED-4DB2-BD59-A6C34878D82A}">
                    <a16:rowId xmlns:a16="http://schemas.microsoft.com/office/drawing/2014/main" val="2893996607"/>
                  </a:ext>
                </a:extLst>
              </a:tr>
              <a:tr h="370840">
                <a:tc>
                  <a:txBody>
                    <a:bodyPr/>
                    <a:lstStyle/>
                    <a:p>
                      <a:pPr algn="ctr"/>
                      <a:r>
                        <a:rPr lang="en-US" sz="1400" dirty="0">
                          <a:solidFill>
                            <a:schemeClr val="tx1">
                              <a:lumMod val="85000"/>
                            </a:schemeClr>
                          </a:solidFill>
                        </a:rPr>
                        <a:t>7</a:t>
                      </a:r>
                      <a:endParaRPr lang="en-AU" sz="1400" dirty="0">
                        <a:solidFill>
                          <a:schemeClr val="tx1">
                            <a:lumMod val="85000"/>
                          </a:schemeClr>
                        </a:solidFill>
                      </a:endParaRPr>
                    </a:p>
                  </a:txBody>
                  <a:tcPr marL="36000" marR="36000" marT="36000" marB="36000" anchor="ctr">
                    <a:solidFill>
                      <a:schemeClr val="accent1"/>
                    </a:solidFill>
                  </a:tcPr>
                </a:tc>
                <a:tc>
                  <a:txBody>
                    <a:bodyPr/>
                    <a:lstStyle/>
                    <a:p>
                      <a:pPr algn="r"/>
                      <a:r>
                        <a:rPr lang="en-US" sz="1400" dirty="0">
                          <a:solidFill>
                            <a:schemeClr val="tx1">
                              <a:lumMod val="85000"/>
                            </a:schemeClr>
                          </a:solidFill>
                        </a:rPr>
                        <a:t>0.562393</a:t>
                      </a:r>
                      <a:endParaRPr lang="en-AU"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6.2%</a:t>
                      </a:r>
                      <a:endParaRPr lang="en-AU"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93.6%</a:t>
                      </a:r>
                      <a:endParaRPr lang="en-AU" sz="1400" dirty="0">
                        <a:solidFill>
                          <a:schemeClr val="tx1">
                            <a:lumMod val="85000"/>
                          </a:schemeClr>
                        </a:solidFill>
                      </a:endParaRPr>
                    </a:p>
                  </a:txBody>
                  <a:tcPr marL="36000" marR="36000" marT="36000" marB="36000">
                    <a:solidFill>
                      <a:schemeClr val="accent1"/>
                    </a:solidFill>
                  </a:tcPr>
                </a:tc>
                <a:extLst>
                  <a:ext uri="{0D108BD9-81ED-4DB2-BD59-A6C34878D82A}">
                    <a16:rowId xmlns:a16="http://schemas.microsoft.com/office/drawing/2014/main" val="2203190730"/>
                  </a:ext>
                </a:extLst>
              </a:tr>
              <a:tr h="370840">
                <a:tc>
                  <a:txBody>
                    <a:bodyPr/>
                    <a:lstStyle/>
                    <a:p>
                      <a:pPr algn="ctr"/>
                      <a:r>
                        <a:rPr lang="en-US" sz="1400" dirty="0">
                          <a:solidFill>
                            <a:schemeClr val="tx1">
                              <a:lumMod val="85000"/>
                            </a:schemeClr>
                          </a:solidFill>
                        </a:rPr>
                        <a:t>8</a:t>
                      </a:r>
                      <a:endParaRPr lang="en-AU" sz="1400" dirty="0">
                        <a:solidFill>
                          <a:schemeClr val="tx1">
                            <a:lumMod val="85000"/>
                          </a:schemeClr>
                        </a:solidFill>
                      </a:endParaRPr>
                    </a:p>
                  </a:txBody>
                  <a:tcPr marL="36000" marR="36000" marT="36000" marB="36000" anchor="ctr">
                    <a:solidFill>
                      <a:schemeClr val="accent1"/>
                    </a:solidFill>
                  </a:tcPr>
                </a:tc>
                <a:tc>
                  <a:txBody>
                    <a:bodyPr/>
                    <a:lstStyle/>
                    <a:p>
                      <a:pPr algn="r"/>
                      <a:r>
                        <a:rPr lang="en-US" sz="1400" dirty="0">
                          <a:solidFill>
                            <a:schemeClr val="tx1">
                              <a:lumMod val="85000"/>
                            </a:schemeClr>
                          </a:solidFill>
                        </a:rPr>
                        <a:t>0</a:t>
                      </a:r>
                      <a:r>
                        <a:rPr lang="en-AU" sz="1400" dirty="0">
                          <a:solidFill>
                            <a:schemeClr val="tx1">
                              <a:lumMod val="85000"/>
                            </a:schemeClr>
                          </a:solidFill>
                        </a:rPr>
                        <a:t>.345248</a:t>
                      </a:r>
                      <a:endParaRPr lang="en-US"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3.8%</a:t>
                      </a:r>
                      <a:endParaRPr lang="en-AU"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97.4%</a:t>
                      </a:r>
                      <a:endParaRPr lang="en-AU" sz="1400" dirty="0">
                        <a:solidFill>
                          <a:schemeClr val="tx1">
                            <a:lumMod val="85000"/>
                          </a:schemeClr>
                        </a:solidFill>
                      </a:endParaRPr>
                    </a:p>
                  </a:txBody>
                  <a:tcPr marL="36000" marR="36000" marT="36000" marB="36000">
                    <a:solidFill>
                      <a:schemeClr val="accent1"/>
                    </a:solidFill>
                  </a:tcPr>
                </a:tc>
                <a:extLst>
                  <a:ext uri="{0D108BD9-81ED-4DB2-BD59-A6C34878D82A}">
                    <a16:rowId xmlns:a16="http://schemas.microsoft.com/office/drawing/2014/main" val="2761492947"/>
                  </a:ext>
                </a:extLst>
              </a:tr>
              <a:tr h="370840">
                <a:tc>
                  <a:txBody>
                    <a:bodyPr/>
                    <a:lstStyle/>
                    <a:p>
                      <a:pPr algn="ctr"/>
                      <a:r>
                        <a:rPr lang="en-US" sz="1400" dirty="0">
                          <a:solidFill>
                            <a:schemeClr val="tx1">
                              <a:lumMod val="85000"/>
                            </a:schemeClr>
                          </a:solidFill>
                        </a:rPr>
                        <a:t>9</a:t>
                      </a:r>
                      <a:endParaRPr lang="en-AU" sz="1400" dirty="0">
                        <a:solidFill>
                          <a:schemeClr val="tx1">
                            <a:lumMod val="85000"/>
                          </a:schemeClr>
                        </a:solidFill>
                      </a:endParaRPr>
                    </a:p>
                  </a:txBody>
                  <a:tcPr marL="36000" marR="36000" marT="36000" marB="36000" anchor="ctr">
                    <a:solidFill>
                      <a:schemeClr val="accent1"/>
                    </a:solidFill>
                  </a:tcPr>
                </a:tc>
                <a:tc>
                  <a:txBody>
                    <a:bodyPr/>
                    <a:lstStyle/>
                    <a:p>
                      <a:pPr algn="r"/>
                      <a:r>
                        <a:rPr lang="en-US" sz="1400" dirty="0">
                          <a:solidFill>
                            <a:schemeClr val="tx1">
                              <a:lumMod val="85000"/>
                            </a:schemeClr>
                          </a:solidFill>
                        </a:rPr>
                        <a:t>0.232053</a:t>
                      </a:r>
                      <a:endParaRPr lang="en-AU"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2.6%</a:t>
                      </a:r>
                      <a:endParaRPr lang="en-AU" sz="1400" dirty="0">
                        <a:solidFill>
                          <a:schemeClr val="tx1">
                            <a:lumMod val="85000"/>
                          </a:schemeClr>
                        </a:solidFill>
                      </a:endParaRPr>
                    </a:p>
                  </a:txBody>
                  <a:tcPr marL="36000" marR="36000" marT="36000" marB="36000">
                    <a:solidFill>
                      <a:schemeClr val="accent1"/>
                    </a:solidFill>
                  </a:tcPr>
                </a:tc>
                <a:tc>
                  <a:txBody>
                    <a:bodyPr/>
                    <a:lstStyle/>
                    <a:p>
                      <a:pPr algn="r"/>
                      <a:r>
                        <a:rPr lang="en-US" sz="1400" dirty="0">
                          <a:solidFill>
                            <a:schemeClr val="tx1">
                              <a:lumMod val="85000"/>
                            </a:schemeClr>
                          </a:solidFill>
                        </a:rPr>
                        <a:t>100.0%</a:t>
                      </a:r>
                      <a:endParaRPr lang="en-AU" sz="1400" dirty="0">
                        <a:solidFill>
                          <a:schemeClr val="tx1">
                            <a:lumMod val="85000"/>
                          </a:schemeClr>
                        </a:solidFill>
                      </a:endParaRPr>
                    </a:p>
                  </a:txBody>
                  <a:tcPr marL="36000" marR="36000" marT="36000" marB="36000">
                    <a:solidFill>
                      <a:schemeClr val="accent1"/>
                    </a:solidFill>
                  </a:tcPr>
                </a:tc>
                <a:extLst>
                  <a:ext uri="{0D108BD9-81ED-4DB2-BD59-A6C34878D82A}">
                    <a16:rowId xmlns:a16="http://schemas.microsoft.com/office/drawing/2014/main" val="2042214469"/>
                  </a:ext>
                </a:extLst>
              </a:tr>
            </a:tbl>
          </a:graphicData>
        </a:graphic>
      </p:graphicFrame>
      <p:sp>
        <p:nvSpPr>
          <p:cNvPr id="8" name="Left Brace 7"/>
          <p:cNvSpPr/>
          <p:nvPr/>
        </p:nvSpPr>
        <p:spPr>
          <a:xfrm>
            <a:off x="7422292" y="1005016"/>
            <a:ext cx="466811" cy="2232454"/>
          </a:xfrm>
          <a:prstGeom prst="leftBrace">
            <a:avLst>
              <a:gd name="adj1" fmla="val 34803"/>
              <a:gd name="adj2" fmla="val 50000"/>
            </a:avLst>
          </a:prstGeom>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13</a:t>
            </a:fld>
            <a:endParaRPr lang="en-US" dirty="0"/>
          </a:p>
        </p:txBody>
      </p:sp>
      <p:sp>
        <p:nvSpPr>
          <p:cNvPr id="7" name="Oval 2"/>
          <p:cNvSpPr/>
          <p:nvPr/>
        </p:nvSpPr>
        <p:spPr>
          <a:xfrm>
            <a:off x="11171976" y="914276"/>
            <a:ext cx="932507" cy="2323194"/>
          </a:xfrm>
          <a:custGeom>
            <a:avLst/>
            <a:gdLst>
              <a:gd name="connsiteX0" fmla="*/ 0 w 1113576"/>
              <a:gd name="connsiteY0" fmla="*/ 813466 h 1626932"/>
              <a:gd name="connsiteX1" fmla="*/ 556788 w 1113576"/>
              <a:gd name="connsiteY1" fmla="*/ 0 h 1626932"/>
              <a:gd name="connsiteX2" fmla="*/ 1113576 w 1113576"/>
              <a:gd name="connsiteY2" fmla="*/ 813466 h 1626932"/>
              <a:gd name="connsiteX3" fmla="*/ 556788 w 1113576"/>
              <a:gd name="connsiteY3" fmla="*/ 1626932 h 1626932"/>
              <a:gd name="connsiteX4" fmla="*/ 0 w 1113576"/>
              <a:gd name="connsiteY4" fmla="*/ 813466 h 1626932"/>
              <a:gd name="connsiteX0" fmla="*/ 0 w 1113576"/>
              <a:gd name="connsiteY0" fmla="*/ 813466 h 1626932"/>
              <a:gd name="connsiteX1" fmla="*/ 556788 w 1113576"/>
              <a:gd name="connsiteY1" fmla="*/ 0 h 1626932"/>
              <a:gd name="connsiteX2" fmla="*/ 1113576 w 1113576"/>
              <a:gd name="connsiteY2" fmla="*/ 813466 h 1626932"/>
              <a:gd name="connsiteX3" fmla="*/ 556788 w 1113576"/>
              <a:gd name="connsiteY3" fmla="*/ 1626932 h 1626932"/>
              <a:gd name="connsiteX4" fmla="*/ 0 w 1113576"/>
              <a:gd name="connsiteY4" fmla="*/ 813466 h 1626932"/>
              <a:gd name="connsiteX0" fmla="*/ 0 w 1113576"/>
              <a:gd name="connsiteY0" fmla="*/ 813627 h 1627093"/>
              <a:gd name="connsiteX1" fmla="*/ 556788 w 1113576"/>
              <a:gd name="connsiteY1" fmla="*/ 161 h 1627093"/>
              <a:gd name="connsiteX2" fmla="*/ 1113576 w 1113576"/>
              <a:gd name="connsiteY2" fmla="*/ 813627 h 1627093"/>
              <a:gd name="connsiteX3" fmla="*/ 556788 w 1113576"/>
              <a:gd name="connsiteY3" fmla="*/ 1627093 h 1627093"/>
              <a:gd name="connsiteX4" fmla="*/ 0 w 1113576"/>
              <a:gd name="connsiteY4" fmla="*/ 813627 h 1627093"/>
              <a:gd name="connsiteX0" fmla="*/ 314 w 1113890"/>
              <a:gd name="connsiteY0" fmla="*/ 741162 h 1554628"/>
              <a:gd name="connsiteX1" fmla="*/ 538995 w 1113890"/>
              <a:gd name="connsiteY1" fmla="*/ 124 h 1554628"/>
              <a:gd name="connsiteX2" fmla="*/ 1113890 w 1113890"/>
              <a:gd name="connsiteY2" fmla="*/ 741162 h 1554628"/>
              <a:gd name="connsiteX3" fmla="*/ 557102 w 1113890"/>
              <a:gd name="connsiteY3" fmla="*/ 1554628 h 1554628"/>
              <a:gd name="connsiteX4" fmla="*/ 314 w 1113890"/>
              <a:gd name="connsiteY4" fmla="*/ 741162 h 1554628"/>
              <a:gd name="connsiteX0" fmla="*/ 314 w 1113890"/>
              <a:gd name="connsiteY0" fmla="*/ 741160 h 1500305"/>
              <a:gd name="connsiteX1" fmla="*/ 538995 w 1113890"/>
              <a:gd name="connsiteY1" fmla="*/ 122 h 1500305"/>
              <a:gd name="connsiteX2" fmla="*/ 1113890 w 1113890"/>
              <a:gd name="connsiteY2" fmla="*/ 741160 h 1500305"/>
              <a:gd name="connsiteX3" fmla="*/ 557102 w 1113890"/>
              <a:gd name="connsiteY3" fmla="*/ 1500305 h 1500305"/>
              <a:gd name="connsiteX4" fmla="*/ 314 w 1113890"/>
              <a:gd name="connsiteY4" fmla="*/ 741160 h 150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890" h="1500305">
                <a:moveTo>
                  <a:pt x="314" y="741160"/>
                </a:moveTo>
                <a:cubicBezTo>
                  <a:pt x="-2704" y="491130"/>
                  <a:pt x="5152" y="-8932"/>
                  <a:pt x="538995" y="122"/>
                </a:cubicBezTo>
                <a:cubicBezTo>
                  <a:pt x="1072838" y="9176"/>
                  <a:pt x="1113890" y="291895"/>
                  <a:pt x="1113890" y="741160"/>
                </a:cubicBezTo>
                <a:cubicBezTo>
                  <a:pt x="1113890" y="1190425"/>
                  <a:pt x="1081891" y="1500305"/>
                  <a:pt x="557102" y="1500305"/>
                </a:cubicBezTo>
                <a:cubicBezTo>
                  <a:pt x="32313" y="1500305"/>
                  <a:pt x="3332" y="991190"/>
                  <a:pt x="314" y="741160"/>
                </a:cubicBezTo>
                <a:close/>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130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7965518" cy="3615267"/>
          </a:xfrm>
        </p:spPr>
        <p:txBody>
          <a:bodyPr>
            <a:normAutofit fontScale="85000" lnSpcReduction="10000"/>
          </a:bodyPr>
          <a:lstStyle/>
          <a:p>
            <a:r>
              <a:rPr lang="en-US" b="1" dirty="0"/>
              <a:t>Minimum Average Partial (MAP; </a:t>
            </a:r>
            <a:r>
              <a:rPr lang="en-US" b="1" dirty="0" err="1"/>
              <a:t>Velicer</a:t>
            </a:r>
            <a:r>
              <a:rPr lang="en-US" b="1" dirty="0"/>
              <a:t>)</a:t>
            </a:r>
          </a:p>
          <a:p>
            <a:pPr marL="625475" indent="-625475">
              <a:buNone/>
            </a:pPr>
            <a:r>
              <a:rPr lang="en-US" dirty="0"/>
              <a:t>	</a:t>
            </a:r>
            <a:r>
              <a:rPr lang="en-US" u="sng" dirty="0"/>
              <a:t>Method</a:t>
            </a:r>
            <a:r>
              <a:rPr lang="en-US" dirty="0"/>
              <a:t>: Compare the average of the squared correlations among variables having </a:t>
            </a:r>
            <a:r>
              <a:rPr lang="en-US" dirty="0" err="1"/>
              <a:t>partialed</a:t>
            </a:r>
            <a:r>
              <a:rPr lang="en-US" dirty="0"/>
              <a:t> out 1, 2, … factors. The optimum number of factors corresponds with the minimum average correlation</a:t>
            </a:r>
          </a:p>
          <a:p>
            <a:pPr marL="625475" indent="-625475">
              <a:buNone/>
            </a:pPr>
            <a:r>
              <a:rPr lang="en-US" dirty="0"/>
              <a:t>	</a:t>
            </a:r>
            <a:r>
              <a:rPr lang="en-US" u="sng" dirty="0"/>
              <a:t>Rationale</a:t>
            </a:r>
            <a:r>
              <a:rPr lang="en-US" dirty="0"/>
              <a:t>: Retain factors until all non-random variance has been explained</a:t>
            </a:r>
          </a:p>
          <a:p>
            <a:pPr marL="625475" indent="-625475">
              <a:buNone/>
            </a:pPr>
            <a:r>
              <a:rPr lang="en-US" dirty="0"/>
              <a:t>Pros: Empirically demonstrated to be more accurate than older methods</a:t>
            </a:r>
          </a:p>
          <a:p>
            <a:pPr marL="625475" indent="-625475">
              <a:buNone/>
            </a:pPr>
            <a:r>
              <a:rPr lang="en-US" dirty="0"/>
              <a:t>Cons: Less widely known or used (though getting better). Not widely implemented in statistical packages (until recently). Tends to underestimate number of factors, particularly if few variables per factor or low averaging loadings</a:t>
            </a:r>
          </a:p>
        </p:txBody>
      </p:sp>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029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6507420" cy="3615267"/>
          </a:xfrm>
        </p:spPr>
        <p:txBody>
          <a:bodyPr>
            <a:normAutofit fontScale="77500" lnSpcReduction="20000"/>
          </a:bodyPr>
          <a:lstStyle/>
          <a:p>
            <a:r>
              <a:rPr lang="en-US" b="1" dirty="0"/>
              <a:t>Parallel Analysis (PA; Horn)</a:t>
            </a:r>
          </a:p>
          <a:p>
            <a:pPr marL="625475" indent="-625475">
              <a:buNone/>
            </a:pPr>
            <a:r>
              <a:rPr lang="en-US" dirty="0"/>
              <a:t>	</a:t>
            </a:r>
            <a:r>
              <a:rPr lang="en-US" u="sng" dirty="0"/>
              <a:t>Method</a:t>
            </a:r>
            <a:r>
              <a:rPr lang="en-US" dirty="0"/>
              <a:t>: Generate random datasets replicating the number and size of test data set. Choose eigenvalues of test data set that are larger than mean eigenvalues over the random sets. More recent criterion is test against 95</a:t>
            </a:r>
            <a:r>
              <a:rPr lang="en-US" baseline="30000" dirty="0"/>
              <a:t>th</a:t>
            </a:r>
            <a:r>
              <a:rPr lang="en-US" dirty="0"/>
              <a:t> percentile of randomly generated eigenvalues</a:t>
            </a:r>
          </a:p>
          <a:p>
            <a:pPr marL="625475" indent="-625475">
              <a:buNone/>
            </a:pPr>
            <a:r>
              <a:rPr lang="en-US" dirty="0"/>
              <a:t>	</a:t>
            </a:r>
            <a:r>
              <a:rPr lang="en-US" u="sng" dirty="0"/>
              <a:t>Rationale</a:t>
            </a:r>
            <a:r>
              <a:rPr lang="en-US" dirty="0"/>
              <a:t>: Factors that explain more than would be expected on an uncorrelated (non-structural) equivalent set.</a:t>
            </a:r>
          </a:p>
          <a:p>
            <a:pPr marL="625475" indent="-625475">
              <a:buNone/>
            </a:pPr>
            <a:r>
              <a:rPr lang="en-US" dirty="0"/>
              <a:t>Pros: Intuitively appealing as a type of K1 test that takes account of the details of the current data set. Empirically demonstrated to be more accurate than other methods</a:t>
            </a:r>
          </a:p>
          <a:p>
            <a:pPr marL="625475" indent="-625475">
              <a:buNone/>
            </a:pPr>
            <a:r>
              <a:rPr lang="en-US" dirty="0"/>
              <a:t>Cons: Not widely known or used (though getting better). Not widely implemented in statistical packages (until recently) and computationally demanding.</a:t>
            </a:r>
          </a:p>
        </p:txBody>
      </p:sp>
      <p:graphicFrame>
        <p:nvGraphicFramePr>
          <p:cNvPr id="7" name="Chart 6"/>
          <p:cNvGraphicFramePr/>
          <p:nvPr/>
        </p:nvGraphicFramePr>
        <p:xfrm>
          <a:off x="7191632" y="881448"/>
          <a:ext cx="4912497" cy="341961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0757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and Factor Analysis</a:t>
            </a:r>
            <a:endParaRPr lang="en-AU" dirty="0"/>
          </a:p>
        </p:txBody>
      </p:sp>
      <p:sp>
        <p:nvSpPr>
          <p:cNvPr id="3" name="Text Placeholder 2"/>
          <p:cNvSpPr>
            <a:spLocks noGrp="1"/>
          </p:cNvSpPr>
          <p:nvPr>
            <p:ph type="body" idx="1"/>
          </p:nvPr>
        </p:nvSpPr>
        <p:spPr/>
        <p:txBody>
          <a:bodyPr/>
          <a:lstStyle/>
          <a:p>
            <a:r>
              <a:rPr lang="en-US" i="1" dirty="0"/>
              <a:t>What are the common packages available in R and what do they offer?</a:t>
            </a:r>
            <a:endParaRPr lang="en-AU" i="1" dirty="0"/>
          </a:p>
        </p:txBody>
      </p:sp>
      <p:sp>
        <p:nvSpPr>
          <p:cNvPr id="4" name="Slide Number Placeholder 3"/>
          <p:cNvSpPr>
            <a:spLocks noGrp="1"/>
          </p:cNvSpPr>
          <p:nvPr>
            <p:ph type="sldNum" sz="quarter" idx="12"/>
          </p:nvPr>
        </p:nvSpPr>
        <p:spPr>
          <a:xfrm>
            <a:off x="10786230" y="6003453"/>
            <a:ext cx="1142245" cy="669925"/>
          </a:xfrm>
        </p:spPr>
        <p:txBody>
          <a:bodyPr/>
          <a:lstStyle/>
          <a:p>
            <a:fld id="{D57F1E4F-1CFF-5643-939E-217C01CDF565}" type="slidenum">
              <a:rPr lang="en-US" sz="1400" smtClean="0">
                <a:solidFill>
                  <a:schemeClr val="tx1">
                    <a:lumMod val="85000"/>
                  </a:schemeClr>
                </a:solidFill>
              </a:rPr>
              <a:pPr/>
              <a:t>16</a:t>
            </a:fld>
            <a:endParaRPr lang="en-US" dirty="0">
              <a:solidFill>
                <a:schemeClr val="tx1">
                  <a:lumMod val="85000"/>
                </a:schemeClr>
              </a:solidFill>
            </a:endParaRPr>
          </a:p>
        </p:txBody>
      </p:sp>
    </p:spTree>
    <p:extLst>
      <p:ext uri="{BB962C8B-B14F-4D97-AF65-F5344CB8AC3E}">
        <p14:creationId xmlns:p14="http://schemas.microsoft.com/office/powerpoint/2010/main" val="84963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 AND Factor Analysis</a:t>
            </a:r>
            <a:endParaRPr lang="en-AU" dirty="0"/>
          </a:p>
        </p:txBody>
      </p:sp>
      <p:sp>
        <p:nvSpPr>
          <p:cNvPr id="5" name="Content Placeholder 4"/>
          <p:cNvSpPr>
            <a:spLocks noGrp="1"/>
          </p:cNvSpPr>
          <p:nvPr>
            <p:ph idx="1"/>
          </p:nvPr>
        </p:nvSpPr>
        <p:spPr>
          <a:xfrm>
            <a:off x="684212" y="685800"/>
            <a:ext cx="7965518" cy="3615267"/>
          </a:xfrm>
        </p:spPr>
        <p:txBody>
          <a:bodyPr>
            <a:normAutofit lnSpcReduction="10000"/>
          </a:bodyPr>
          <a:lstStyle/>
          <a:p>
            <a:r>
              <a:rPr lang="en-US" dirty="0"/>
              <a:t>R natively supports Principal Components and Factor Analysis (MLE).</a:t>
            </a:r>
          </a:p>
          <a:p>
            <a:pPr lvl="1"/>
            <a:r>
              <a:rPr lang="en-US" dirty="0" err="1"/>
              <a:t>Princomp</a:t>
            </a:r>
            <a:r>
              <a:rPr lang="en-US" dirty="0"/>
              <a:t> reports results of principle components as measures of variance explained (standard deviations) that can be used to perform K1, or through </a:t>
            </a:r>
            <a:r>
              <a:rPr lang="en-US" dirty="0" err="1"/>
              <a:t>screeplot</a:t>
            </a:r>
            <a:r>
              <a:rPr lang="en-US" dirty="0"/>
              <a:t> to prepare the scree plot. Cumulative variances are also presented</a:t>
            </a:r>
          </a:p>
          <a:p>
            <a:pPr lvl="1"/>
            <a:r>
              <a:rPr lang="en-US" dirty="0" err="1"/>
              <a:t>Factanal</a:t>
            </a:r>
            <a:r>
              <a:rPr lang="en-US" dirty="0"/>
              <a:t> reports ML analysis allowing the number of factors to be specified. Measures of variance explained are presented and can be used for K1, plotted for the scree test or assessed against the cumulative variance explained criterion</a:t>
            </a:r>
          </a:p>
          <a:p>
            <a:pPr lvl="1"/>
            <a:r>
              <a:rPr lang="en-US" dirty="0"/>
              <a:t>Neither of these support PA or MAP techniques (without further adaptation</a:t>
            </a:r>
          </a:p>
        </p:txBody>
      </p:sp>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9271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 AND Factor Analysis</a:t>
            </a:r>
            <a:endParaRPr lang="en-AU" dirty="0"/>
          </a:p>
        </p:txBody>
      </p:sp>
      <p:sp>
        <p:nvSpPr>
          <p:cNvPr id="5" name="Content Placeholder 4"/>
          <p:cNvSpPr>
            <a:spLocks noGrp="1"/>
          </p:cNvSpPr>
          <p:nvPr>
            <p:ph idx="1"/>
          </p:nvPr>
        </p:nvSpPr>
        <p:spPr>
          <a:xfrm>
            <a:off x="684212" y="540947"/>
            <a:ext cx="8432628" cy="4124739"/>
          </a:xfrm>
        </p:spPr>
        <p:txBody>
          <a:bodyPr>
            <a:normAutofit/>
          </a:bodyPr>
          <a:lstStyle/>
          <a:p>
            <a:pPr>
              <a:spcBef>
                <a:spcPts val="0"/>
              </a:spcBef>
            </a:pPr>
            <a:r>
              <a:rPr lang="en-US" sz="1600" dirty="0"/>
              <a:t>R library ‘</a:t>
            </a:r>
            <a:r>
              <a:rPr lang="en-US" sz="1600" b="1" dirty="0"/>
              <a:t>psych’</a:t>
            </a:r>
            <a:r>
              <a:rPr lang="en-US" sz="1600" dirty="0"/>
              <a:t> supports range of different extraction techniques and supports a wide range of factor retention methods</a:t>
            </a:r>
          </a:p>
          <a:p>
            <a:pPr lvl="1"/>
            <a:r>
              <a:rPr lang="en-US" sz="1400" dirty="0"/>
              <a:t>K1, Scree plot, Cumulative variance</a:t>
            </a:r>
          </a:p>
          <a:p>
            <a:pPr lvl="1"/>
            <a:r>
              <a:rPr lang="en-US" sz="1400" dirty="0"/>
              <a:t>MAP</a:t>
            </a:r>
          </a:p>
          <a:p>
            <a:pPr lvl="1"/>
            <a:r>
              <a:rPr lang="en-US" sz="1400" dirty="0"/>
              <a:t>Parallel Analysis (PA)</a:t>
            </a:r>
          </a:p>
          <a:p>
            <a:pPr lvl="1"/>
            <a:r>
              <a:rPr lang="en-US" sz="1400" i="1" dirty="0"/>
              <a:t>VSS (Very simple structure), which compares the </a:t>
            </a:r>
            <a:br>
              <a:rPr lang="en-US" sz="1400" i="1" dirty="0"/>
            </a:br>
            <a:r>
              <a:rPr lang="en-US" sz="1400" i="1" dirty="0"/>
              <a:t>original correlation matrix against a reproduced </a:t>
            </a:r>
            <a:br>
              <a:rPr lang="en-US" sz="1400" i="1" dirty="0"/>
            </a:br>
            <a:r>
              <a:rPr lang="en-US" sz="1400" i="1" dirty="0"/>
              <a:t>matrix based on a limited number of factors</a:t>
            </a:r>
          </a:p>
          <a:p>
            <a:r>
              <a:rPr lang="en-US" sz="1600" dirty="0"/>
              <a:t>Parallel analysis invoked by ‘</a:t>
            </a:r>
            <a:r>
              <a:rPr lang="en-US" sz="1600" b="1" dirty="0" err="1"/>
              <a:t>fa.parallel</a:t>
            </a:r>
            <a:r>
              <a:rPr lang="en-US" sz="1600" dirty="0"/>
              <a:t>’ and </a:t>
            </a:r>
            <a:br>
              <a:rPr lang="en-US" sz="1600" dirty="0"/>
            </a:br>
            <a:r>
              <a:rPr lang="en-US" sz="1600" dirty="0"/>
              <a:t>recommends number of factors and components as </a:t>
            </a:r>
            <a:br>
              <a:rPr lang="en-US" sz="1600" dirty="0"/>
            </a:br>
            <a:r>
              <a:rPr lang="en-US" sz="1600" dirty="0"/>
              <a:t>well as chart to illustrate the results.</a:t>
            </a:r>
            <a:br>
              <a:rPr lang="en-US" sz="1600" dirty="0"/>
            </a:br>
            <a:endParaRPr lang="en-US" sz="1600" dirty="0"/>
          </a:p>
          <a:p>
            <a:pPr>
              <a:spcBef>
                <a:spcPts val="0"/>
              </a:spcBef>
              <a:spcAft>
                <a:spcPts val="0"/>
              </a:spcAft>
            </a:pPr>
            <a:endParaRPr lang="en-US" sz="1600" dirty="0"/>
          </a:p>
        </p:txBody>
      </p:sp>
      <p:grpSp>
        <p:nvGrpSpPr>
          <p:cNvPr id="6" name="Group 5"/>
          <p:cNvGrpSpPr/>
          <p:nvPr/>
        </p:nvGrpSpPr>
        <p:grpSpPr>
          <a:xfrm>
            <a:off x="6443823" y="1224140"/>
            <a:ext cx="5841158" cy="3933654"/>
            <a:chOff x="6178763" y="1043076"/>
            <a:chExt cx="5841158" cy="3933654"/>
          </a:xfrm>
        </p:grpSpPr>
        <p:sp>
          <p:nvSpPr>
            <p:cNvPr id="3" name="Rectangle 2"/>
            <p:cNvSpPr/>
            <p:nvPr/>
          </p:nvSpPr>
          <p:spPr>
            <a:xfrm>
              <a:off x="6184126" y="1043076"/>
              <a:ext cx="5648753" cy="3854849"/>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6178763" y="1056732"/>
              <a:ext cx="5841158" cy="3919998"/>
            </a:xfrm>
            <a:prstGeom prst="rect">
              <a:avLst/>
            </a:prstGeom>
          </p:spPr>
        </p:pic>
        <p:sp>
          <p:nvSpPr>
            <p:cNvPr id="9" name="Oval 8"/>
            <p:cNvSpPr/>
            <p:nvPr/>
          </p:nvSpPr>
          <p:spPr>
            <a:xfrm>
              <a:off x="7887694" y="3848431"/>
              <a:ext cx="397565" cy="36576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734755" y="1526650"/>
              <a:ext cx="397565" cy="36576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18</a:t>
            </a:fld>
            <a:endParaRPr lang="en-US" dirty="0"/>
          </a:p>
        </p:txBody>
      </p:sp>
      <p:sp>
        <p:nvSpPr>
          <p:cNvPr id="7" name="TextBox 6"/>
          <p:cNvSpPr txBox="1"/>
          <p:nvPr/>
        </p:nvSpPr>
        <p:spPr>
          <a:xfrm>
            <a:off x="1459562" y="3949524"/>
            <a:ext cx="4400435" cy="1000274"/>
          </a:xfrm>
          <a:prstGeom prst="rect">
            <a:avLst/>
          </a:prstGeom>
          <a:solidFill>
            <a:schemeClr val="accent1">
              <a:lumMod val="75000"/>
            </a:schemeClr>
          </a:solidFill>
        </p:spPr>
        <p:txBody>
          <a:bodyPr wrap="none" rtlCol="0">
            <a:spAutoFit/>
          </a:bodyPr>
          <a:lstStyle/>
          <a:p>
            <a:pPr algn="ctr"/>
            <a:r>
              <a:rPr lang="en-US" sz="1400" b="1" dirty="0">
                <a:cs typeface="Calibri" panose="020F0502020204030204" pitchFamily="34" charset="0"/>
              </a:rPr>
              <a:t>Parallel analysis: Minimal specification</a:t>
            </a:r>
          </a:p>
          <a:p>
            <a:pPr>
              <a:spcBef>
                <a:spcPts val="600"/>
              </a:spcBef>
            </a:pPr>
            <a:r>
              <a:rPr lang="en-US" sz="1400" dirty="0">
                <a:latin typeface="Calibri" panose="020F0502020204030204" pitchFamily="34" charset="0"/>
                <a:cs typeface="Calibri" panose="020F0502020204030204" pitchFamily="34" charset="0"/>
              </a:rPr>
              <a:t>  </a:t>
            </a:r>
            <a:r>
              <a:rPr lang="en-US" sz="1300" b="1" dirty="0" err="1">
                <a:latin typeface="Calibri" panose="020F0502020204030204" pitchFamily="34" charset="0"/>
                <a:cs typeface="Calibri" panose="020F0502020204030204" pitchFamily="34" charset="0"/>
              </a:rPr>
              <a:t>fa.parallel</a:t>
            </a:r>
            <a:r>
              <a:rPr lang="en-US" sz="1300" b="1" dirty="0">
                <a:latin typeface="Calibri" panose="020F0502020204030204" pitchFamily="34" charset="0"/>
                <a:cs typeface="Calibri" panose="020F0502020204030204" pitchFamily="34" charset="0"/>
              </a:rPr>
              <a:t>(x, </a:t>
            </a:r>
            <a:r>
              <a:rPr lang="en-US" sz="1300" b="1" dirty="0" err="1">
                <a:latin typeface="Calibri" panose="020F0502020204030204" pitchFamily="34" charset="0"/>
                <a:cs typeface="Calibri" panose="020F0502020204030204" pitchFamily="34" charset="0"/>
              </a:rPr>
              <a:t>n.obs</a:t>
            </a:r>
            <a:r>
              <a:rPr lang="en-US" sz="1300" b="1" dirty="0">
                <a:latin typeface="Calibri" panose="020F0502020204030204" pitchFamily="34" charset="0"/>
                <a:cs typeface="Calibri" panose="020F0502020204030204" pitchFamily="34" charset="0"/>
              </a:rPr>
              <a:t>)</a:t>
            </a:r>
          </a:p>
          <a:p>
            <a:r>
              <a:rPr lang="en-US" sz="1300" dirty="0">
                <a:latin typeface="Calibri" panose="020F0502020204030204" pitchFamily="34" charset="0"/>
                <a:cs typeface="Calibri" panose="020F0502020204030204" pitchFamily="34" charset="0"/>
              </a:rPr>
              <a:t>	x: data input, either raw data or a correlation matrix</a:t>
            </a:r>
          </a:p>
          <a:p>
            <a:r>
              <a:rPr lang="en-US" sz="1300" dirty="0">
                <a:latin typeface="Calibri" panose="020F0502020204030204" pitchFamily="34" charset="0"/>
                <a:cs typeface="Calibri" panose="020F0502020204030204" pitchFamily="34" charset="0"/>
              </a:rPr>
              <a:t>	</a:t>
            </a:r>
            <a:r>
              <a:rPr lang="en-US" sz="1300" dirty="0" err="1">
                <a:latin typeface="Calibri" panose="020F0502020204030204" pitchFamily="34" charset="0"/>
                <a:cs typeface="Calibri" panose="020F0502020204030204" pitchFamily="34" charset="0"/>
              </a:rPr>
              <a:t>n.obs</a:t>
            </a:r>
            <a:r>
              <a:rPr lang="en-US" sz="1300" dirty="0">
                <a:latin typeface="Calibri" panose="020F0502020204030204" pitchFamily="34" charset="0"/>
                <a:cs typeface="Calibri" panose="020F0502020204030204" pitchFamily="34" charset="0"/>
              </a:rPr>
              <a:t>: number of observations used for the corr. matrix</a:t>
            </a:r>
            <a:endParaRPr lang="en-AU"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900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 AND Factor Analysis</a:t>
            </a:r>
            <a:endParaRPr lang="en-AU" dirty="0"/>
          </a:p>
        </p:txBody>
      </p:sp>
      <p:sp>
        <p:nvSpPr>
          <p:cNvPr id="5" name="Content Placeholder 4"/>
          <p:cNvSpPr>
            <a:spLocks noGrp="1"/>
          </p:cNvSpPr>
          <p:nvPr>
            <p:ph idx="1"/>
          </p:nvPr>
        </p:nvSpPr>
        <p:spPr>
          <a:xfrm>
            <a:off x="684212" y="685800"/>
            <a:ext cx="8432628" cy="4124739"/>
          </a:xfrm>
        </p:spPr>
        <p:txBody>
          <a:bodyPr>
            <a:normAutofit/>
          </a:bodyPr>
          <a:lstStyle/>
          <a:p>
            <a:pPr>
              <a:spcBef>
                <a:spcPts val="0"/>
              </a:spcBef>
              <a:spcAft>
                <a:spcPts val="0"/>
              </a:spcAft>
            </a:pPr>
            <a:r>
              <a:rPr lang="en-US" dirty="0"/>
              <a:t>MAP is invoked by ‘</a:t>
            </a:r>
            <a:r>
              <a:rPr lang="en-US" b="1" dirty="0" err="1"/>
              <a:t>vss</a:t>
            </a:r>
            <a:r>
              <a:rPr lang="en-US" dirty="0"/>
              <a:t>’, and is included  by </a:t>
            </a:r>
            <a:br>
              <a:rPr lang="en-US" dirty="0"/>
            </a:br>
            <a:r>
              <a:rPr lang="en-US" dirty="0"/>
              <a:t>default as part of the test results</a:t>
            </a:r>
          </a:p>
          <a:p>
            <a:pPr>
              <a:spcBef>
                <a:spcPts val="0"/>
              </a:spcBef>
              <a:spcAft>
                <a:spcPts val="0"/>
              </a:spcAft>
            </a:pPr>
            <a:r>
              <a:rPr lang="en-US" b="1" dirty="0" err="1"/>
              <a:t>vss</a:t>
            </a:r>
            <a:r>
              <a:rPr lang="en-US" dirty="0"/>
              <a:t> provides output to compare various </a:t>
            </a:r>
            <a:br>
              <a:rPr lang="en-US" dirty="0"/>
            </a:br>
            <a:r>
              <a:rPr lang="en-US" dirty="0"/>
              <a:t>other criteria including the author’s </a:t>
            </a:r>
            <a:br>
              <a:rPr lang="en-US" dirty="0"/>
            </a:br>
            <a:r>
              <a:rPr lang="en-US" dirty="0"/>
              <a:t>‘Very Simple Structure’</a:t>
            </a:r>
          </a:p>
        </p:txBody>
      </p:sp>
      <p:sp>
        <p:nvSpPr>
          <p:cNvPr id="2" name="Slide Number Placeholder 1"/>
          <p:cNvSpPr>
            <a:spLocks noGrp="1"/>
          </p:cNvSpPr>
          <p:nvPr>
            <p:ph type="sldNum" sz="quarter" idx="12"/>
          </p:nvPr>
        </p:nvSpPr>
        <p:spPr>
          <a:xfrm>
            <a:off x="10800521" y="6003452"/>
            <a:ext cx="1142245" cy="669925"/>
          </a:xfrm>
        </p:spPr>
        <p:txBody>
          <a:bodyPr/>
          <a:lstStyle/>
          <a:p>
            <a:fld id="{D57F1E4F-1CFF-5643-939E-217C01CDF565}" type="slidenum">
              <a:rPr lang="en-US" smtClean="0"/>
              <a:pPr/>
              <a:t>19</a:t>
            </a:fld>
            <a:endParaRPr lang="en-US" dirty="0"/>
          </a:p>
        </p:txBody>
      </p:sp>
      <p:sp>
        <p:nvSpPr>
          <p:cNvPr id="7" name="TextBox 6"/>
          <p:cNvSpPr txBox="1"/>
          <p:nvPr/>
        </p:nvSpPr>
        <p:spPr>
          <a:xfrm>
            <a:off x="1567348" y="3950210"/>
            <a:ext cx="4183261" cy="1000274"/>
          </a:xfrm>
          <a:prstGeom prst="rect">
            <a:avLst/>
          </a:prstGeom>
          <a:solidFill>
            <a:schemeClr val="accent1">
              <a:lumMod val="75000"/>
            </a:schemeClr>
          </a:solidFill>
        </p:spPr>
        <p:txBody>
          <a:bodyPr wrap="none" rtlCol="0">
            <a:spAutoFit/>
          </a:bodyPr>
          <a:lstStyle/>
          <a:p>
            <a:pPr algn="ctr"/>
            <a:r>
              <a:rPr lang="en-US" sz="1400" b="1" dirty="0">
                <a:cs typeface="Calibri" panose="020F0502020204030204" pitchFamily="34" charset="0"/>
              </a:rPr>
              <a:t>MAP analysis: Minimal specification</a:t>
            </a:r>
          </a:p>
          <a:p>
            <a:pPr>
              <a:spcBef>
                <a:spcPts val="600"/>
              </a:spcBef>
            </a:pPr>
            <a:r>
              <a:rPr lang="en-US" sz="1400" dirty="0">
                <a:latin typeface="Calibri" panose="020F0502020204030204" pitchFamily="34" charset="0"/>
                <a:cs typeface="Calibri" panose="020F0502020204030204" pitchFamily="34" charset="0"/>
              </a:rPr>
              <a:t>  </a:t>
            </a:r>
            <a:r>
              <a:rPr lang="en-US" sz="1300" b="1" dirty="0" err="1">
                <a:latin typeface="Calibri" panose="020F0502020204030204" pitchFamily="34" charset="0"/>
                <a:cs typeface="Calibri" panose="020F0502020204030204" pitchFamily="34" charset="0"/>
              </a:rPr>
              <a:t>vss</a:t>
            </a:r>
            <a:r>
              <a:rPr lang="en-US" sz="1300" b="1" dirty="0">
                <a:latin typeface="Calibri" panose="020F0502020204030204" pitchFamily="34" charset="0"/>
                <a:cs typeface="Calibri" panose="020F0502020204030204" pitchFamily="34" charset="0"/>
              </a:rPr>
              <a:t>(x, n)</a:t>
            </a:r>
          </a:p>
          <a:p>
            <a:r>
              <a:rPr lang="en-US" sz="1300" dirty="0">
                <a:latin typeface="Calibri" panose="020F0502020204030204" pitchFamily="34" charset="0"/>
                <a:cs typeface="Calibri" panose="020F0502020204030204" pitchFamily="34" charset="0"/>
              </a:rPr>
              <a:t>	x: data input, either raw data or a correlation matrix</a:t>
            </a:r>
          </a:p>
          <a:p>
            <a:r>
              <a:rPr lang="en-US" sz="1300" dirty="0">
                <a:latin typeface="Calibri" panose="020F0502020204030204" pitchFamily="34" charset="0"/>
                <a:cs typeface="Calibri" panose="020F0502020204030204" pitchFamily="34" charset="0"/>
              </a:rPr>
              <a:t>	n: number of observations used for the corr. matrix</a:t>
            </a:r>
            <a:endParaRPr lang="en-AU" sz="1300" dirty="0">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rotWithShape="1">
          <a:blip r:embed="rId2"/>
          <a:srcRect r="21653"/>
          <a:stretch/>
        </p:blipFill>
        <p:spPr>
          <a:xfrm>
            <a:off x="6105154" y="2427625"/>
            <a:ext cx="5761902" cy="2276793"/>
          </a:xfrm>
          <a:prstGeom prst="rect">
            <a:avLst/>
          </a:prstGeom>
        </p:spPr>
      </p:pic>
      <p:sp>
        <p:nvSpPr>
          <p:cNvPr id="14" name="Oval 13"/>
          <p:cNvSpPr/>
          <p:nvPr/>
        </p:nvSpPr>
        <p:spPr>
          <a:xfrm>
            <a:off x="6021998" y="2382043"/>
            <a:ext cx="4117929" cy="366999"/>
          </a:xfrm>
          <a:custGeom>
            <a:avLst/>
            <a:gdLst>
              <a:gd name="connsiteX0" fmla="*/ 0 w 4307964"/>
              <a:gd name="connsiteY0" fmla="*/ 182880 h 365760"/>
              <a:gd name="connsiteX1" fmla="*/ 2153982 w 4307964"/>
              <a:gd name="connsiteY1" fmla="*/ 0 h 365760"/>
              <a:gd name="connsiteX2" fmla="*/ 4307964 w 4307964"/>
              <a:gd name="connsiteY2" fmla="*/ 182880 h 365760"/>
              <a:gd name="connsiteX3" fmla="*/ 2153982 w 4307964"/>
              <a:gd name="connsiteY3" fmla="*/ 365760 h 365760"/>
              <a:gd name="connsiteX4" fmla="*/ 0 w 4307964"/>
              <a:gd name="connsiteY4" fmla="*/ 182880 h 365760"/>
              <a:gd name="connsiteX0" fmla="*/ 0 w 4307964"/>
              <a:gd name="connsiteY0" fmla="*/ 214631 h 429262"/>
              <a:gd name="connsiteX1" fmla="*/ 2153982 w 4307964"/>
              <a:gd name="connsiteY1" fmla="*/ 31751 h 429262"/>
              <a:gd name="connsiteX2" fmla="*/ 4307964 w 4307964"/>
              <a:gd name="connsiteY2" fmla="*/ 214631 h 429262"/>
              <a:gd name="connsiteX3" fmla="*/ 2153982 w 4307964"/>
              <a:gd name="connsiteY3" fmla="*/ 397511 h 429262"/>
              <a:gd name="connsiteX4" fmla="*/ 0 w 4307964"/>
              <a:gd name="connsiteY4" fmla="*/ 214631 h 429262"/>
              <a:gd name="connsiteX0" fmla="*/ 0 w 4307964"/>
              <a:gd name="connsiteY0" fmla="*/ 241616 h 456247"/>
              <a:gd name="connsiteX1" fmla="*/ 2153982 w 4307964"/>
              <a:gd name="connsiteY1" fmla="*/ 58736 h 456247"/>
              <a:gd name="connsiteX2" fmla="*/ 4307964 w 4307964"/>
              <a:gd name="connsiteY2" fmla="*/ 241616 h 456247"/>
              <a:gd name="connsiteX3" fmla="*/ 2153982 w 4307964"/>
              <a:gd name="connsiteY3" fmla="*/ 424496 h 456247"/>
              <a:gd name="connsiteX4" fmla="*/ 0 w 4307964"/>
              <a:gd name="connsiteY4" fmla="*/ 241616 h 456247"/>
              <a:gd name="connsiteX0" fmla="*/ 0 w 4308026"/>
              <a:gd name="connsiteY0" fmla="*/ 241616 h 456247"/>
              <a:gd name="connsiteX1" fmla="*/ 2153982 w 4308026"/>
              <a:gd name="connsiteY1" fmla="*/ 58736 h 456247"/>
              <a:gd name="connsiteX2" fmla="*/ 4307964 w 4308026"/>
              <a:gd name="connsiteY2" fmla="*/ 241616 h 456247"/>
              <a:gd name="connsiteX3" fmla="*/ 2153982 w 4308026"/>
              <a:gd name="connsiteY3" fmla="*/ 424496 h 456247"/>
              <a:gd name="connsiteX4" fmla="*/ 0 w 4308026"/>
              <a:gd name="connsiteY4" fmla="*/ 241616 h 456247"/>
              <a:gd name="connsiteX0" fmla="*/ 0 w 4308026"/>
              <a:gd name="connsiteY0" fmla="*/ 214632 h 429263"/>
              <a:gd name="connsiteX1" fmla="*/ 2153982 w 4308026"/>
              <a:gd name="connsiteY1" fmla="*/ 31752 h 429263"/>
              <a:gd name="connsiteX2" fmla="*/ 4307964 w 4308026"/>
              <a:gd name="connsiteY2" fmla="*/ 214632 h 429263"/>
              <a:gd name="connsiteX3" fmla="*/ 2153982 w 4308026"/>
              <a:gd name="connsiteY3" fmla="*/ 397512 h 429263"/>
              <a:gd name="connsiteX4" fmla="*/ 0 w 4308026"/>
              <a:gd name="connsiteY4" fmla="*/ 214632 h 429263"/>
              <a:gd name="connsiteX0" fmla="*/ 0 w 4117888"/>
              <a:gd name="connsiteY0" fmla="*/ 213437 h 429268"/>
              <a:gd name="connsiteX1" fmla="*/ 2153982 w 4117888"/>
              <a:gd name="connsiteY1" fmla="*/ 30557 h 429268"/>
              <a:gd name="connsiteX2" fmla="*/ 4117841 w 4117888"/>
              <a:gd name="connsiteY2" fmla="*/ 195330 h 429268"/>
              <a:gd name="connsiteX3" fmla="*/ 2153982 w 4117888"/>
              <a:gd name="connsiteY3" fmla="*/ 396317 h 429268"/>
              <a:gd name="connsiteX4" fmla="*/ 0 w 4117888"/>
              <a:gd name="connsiteY4" fmla="*/ 213437 h 429268"/>
              <a:gd name="connsiteX0" fmla="*/ 41 w 4117929"/>
              <a:gd name="connsiteY0" fmla="*/ 183245 h 366999"/>
              <a:gd name="connsiteX1" fmla="*/ 2154023 w 4117929"/>
              <a:gd name="connsiteY1" fmla="*/ 365 h 366999"/>
              <a:gd name="connsiteX2" fmla="*/ 4117882 w 4117929"/>
              <a:gd name="connsiteY2" fmla="*/ 165138 h 366999"/>
              <a:gd name="connsiteX3" fmla="*/ 2154023 w 4117929"/>
              <a:gd name="connsiteY3" fmla="*/ 366125 h 366999"/>
              <a:gd name="connsiteX4" fmla="*/ 41 w 4117929"/>
              <a:gd name="connsiteY4" fmla="*/ 183245 h 36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929" h="366999">
                <a:moveTo>
                  <a:pt x="41" y="183245"/>
                </a:moveTo>
                <a:cubicBezTo>
                  <a:pt x="9094" y="-8292"/>
                  <a:pt x="1467716" y="3383"/>
                  <a:pt x="2154023" y="365"/>
                </a:cubicBezTo>
                <a:cubicBezTo>
                  <a:pt x="2840330" y="-2653"/>
                  <a:pt x="4117882" y="9815"/>
                  <a:pt x="4117882" y="165138"/>
                </a:cubicBezTo>
                <a:cubicBezTo>
                  <a:pt x="4126936" y="356675"/>
                  <a:pt x="2840330" y="363107"/>
                  <a:pt x="2154023" y="366125"/>
                </a:cubicBezTo>
                <a:cubicBezTo>
                  <a:pt x="1467716" y="369143"/>
                  <a:pt x="-9012" y="374782"/>
                  <a:pt x="41" y="183245"/>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7008412" y="3146497"/>
            <a:ext cx="398478" cy="728727"/>
          </a:xfrm>
          <a:custGeom>
            <a:avLst/>
            <a:gdLst>
              <a:gd name="connsiteX0" fmla="*/ 0 w 397565"/>
              <a:gd name="connsiteY0" fmla="*/ 363566 h 727131"/>
              <a:gd name="connsiteX1" fmla="*/ 198783 w 397565"/>
              <a:gd name="connsiteY1" fmla="*/ 0 h 727131"/>
              <a:gd name="connsiteX2" fmla="*/ 397566 w 397565"/>
              <a:gd name="connsiteY2" fmla="*/ 363566 h 727131"/>
              <a:gd name="connsiteX3" fmla="*/ 198783 w 397565"/>
              <a:gd name="connsiteY3" fmla="*/ 727132 h 727131"/>
              <a:gd name="connsiteX4" fmla="*/ 0 w 397565"/>
              <a:gd name="connsiteY4" fmla="*/ 363566 h 727131"/>
              <a:gd name="connsiteX0" fmla="*/ 89 w 397744"/>
              <a:gd name="connsiteY0" fmla="*/ 363566 h 727474"/>
              <a:gd name="connsiteX1" fmla="*/ 198872 w 397744"/>
              <a:gd name="connsiteY1" fmla="*/ 0 h 727474"/>
              <a:gd name="connsiteX2" fmla="*/ 397655 w 397744"/>
              <a:gd name="connsiteY2" fmla="*/ 363566 h 727474"/>
              <a:gd name="connsiteX3" fmla="*/ 198872 w 397744"/>
              <a:gd name="connsiteY3" fmla="*/ 727132 h 727474"/>
              <a:gd name="connsiteX4" fmla="*/ 89 w 397744"/>
              <a:gd name="connsiteY4" fmla="*/ 363566 h 727474"/>
              <a:gd name="connsiteX0" fmla="*/ 456 w 398478"/>
              <a:gd name="connsiteY0" fmla="*/ 364819 h 728727"/>
              <a:gd name="connsiteX1" fmla="*/ 199239 w 398478"/>
              <a:gd name="connsiteY1" fmla="*/ 1253 h 728727"/>
              <a:gd name="connsiteX2" fmla="*/ 398022 w 398478"/>
              <a:gd name="connsiteY2" fmla="*/ 364819 h 728727"/>
              <a:gd name="connsiteX3" fmla="*/ 199239 w 398478"/>
              <a:gd name="connsiteY3" fmla="*/ 728385 h 728727"/>
              <a:gd name="connsiteX4" fmla="*/ 456 w 398478"/>
              <a:gd name="connsiteY4" fmla="*/ 364819 h 728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78" h="728727">
                <a:moveTo>
                  <a:pt x="456" y="364819"/>
                </a:moveTo>
                <a:cubicBezTo>
                  <a:pt x="456" y="164027"/>
                  <a:pt x="-19187" y="-16854"/>
                  <a:pt x="199239" y="1253"/>
                </a:cubicBezTo>
                <a:cubicBezTo>
                  <a:pt x="417665" y="19360"/>
                  <a:pt x="398022" y="164027"/>
                  <a:pt x="398022" y="364819"/>
                </a:cubicBezTo>
                <a:cubicBezTo>
                  <a:pt x="398022" y="565611"/>
                  <a:pt x="408612" y="719332"/>
                  <a:pt x="199239" y="728385"/>
                </a:cubicBezTo>
                <a:cubicBezTo>
                  <a:pt x="-10134" y="737438"/>
                  <a:pt x="456" y="565611"/>
                  <a:pt x="456" y="364819"/>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3747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many factors?</a:t>
            </a:r>
            <a:endParaRPr lang="en-AU" dirty="0"/>
          </a:p>
        </p:txBody>
      </p:sp>
      <p:sp>
        <p:nvSpPr>
          <p:cNvPr id="5" name="Content Placeholder 4"/>
          <p:cNvSpPr>
            <a:spLocks noGrp="1"/>
          </p:cNvSpPr>
          <p:nvPr>
            <p:ph idx="1"/>
          </p:nvPr>
        </p:nvSpPr>
        <p:spPr/>
        <p:txBody>
          <a:bodyPr/>
          <a:lstStyle/>
          <a:p>
            <a:pPr marL="0" indent="0">
              <a:buNone/>
            </a:pPr>
            <a:r>
              <a:rPr lang="en-US" b="1" dirty="0"/>
              <a:t>Agenda</a:t>
            </a:r>
          </a:p>
          <a:p>
            <a:r>
              <a:rPr lang="en-US" dirty="0"/>
              <a:t>Preliminaries: Introductory concepts</a:t>
            </a:r>
          </a:p>
          <a:p>
            <a:r>
              <a:rPr lang="en-US" dirty="0"/>
              <a:t>How many factors: Methods for choosing factors</a:t>
            </a:r>
          </a:p>
          <a:p>
            <a:r>
              <a:rPr lang="en-US" dirty="0"/>
              <a:t>R and Factor Analysis</a:t>
            </a:r>
            <a:endParaRPr lang="en-AU" dirty="0"/>
          </a:p>
        </p:txBody>
      </p:sp>
      <p:sp>
        <p:nvSpPr>
          <p:cNvPr id="2" name="Slide Number Placeholder 1"/>
          <p:cNvSpPr>
            <a:spLocks noGrp="1"/>
          </p:cNvSpPr>
          <p:nvPr>
            <p:ph type="sldNum" sz="quarter" idx="12"/>
          </p:nvPr>
        </p:nvSpPr>
        <p:spPr>
          <a:xfrm>
            <a:off x="10791468" y="6003452"/>
            <a:ext cx="1142245" cy="6699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7319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PRELiminaries</a:t>
            </a:r>
            <a:r>
              <a:rPr lang="en-US" dirty="0"/>
              <a:t>: Introductory Concepts</a:t>
            </a:r>
            <a:endParaRPr lang="en-AU" dirty="0"/>
          </a:p>
        </p:txBody>
      </p:sp>
      <p:sp>
        <p:nvSpPr>
          <p:cNvPr id="3" name="Text Placeholder 2"/>
          <p:cNvSpPr>
            <a:spLocks noGrp="1"/>
          </p:cNvSpPr>
          <p:nvPr>
            <p:ph type="body" idx="1"/>
          </p:nvPr>
        </p:nvSpPr>
        <p:spPr/>
        <p:txBody>
          <a:bodyPr/>
          <a:lstStyle/>
          <a:p>
            <a:r>
              <a:rPr lang="en-US" i="1" dirty="0"/>
              <a:t>What Factor Analysis does; Types of Factor Analysis; Stages of Factor Analysis; R and Factor Analysis</a:t>
            </a:r>
            <a:endParaRPr lang="en-AU" i="1" dirty="0"/>
          </a:p>
        </p:txBody>
      </p:sp>
      <p:sp>
        <p:nvSpPr>
          <p:cNvPr id="4" name="Slide Number Placeholder 3"/>
          <p:cNvSpPr>
            <a:spLocks noGrp="1"/>
          </p:cNvSpPr>
          <p:nvPr>
            <p:ph type="sldNum" sz="quarter" idx="12"/>
          </p:nvPr>
        </p:nvSpPr>
        <p:spPr>
          <a:xfrm>
            <a:off x="10786230" y="6003453"/>
            <a:ext cx="1142245" cy="669925"/>
          </a:xfrm>
        </p:spPr>
        <p:txBody>
          <a:bodyPr/>
          <a:lstStyle/>
          <a:p>
            <a:fld id="{D57F1E4F-1CFF-5643-939E-217C01CDF565}" type="slidenum">
              <a:rPr lang="en-US" sz="1400" smtClean="0">
                <a:solidFill>
                  <a:schemeClr val="tx1">
                    <a:lumMod val="85000"/>
                  </a:schemeClr>
                </a:solidFill>
              </a:rPr>
              <a:pPr/>
              <a:t>3</a:t>
            </a:fld>
            <a:endParaRPr lang="en-US" sz="1400" dirty="0">
              <a:solidFill>
                <a:schemeClr val="tx1">
                  <a:lumMod val="85000"/>
                </a:schemeClr>
              </a:solidFill>
            </a:endParaRPr>
          </a:p>
        </p:txBody>
      </p:sp>
    </p:spTree>
    <p:extLst>
      <p:ext uri="{BB962C8B-B14F-4D97-AF65-F5344CB8AC3E}">
        <p14:creationId xmlns:p14="http://schemas.microsoft.com/office/powerpoint/2010/main" val="190688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Introductory concepts</a:t>
            </a:r>
            <a:endParaRPr lang="en-AU" dirty="0"/>
          </a:p>
        </p:txBody>
      </p:sp>
      <p:sp>
        <p:nvSpPr>
          <p:cNvPr id="5" name="Content Placeholder 4"/>
          <p:cNvSpPr>
            <a:spLocks noGrp="1"/>
          </p:cNvSpPr>
          <p:nvPr>
            <p:ph idx="1"/>
          </p:nvPr>
        </p:nvSpPr>
        <p:spPr/>
        <p:txBody>
          <a:bodyPr/>
          <a:lstStyle/>
          <a:p>
            <a:r>
              <a:rPr lang="en-US" dirty="0"/>
              <a:t>Reducing the dimensionality of a data set</a:t>
            </a:r>
          </a:p>
          <a:p>
            <a:r>
              <a:rPr lang="en-US" dirty="0"/>
              <a:t>Often used to determine or confirm the underlying structure of a data set (latent variables, components or factors)</a:t>
            </a:r>
          </a:p>
          <a:p>
            <a:r>
              <a:rPr lang="en-US" dirty="0"/>
              <a:t>Based on the relations of those variables – similar variables are grouped together</a:t>
            </a:r>
          </a:p>
          <a:p>
            <a:r>
              <a:rPr lang="en-US" dirty="0"/>
              <a:t>Research Aim: Factor Analysis is commonly used to provide an economical description of a dataset (reduce the number of variables), or to reflect the systematic factors captured in the dataset while leaving out the stochastic element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5147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Introductory concepts</a:t>
            </a:r>
            <a:endParaRPr lang="en-AU" dirty="0"/>
          </a:p>
        </p:txBody>
      </p:sp>
      <p:sp>
        <p:nvSpPr>
          <p:cNvPr id="5" name="Content Placeholder 4"/>
          <p:cNvSpPr>
            <a:spLocks noGrp="1"/>
          </p:cNvSpPr>
          <p:nvPr>
            <p:ph idx="1"/>
          </p:nvPr>
        </p:nvSpPr>
        <p:spPr>
          <a:xfrm>
            <a:off x="684212" y="685800"/>
            <a:ext cx="8534400" cy="3958628"/>
          </a:xfrm>
        </p:spPr>
        <p:txBody>
          <a:bodyPr>
            <a:normAutofit fontScale="92500" lnSpcReduction="10000"/>
          </a:bodyPr>
          <a:lstStyle/>
          <a:p>
            <a:r>
              <a:rPr lang="en-US" dirty="0"/>
              <a:t>Factor analysis is commonly used descriptively or as part of a test</a:t>
            </a:r>
          </a:p>
          <a:p>
            <a:r>
              <a:rPr lang="en-US" dirty="0"/>
              <a:t>Descriptively (Exploratory Factor Analysis – EFA) simplifies the data set, or to show the underlying structure</a:t>
            </a:r>
          </a:p>
          <a:p>
            <a:pPr lvl="1"/>
            <a:r>
              <a:rPr lang="en-US" dirty="0"/>
              <a:t>How many factors?</a:t>
            </a:r>
          </a:p>
          <a:p>
            <a:pPr lvl="1"/>
            <a:r>
              <a:rPr lang="en-US" dirty="0"/>
              <a:t>How are they related?</a:t>
            </a:r>
          </a:p>
          <a:p>
            <a:pPr lvl="1"/>
            <a:r>
              <a:rPr lang="en-US" dirty="0"/>
              <a:t>What do they mean?</a:t>
            </a:r>
          </a:p>
          <a:p>
            <a:r>
              <a:rPr lang="en-US" dirty="0"/>
              <a:t>Confirmatory Factor Analysis (CFA) tests whether a pre-determined structure adequately describes the data set</a:t>
            </a:r>
          </a:p>
          <a:p>
            <a:pPr lvl="1"/>
            <a:r>
              <a:rPr lang="en-US" dirty="0"/>
              <a:t>How well can the structure reproduce the original data set</a:t>
            </a:r>
          </a:p>
          <a:p>
            <a:pPr lvl="1"/>
            <a:r>
              <a:rPr lang="en-US" dirty="0"/>
              <a:t>Predetermined structure defined by the number of factors</a:t>
            </a:r>
          </a:p>
          <a:p>
            <a:pPr>
              <a:spcBef>
                <a:spcPts val="1200"/>
              </a:spcBef>
            </a:pPr>
            <a:r>
              <a:rPr lang="en-US" dirty="0"/>
              <a:t>The focus of this discussion is Exploratory Factor Analysis (EFA)</a:t>
            </a:r>
          </a:p>
        </p:txBody>
      </p:sp>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9537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Introductory concepts</a:t>
            </a:r>
            <a:endParaRPr lang="en-AU" dirty="0"/>
          </a:p>
        </p:txBody>
      </p:sp>
      <p:sp>
        <p:nvSpPr>
          <p:cNvPr id="5" name="Content Placeholder 4"/>
          <p:cNvSpPr>
            <a:spLocks noGrp="1"/>
          </p:cNvSpPr>
          <p:nvPr>
            <p:ph idx="1"/>
          </p:nvPr>
        </p:nvSpPr>
        <p:spPr/>
        <p:txBody>
          <a:bodyPr>
            <a:normAutofit fontScale="92500" lnSpcReduction="20000"/>
          </a:bodyPr>
          <a:lstStyle/>
          <a:p>
            <a:r>
              <a:rPr lang="en-US" dirty="0"/>
              <a:t>Canonical process for EFA has three steps</a:t>
            </a:r>
          </a:p>
          <a:p>
            <a:pPr marL="914400" lvl="1" indent="-457200">
              <a:buFont typeface="+mj-lt"/>
              <a:buAutoNum type="arabicPeriod"/>
            </a:pPr>
            <a:r>
              <a:rPr lang="en-US" dirty="0"/>
              <a:t>Test the data for factorability</a:t>
            </a:r>
          </a:p>
          <a:p>
            <a:pPr marL="914400" lvl="1" indent="-457200">
              <a:buFont typeface="+mj-lt"/>
              <a:buAutoNum type="arabicPeriod"/>
            </a:pPr>
            <a:r>
              <a:rPr lang="en-US" dirty="0"/>
              <a:t>Extract factors and determine optimum number</a:t>
            </a:r>
          </a:p>
          <a:p>
            <a:pPr marL="914400" lvl="1" indent="-457200">
              <a:buFont typeface="+mj-lt"/>
              <a:buAutoNum type="arabicPeriod"/>
            </a:pPr>
            <a:r>
              <a:rPr lang="en-US" dirty="0"/>
              <a:t>Rotate solution</a:t>
            </a:r>
          </a:p>
          <a:p>
            <a:r>
              <a:rPr lang="en-US" dirty="0"/>
              <a:t>Extraction is usually an iterative process with researchers trying out different extraction processes and sometimes adding in rotation as part of the testing</a:t>
            </a:r>
          </a:p>
          <a:p>
            <a:r>
              <a:rPr lang="en-US" dirty="0"/>
              <a:t>A key decision in Factor Analysis is the number of factors</a:t>
            </a:r>
          </a:p>
          <a:p>
            <a:pPr lvl="1"/>
            <a:r>
              <a:rPr lang="en-US" dirty="0"/>
              <a:t>A key outcome of the analysis, which can determine whether the solution is ‘right’</a:t>
            </a:r>
          </a:p>
          <a:p>
            <a:pPr lvl="1"/>
            <a:r>
              <a:rPr lang="en-US" dirty="0"/>
              <a:t>The choice of factor numbers affects the subsequent rotation step</a:t>
            </a:r>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1450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Introductory concepts</a:t>
            </a:r>
            <a:endParaRPr lang="en-AU" dirty="0"/>
          </a:p>
        </p:txBody>
      </p:sp>
      <p:sp>
        <p:nvSpPr>
          <p:cNvPr id="5" name="Content Placeholder 4"/>
          <p:cNvSpPr>
            <a:spLocks noGrp="1"/>
          </p:cNvSpPr>
          <p:nvPr>
            <p:ph idx="1"/>
          </p:nvPr>
        </p:nvSpPr>
        <p:spPr/>
        <p:txBody>
          <a:bodyPr>
            <a:normAutofit/>
          </a:bodyPr>
          <a:lstStyle/>
          <a:p>
            <a:r>
              <a:rPr lang="en-US" dirty="0"/>
              <a:t>Why R and Factor Analysis? (particularly the number of factors)</a:t>
            </a:r>
          </a:p>
          <a:p>
            <a:r>
              <a:rPr lang="en-US" dirty="0"/>
              <a:t>Although determining the number of factors may be the most important step in EFA, methods in practice have not progressed as much as they could have.</a:t>
            </a:r>
          </a:p>
          <a:p>
            <a:r>
              <a:rPr lang="en-US" dirty="0"/>
              <a:t>R users, as progressive researchers should be aware of the methods and their limitations</a:t>
            </a:r>
          </a:p>
          <a:p>
            <a:r>
              <a:rPr lang="en-US" dirty="0"/>
              <a:t>R provides access to a full range of methods for choosing the number of factors, whereas some other statistical packages offer less freedom</a:t>
            </a:r>
          </a:p>
        </p:txBody>
      </p:sp>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6507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choosing factors</a:t>
            </a:r>
            <a:endParaRPr lang="en-AU" dirty="0"/>
          </a:p>
        </p:txBody>
      </p:sp>
      <p:sp>
        <p:nvSpPr>
          <p:cNvPr id="3" name="Text Placeholder 2"/>
          <p:cNvSpPr>
            <a:spLocks noGrp="1"/>
          </p:cNvSpPr>
          <p:nvPr>
            <p:ph type="body" idx="1"/>
          </p:nvPr>
        </p:nvSpPr>
        <p:spPr/>
        <p:txBody>
          <a:bodyPr/>
          <a:lstStyle/>
          <a:p>
            <a:r>
              <a:rPr lang="en-US" i="1" dirty="0"/>
              <a:t>Different methods ‘recommend’ different numbers of factors. What are the common methods and how do they differ?</a:t>
            </a:r>
            <a:endParaRPr lang="en-AU" i="1" dirty="0"/>
          </a:p>
        </p:txBody>
      </p:sp>
      <p:sp>
        <p:nvSpPr>
          <p:cNvPr id="4" name="Slide Number Placeholder 3"/>
          <p:cNvSpPr>
            <a:spLocks noGrp="1"/>
          </p:cNvSpPr>
          <p:nvPr>
            <p:ph type="sldNum" sz="quarter" idx="12"/>
          </p:nvPr>
        </p:nvSpPr>
        <p:spPr>
          <a:xfrm>
            <a:off x="10786230" y="5994400"/>
            <a:ext cx="1142245" cy="669925"/>
          </a:xfrm>
        </p:spPr>
        <p:txBody>
          <a:bodyPr/>
          <a:lstStyle/>
          <a:p>
            <a:fld id="{D57F1E4F-1CFF-5643-939E-217C01CDF565}" type="slidenum">
              <a:rPr lang="en-US" sz="1400">
                <a:solidFill>
                  <a:schemeClr val="tx1">
                    <a:lumMod val="85000"/>
                  </a:schemeClr>
                </a:solidFill>
              </a:rPr>
              <a:pPr/>
              <a:t>8</a:t>
            </a:fld>
            <a:endParaRPr lang="en-US" sz="1400" dirty="0">
              <a:solidFill>
                <a:schemeClr val="tx1">
                  <a:lumMod val="85000"/>
                </a:schemeClr>
              </a:solidFill>
            </a:endParaRPr>
          </a:p>
        </p:txBody>
      </p:sp>
    </p:spTree>
    <p:extLst>
      <p:ext uri="{BB962C8B-B14F-4D97-AF65-F5344CB8AC3E}">
        <p14:creationId xmlns:p14="http://schemas.microsoft.com/office/powerpoint/2010/main" val="342628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for choosing factors</a:t>
            </a:r>
            <a:endParaRPr lang="en-AU" dirty="0"/>
          </a:p>
        </p:txBody>
      </p:sp>
      <p:sp>
        <p:nvSpPr>
          <p:cNvPr id="5" name="Content Placeholder 4"/>
          <p:cNvSpPr>
            <a:spLocks noGrp="1"/>
          </p:cNvSpPr>
          <p:nvPr>
            <p:ph idx="1"/>
          </p:nvPr>
        </p:nvSpPr>
        <p:spPr>
          <a:xfrm>
            <a:off x="684212" y="685800"/>
            <a:ext cx="8966782" cy="4067269"/>
          </a:xfrm>
        </p:spPr>
        <p:txBody>
          <a:bodyPr/>
          <a:lstStyle/>
          <a:p>
            <a:r>
              <a:rPr lang="en-US" dirty="0"/>
              <a:t>Choosing the right number of factors balances representivity of the data (more factors) with parsimony or economy of the description (fewer factors)</a:t>
            </a:r>
          </a:p>
          <a:p>
            <a:r>
              <a:rPr lang="en-US" dirty="0"/>
              <a:t>There are many methods:</a:t>
            </a:r>
          </a:p>
          <a:p>
            <a:pPr lvl="1"/>
            <a:r>
              <a:rPr lang="en-US" dirty="0"/>
              <a:t>Traditionally dominated by 2-3 methods</a:t>
            </a:r>
          </a:p>
          <a:p>
            <a:pPr lvl="1"/>
            <a:r>
              <a:rPr lang="en-US" dirty="0"/>
              <a:t>Divide between Post Hoc and A Priori</a:t>
            </a:r>
          </a:p>
          <a:p>
            <a:r>
              <a:rPr lang="en-US" dirty="0"/>
              <a:t>Post Hoc: The ‘right number’ is based mainly on the data</a:t>
            </a:r>
          </a:p>
          <a:p>
            <a:r>
              <a:rPr lang="en-US" dirty="0"/>
              <a:t>A Priori: The ‘right number’ fits an expectation related to the research</a:t>
            </a:r>
          </a:p>
          <a:p>
            <a:r>
              <a:rPr lang="en-US" dirty="0"/>
              <a:t>Focus for this presentation is Post Hoc, although in practice, a priori considerations usually play a role</a:t>
            </a:r>
            <a:endParaRPr lang="en-AU"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081463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817</TotalTime>
  <Words>1038</Words>
  <Application>Microsoft Office PowerPoint</Application>
  <PresentationFormat>Widescreen</PresentationFormat>
  <Paragraphs>223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Slice</vt:lpstr>
      <vt:lpstr>How many factors? </vt:lpstr>
      <vt:lpstr>How many factors?</vt:lpstr>
      <vt:lpstr>PRELiminaries: Introductory Concepts</vt:lpstr>
      <vt:lpstr>Introductory concepts</vt:lpstr>
      <vt:lpstr>Introductory concepts</vt:lpstr>
      <vt:lpstr>Introductory concepts</vt:lpstr>
      <vt:lpstr>Introductory concepts</vt:lpstr>
      <vt:lpstr>Methods for choosing factors</vt:lpstr>
      <vt:lpstr>Methods for choosing factors</vt:lpstr>
      <vt:lpstr>Methods for choosing factors</vt:lpstr>
      <vt:lpstr>Methods for choosing factors</vt:lpstr>
      <vt:lpstr>Methods for choosing factors</vt:lpstr>
      <vt:lpstr>Methods for choosing factors</vt:lpstr>
      <vt:lpstr>Methods for choosing factors</vt:lpstr>
      <vt:lpstr>Methods for choosing factors</vt:lpstr>
      <vt:lpstr>R and Factor Analysis</vt:lpstr>
      <vt:lpstr>R AND Factor Analysis</vt:lpstr>
      <vt:lpstr>R AND Factor Analysis</vt:lpstr>
      <vt:lpstr>R AND Factor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many factors?</dc:title>
  <dc:subject>Presentation to R Users Group (March 2017) about factor selection methodologies</dc:subject>
  <dc:creator>John Hinchy</dc:creator>
  <cp:lastModifiedBy>John Hinchy</cp:lastModifiedBy>
  <cp:revision>47</cp:revision>
  <dcterms:created xsi:type="dcterms:W3CDTF">2017-03-09T00:10:18Z</dcterms:created>
  <dcterms:modified xsi:type="dcterms:W3CDTF">2017-03-22T20:55:56Z</dcterms:modified>
</cp:coreProperties>
</file>