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8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5" r:id="rId4"/>
    <p:sldId id="266" r:id="rId5"/>
    <p:sldId id="268" r:id="rId6"/>
    <p:sldId id="267" r:id="rId7"/>
    <p:sldId id="269" r:id="rId8"/>
    <p:sldId id="271" r:id="rId9"/>
    <p:sldId id="270" r:id="rId10"/>
    <p:sldId id="272" r:id="rId11"/>
    <p:sldId id="259" r:id="rId12"/>
    <p:sldId id="273" r:id="rId13"/>
    <p:sldId id="274" r:id="rId14"/>
    <p:sldId id="275" r:id="rId15"/>
    <p:sldId id="260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6D769-2D5F-BF4D-A80F-4E1F4B9F3442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88733-15C2-2147-887E-329F9565B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4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51E44-92C1-9846-9EF4-1D5B4F67798B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4985-559E-6C43-85DE-38F360D9B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90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53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0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4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1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6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7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0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5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18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4A-FE6D-944E-AC83-8DB6F52B8BD5}" type="datetime1">
              <a:rPr lang="fr-BE" smtClean="0"/>
              <a:t>31/08/17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40B5-01EC-FA48-B596-150C03104001}" type="datetime1">
              <a:rPr lang="fr-BE" smtClean="0"/>
              <a:t>31/08/17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C55C-7FEB-1843-BD0C-118D25394895}" type="datetime1">
              <a:rPr lang="fr-BE" smtClean="0"/>
              <a:t>31/08/17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34D8-F601-0345-AC5E-19A355F58BD8}" type="datetime1">
              <a:rPr lang="fr-BE" smtClean="0"/>
              <a:t>31/08/17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174E-31EF-0E42-9252-EFEBB6D4D4DB}" type="datetime1">
              <a:rPr lang="fr-BE" smtClean="0"/>
              <a:t>31/08/17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30DD-E0EB-C146-94EC-E7EB78972DFE}" type="datetime1">
              <a:rPr lang="fr-BE" smtClean="0"/>
              <a:t>31/08/17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585-6EB7-8F4C-8153-71E3A7775E17}" type="datetime1">
              <a:rPr lang="fr-BE" smtClean="0"/>
              <a:t>31/08/17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D89-165C-A641-A9B1-0EF36C99E99F}" type="datetime1">
              <a:rPr lang="fr-BE" smtClean="0"/>
              <a:t>31/08/17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FCCB-E28A-B149-A6CE-071A84905B57}" type="datetime1">
              <a:rPr lang="fr-BE" smtClean="0"/>
              <a:t>31/08/17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7EDE04-171C-5341-978C-73DB2A1D43C3}" type="datetime1">
              <a:rPr lang="fr-BE" smtClean="0"/>
              <a:t>31/08/17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B68-8300-3B41-8651-2FFDB29C720F}" type="datetime1">
              <a:rPr lang="fr-BE" smtClean="0"/>
              <a:t>31/08/17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B5EEC-5F23-A94A-9560-3B1B5C7AF378}" type="datetime1">
              <a:rPr lang="fr-BE" smtClean="0"/>
              <a:t>31/08/17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328863" cy="23288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6000" dirty="0" smtClean="0"/>
              <a:t>   Multi scale preconditioner to solve elliptic problems with high order methods with p4est</a:t>
            </a:r>
            <a:endParaRPr lang="en-GB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26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David Weicker</a:t>
            </a:r>
          </a:p>
          <a:p>
            <a:r>
              <a:rPr lang="en-GB" dirty="0" smtClean="0"/>
              <a:t>Supervisors : Jean-François </a:t>
            </a:r>
            <a:r>
              <a:rPr lang="en-GB" dirty="0" err="1" smtClean="0"/>
              <a:t>Remacle</a:t>
            </a:r>
            <a:r>
              <a:rPr lang="en-GB" dirty="0" smtClean="0"/>
              <a:t> – Michael </a:t>
            </a:r>
            <a:r>
              <a:rPr lang="en-GB" dirty="0" err="1" smtClean="0"/>
              <a:t>Hanke</a:t>
            </a:r>
            <a:endParaRPr lang="en-GB" dirty="0" smtClean="0"/>
          </a:p>
          <a:p>
            <a:r>
              <a:rPr lang="en-GB" dirty="0" smtClean="0"/>
              <a:t>Reader : Philippe </a:t>
            </a:r>
            <a:r>
              <a:rPr lang="en-GB" dirty="0" err="1" smtClean="0"/>
              <a:t>Chatelain</a:t>
            </a:r>
            <a:r>
              <a:rPr lang="en-GB" dirty="0" smtClean="0"/>
              <a:t> </a:t>
            </a:r>
          </a:p>
          <a:p>
            <a:r>
              <a:rPr lang="en-GB" dirty="0" smtClean="0"/>
              <a:t>September 2017</a:t>
            </a:r>
          </a:p>
        </p:txBody>
      </p:sp>
    </p:spTree>
    <p:extLst>
      <p:ext uri="{BB962C8B-B14F-4D97-AF65-F5344CB8AC3E}">
        <p14:creationId xmlns:p14="http://schemas.microsoft.com/office/powerpoint/2010/main" val="286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Hanging nodes must be treated carefully</a:t>
            </a:r>
            <a:endParaRPr lang="en-GB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8461"/>
            <a:ext cx="4938712" cy="2918329"/>
          </a:xfr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34916"/>
            <a:ext cx="4937125" cy="244541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</a:t>
            </a:r>
            <a:r>
              <a:rPr lang="en-GB" b="1" dirty="0" smtClean="0">
                <a:solidFill>
                  <a:schemeClr val="accent2"/>
                </a:solidFill>
              </a:rPr>
              <a:t>high order methods </a:t>
            </a:r>
            <a:r>
              <a:rPr lang="en-GB" dirty="0" smtClean="0"/>
              <a:t>with p4est</a:t>
            </a:r>
            <a:endParaRPr lang="en-GB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GB" dirty="0" smtClean="0"/>
              </a:p>
              <a:p>
                <a:r>
                  <a:rPr lang="en-GB" dirty="0" smtClean="0"/>
                  <a:t>The discretization leads to a linear system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𝐴𝑈</m:t>
                    </m:r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r>
                      <a:rPr lang="nl-BE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nl-BE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nl-BE" b="0" i="0" smtClean="0">
                            <a:latin typeface="Cambria Math" charset="0"/>
                          </a:rPr>
                          <m:t>∇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⋅</m:t>
                        </m:r>
                        <m:r>
                          <a:rPr lang="nl-BE" b="0" i="0" smtClean="0">
                            <a:latin typeface="Cambria Math" charset="0"/>
                          </a:rPr>
                          <m:t>∇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nl-B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BE" b="0" i="1" smtClean="0">
                        <a:latin typeface="Cambria Math" charset="0"/>
                      </a:rPr>
                      <m:t>  =−</m:t>
                    </m:r>
                    <m:nary>
                      <m:naryPr>
                        <m:limLoc m:val="undOvr"/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nl-BE" b="0" i="1" smtClean="0">
                            <a:latin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order polynomials better interpolate smooth functions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10409"/>
            <a:ext cx="10058400" cy="269443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GLL quadrature points include the extremities of the interval</a:t>
            </a:r>
            <a:endParaRPr lang="en-GB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GLL nodes are used as quadrature points 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And also as global nodes for the SEM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/>
                  <a:t> </a:t>
                </a:r>
                <a:r>
                  <a:rPr lang="en-GB" dirty="0" smtClean="0"/>
                  <a:t>On each element :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nl-BE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𝜉</m:t>
                            </m:r>
                          </m:e>
                        </m:d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𝜂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of a mesh with </a:t>
            </a:r>
            <a:r>
              <a:rPr lang="en-GB" i="1" dirty="0" smtClean="0"/>
              <a:t>p = 2</a:t>
            </a:r>
            <a:endParaRPr lang="en-GB" i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54" y="1864166"/>
            <a:ext cx="7562604" cy="446881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1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</a:t>
            </a:r>
            <a:r>
              <a:rPr lang="en-GB" b="1" dirty="0" smtClean="0">
                <a:solidFill>
                  <a:schemeClr val="accent2"/>
                </a:solidFill>
              </a:rPr>
              <a:t>preconditioner</a:t>
            </a:r>
            <a:r>
              <a:rPr lang="en-GB" dirty="0" smtClean="0"/>
              <a:t> to solve elliptic problems with high order methods with p4est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texte 6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charset="0"/>
                        </a:rPr>
                        <m:t>𝐴𝑈</m:t>
                      </m:r>
                      <m:r>
                        <a:rPr lang="nl-BE" b="0" i="1" smtClean="0">
                          <a:latin typeface="Cambria Math" charset="0"/>
                        </a:rPr>
                        <m:t>=</m:t>
                      </m:r>
                      <m:r>
                        <a:rPr lang="nl-BE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Espace réservé du text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7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The number of iterations of CG depends on the condition number of A,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r>
                      <a:rPr lang="nl-BE" b="0" i="1" smtClean="0">
                        <a:latin typeface="Cambria Math" charset="0"/>
                      </a:rPr>
                      <m:t>(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  <m:r>
                      <a:rPr lang="nl-B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𝜅</m:t>
                    </m:r>
                    <m:r>
                      <a:rPr lang="nl-BE" i="1">
                        <a:latin typeface="Cambria Math" charset="0"/>
                      </a:rPr>
                      <m:t>(</m:t>
                    </m:r>
                    <m:r>
                      <a:rPr lang="nl-BE" i="1">
                        <a:latin typeface="Cambria Math" charset="0"/>
                      </a:rPr>
                      <m:t>𝐴</m:t>
                    </m:r>
                    <m:r>
                      <a:rPr lang="nl-B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increases when the size of the quadrants decreases</a:t>
                </a:r>
                <a:endParaRPr lang="en-GB" dirty="0"/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𝜅</m:t>
                    </m:r>
                    <m:r>
                      <a:rPr lang="nl-BE" i="1">
                        <a:latin typeface="Cambria Math" charset="0"/>
                      </a:rPr>
                      <m:t>(</m:t>
                    </m:r>
                    <m:r>
                      <a:rPr lang="nl-BE" i="1">
                        <a:latin typeface="Cambria Math" charset="0"/>
                      </a:rPr>
                      <m:t>𝐴</m:t>
                    </m:r>
                    <m:r>
                      <a:rPr lang="nl-B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increases when we increase the degree of the interpolation</a:t>
                </a:r>
                <a:br>
                  <a:rPr lang="en-GB" dirty="0" smtClean="0"/>
                </a:br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sz="2000" dirty="0"/>
                  <a:t> </a:t>
                </a:r>
                <a:r>
                  <a:rPr lang="en-GB" sz="2000" dirty="0" smtClean="0"/>
                  <a:t>CG can be slow on large problems ! </a:t>
                </a:r>
                <a:endParaRPr lang="en-GB" sz="2000" dirty="0"/>
              </a:p>
            </p:txBody>
          </p:sp>
        </mc:Choice>
        <mc:Fallback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963" t="-1986" r="-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texte 8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charset="0"/>
                            </a:rPr>
                            <m:t>𝑀</m:t>
                          </m:r>
                        </m:e>
                        <m:sup>
                          <m:r>
                            <a:rPr lang="nl-BE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charset="0"/>
                        </a:rPr>
                        <m:t>𝐴𝑈</m:t>
                      </m:r>
                      <m:r>
                        <a:rPr lang="nl-BE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charset="0"/>
                            </a:rPr>
                            <m:t>𝑀</m:t>
                          </m:r>
                        </m:e>
                        <m:sup>
                          <m:r>
                            <a:rPr lang="nl-BE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Espace réservé du text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t"/>
              <a:lstStyle/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If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𝑀</m:t>
                    </m:r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GB" dirty="0" smtClean="0"/>
                  <a:t>, then CG converge in one iteration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d>
                      <m:d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nl-BE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nl-BE" b="0" i="1" smtClean="0">
                        <a:latin typeface="Cambria Math" charset="0"/>
                      </a:rPr>
                      <m:t>≪</m:t>
                    </m:r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r>
                      <a:rPr lang="nl-BE" b="0" i="1" smtClean="0">
                        <a:latin typeface="Cambria Math" charset="0"/>
                      </a:rPr>
                      <m:t>(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  <m:r>
                      <a:rPr lang="nl-B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, then CG need a lot less iterations to converge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/>
                  <a:t> </a:t>
                </a:r>
                <a:r>
                  <a:rPr lang="en-GB" dirty="0" smtClean="0"/>
                  <a:t>To be efficient,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nl-BE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 smtClean="0"/>
                  <a:t> must be easy to compute</a:t>
                </a:r>
                <a:br>
                  <a:rPr lang="en-GB" dirty="0" smtClean="0"/>
                </a:br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sz="2000" dirty="0"/>
                  <a:t> </a:t>
                </a:r>
                <a:r>
                  <a:rPr lang="en-GB" sz="2000" dirty="0" smtClean="0"/>
                  <a:t>In our algorithm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𝑓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dirty="0"/>
                  <a:t> </a:t>
                </a:r>
                <a:r>
                  <a:rPr lang="en-GB" sz="2000" dirty="0" smtClean="0"/>
                  <a:t>We hope that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𝑓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≈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0" name="Espace réservé du conten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6"/>
                <a:stretch>
                  <a:fillRect l="-2963" t="-1986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Multi scale </a:t>
            </a:r>
            <a:r>
              <a:rPr lang="en-GB" dirty="0" smtClean="0"/>
              <a:t>preconditioner to solve elliptic problems with high 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</a:t>
            </a:r>
            <a:r>
              <a:rPr lang="en-GB" b="1" dirty="0" smtClean="0">
                <a:solidFill>
                  <a:schemeClr val="accent2"/>
                </a:solidFill>
              </a:rPr>
              <a:t>elliptic problems</a:t>
            </a:r>
            <a:r>
              <a:rPr lang="en-GB" dirty="0" smtClean="0"/>
              <a:t> with high order methods with p4est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</a:t>
            </a:fld>
            <a:endParaRPr lang="en-GB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6" y="1846263"/>
            <a:ext cx="9932654" cy="4022725"/>
          </a:xfrm>
        </p:spPr>
      </p:pic>
    </p:spTree>
    <p:extLst>
      <p:ext uri="{BB962C8B-B14F-4D97-AF65-F5344CB8AC3E}">
        <p14:creationId xmlns:p14="http://schemas.microsoft.com/office/powerpoint/2010/main" val="16892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Poisson’s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1097280" y="1845734"/>
                <a:ext cx="10080000" cy="4032000"/>
              </a:xfrm>
            </p:spPr>
            <p:txBody>
              <a:bodyPr>
                <a:normAutofit/>
              </a:bodyPr>
              <a:lstStyle/>
              <a:p>
                <a:endParaRPr lang="nl-BE" sz="4400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BE" sz="4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4400" b="0" i="0" smtClean="0">
                            <a:latin typeface="Cambria Math" charset="0"/>
                          </a:rPr>
                          <m:t>𝛻</m:t>
                        </m:r>
                      </m:e>
                      <m:sup>
                        <m:r>
                          <a:rPr lang="nl-BE" sz="4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nl-BE" sz="4400" b="0" i="1" smtClean="0">
                        <a:latin typeface="Cambria Math" charset="0"/>
                      </a:rPr>
                      <m:t>𝑢</m:t>
                    </m:r>
                    <m:r>
                      <a:rPr lang="nl-BE" sz="4400" b="0" i="1" smtClean="0">
                        <a:latin typeface="Cambria Math" charset="0"/>
                      </a:rPr>
                      <m:t>=</m:t>
                    </m:r>
                    <m:r>
                      <a:rPr lang="nl-BE" sz="4400" b="0" i="1" smtClean="0">
                        <a:latin typeface="Cambria Math" charset="0"/>
                      </a:rPr>
                      <m:t>𝑓</m:t>
                    </m:r>
                    <m:r>
                      <a:rPr lang="nl-BE" sz="4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sz="4400" dirty="0" smtClean="0"/>
                  <a:t>   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4400" b="0" i="0" smtClean="0">
                        <a:latin typeface="Cambria Math" charset="0"/>
                      </a:rPr>
                      <m:t>Ω</m:t>
                    </m:r>
                  </m:oMath>
                </a14:m>
                <a:endParaRPr lang="nl-BE" sz="4400" b="0" dirty="0" smtClean="0"/>
              </a:p>
              <a:p>
                <a14:m>
                  <m:oMath xmlns:m="http://schemas.openxmlformats.org/officeDocument/2006/math">
                    <m:r>
                      <a:rPr lang="nl-BE" sz="4400" b="0" i="1" smtClean="0">
                        <a:latin typeface="Cambria Math" charset="0"/>
                      </a:rPr>
                      <m:t>     </m:t>
                    </m:r>
                    <m:r>
                      <a:rPr lang="nl-BE" sz="4400" b="0" i="1" smtClean="0">
                        <a:latin typeface="Cambria Math" charset="0"/>
                      </a:rPr>
                      <m:t>𝑢</m:t>
                    </m:r>
                    <m:r>
                      <a:rPr lang="nl-BE" sz="4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nl-BE" sz="4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sz="44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nl-BE" sz="4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BE" sz="4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sz="4400" dirty="0" smtClean="0"/>
                  <a:t>  on </a:t>
                </a:r>
                <a14:m>
                  <m:oMath xmlns:m="http://schemas.openxmlformats.org/officeDocument/2006/math">
                    <m:r>
                      <a:rPr lang="nl-BE" sz="4400" b="0" i="1" smtClean="0">
                        <a:latin typeface="Cambria Math" charset="0"/>
                      </a:rPr>
                      <m:t>𝜕</m:t>
                    </m:r>
                    <m:r>
                      <m:rPr>
                        <m:sty m:val="p"/>
                      </m:rPr>
                      <a:rPr lang="nl-BE" sz="4400" b="0" i="0" smtClean="0">
                        <a:latin typeface="Cambria Math" charset="0"/>
                      </a:rPr>
                      <m:t>Ω</m:t>
                    </m:r>
                  </m:oMath>
                </a14:m>
                <a:endParaRPr lang="en-GB" sz="4400" dirty="0" smtClean="0"/>
              </a:p>
              <a:p>
                <a:endParaRPr lang="en-GB" sz="4400" dirty="0"/>
              </a:p>
              <a:p>
                <a:endParaRPr lang="en-GB" sz="4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80000" cy="4032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1" y="2425411"/>
            <a:ext cx="4443413" cy="23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typical problems :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GB" sz="3200" dirty="0" smtClean="0"/>
          </a:p>
          <a:p>
            <a:pPr>
              <a:buFont typeface="Arial" charset="0"/>
              <a:buChar char="•"/>
            </a:pPr>
            <a:r>
              <a:rPr lang="en-GB" sz="3200" dirty="0" smtClean="0"/>
              <a:t>The geometry </a:t>
            </a:r>
            <a:r>
              <a:rPr lang="en-GB" sz="3200" dirty="0" err="1" smtClean="0"/>
              <a:t>Ω</a:t>
            </a:r>
            <a:r>
              <a:rPr lang="en-GB" sz="3200" dirty="0" smtClean="0"/>
              <a:t> is very complex</a:t>
            </a:r>
          </a:p>
          <a:p>
            <a:pPr>
              <a:buFont typeface="Arial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We need a highly accurate numerical solution</a:t>
            </a:r>
          </a:p>
          <a:p>
            <a:pPr>
              <a:buFont typeface="Arial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The forcing term </a:t>
            </a:r>
            <a:r>
              <a:rPr lang="en-GB" sz="3200" i="1" dirty="0" smtClean="0"/>
              <a:t>f </a:t>
            </a:r>
            <a:r>
              <a:rPr lang="en-GB" sz="3200" dirty="0" smtClean="0"/>
              <a:t>has very localized features</a:t>
            </a:r>
            <a:endParaRPr lang="en-GB" sz="3200" i="1" dirty="0" smtClean="0"/>
          </a:p>
          <a:p>
            <a:pPr>
              <a:buFont typeface="Arial" charset="0"/>
              <a:buChar char="•"/>
            </a:pPr>
            <a:endParaRPr lang="en-GB" sz="3200" i="1" dirty="0" smtClean="0"/>
          </a:p>
          <a:p>
            <a:pPr marL="871400" lvl="5" indent="0">
              <a:buNone/>
            </a:pPr>
            <a:r>
              <a:rPr lang="en-GB" sz="2800" dirty="0" smtClean="0"/>
              <a:t>We need a fast way to compute highly accurate solutions to                     Poisson’s equation on complex geometries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3</a:t>
            </a:fld>
            <a:endParaRPr lang="en-GB"/>
          </a:p>
        </p:txBody>
      </p:sp>
      <p:sp>
        <p:nvSpPr>
          <p:cNvPr id="5" name="Flèche vers la droite 4"/>
          <p:cNvSpPr/>
          <p:nvPr/>
        </p:nvSpPr>
        <p:spPr>
          <a:xfrm>
            <a:off x="1228726" y="4843462"/>
            <a:ext cx="671512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State of the art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The algorithm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Non conforming meshes with p4est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The spectral element method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The preconditioned conjugate gradients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Multi scale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Performances of the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GB" sz="2800" dirty="0" smtClean="0"/>
          </a:p>
          <a:p>
            <a:pPr>
              <a:buFont typeface="Arial" charset="0"/>
              <a:buChar char="•"/>
            </a:pPr>
            <a:r>
              <a:rPr lang="en-GB" sz="2800" dirty="0" smtClean="0"/>
              <a:t> Investigate the properties of a chosen algorithm to solve Poisson’s equation and their theoretical basis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Implement, from scratch, the algorithm in C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Discuss the performances of the Poisson solver and compare them with the theoretical results</a:t>
            </a:r>
            <a:endParaRPr lang="en-GB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dirty="0" smtClean="0"/>
              <a:t> Based on the FFT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Domain Decomposition methods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Multigrid methods (geometric – algebraic)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Fast Multipole method</a:t>
            </a:r>
            <a:endParaRPr lang="en-GB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Adaptive Mesh Refinement (AMR) adapts the elements to the problem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70" y="1928748"/>
            <a:ext cx="7344019" cy="433964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order methods with </a:t>
            </a:r>
            <a:r>
              <a:rPr lang="en-GB" b="1" dirty="0" smtClean="0">
                <a:solidFill>
                  <a:schemeClr val="accent2"/>
                </a:solidFill>
              </a:rPr>
              <a:t>p4est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2305050"/>
            <a:ext cx="9785962" cy="302418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1019</TotalTime>
  <Words>552</Words>
  <Application>Microsoft Macintosh PowerPoint</Application>
  <PresentationFormat>Grand écran</PresentationFormat>
  <Paragraphs>98</Paragraphs>
  <Slides>19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Wingdings</vt:lpstr>
      <vt:lpstr>Arial</vt:lpstr>
      <vt:lpstr>Rétrospection</vt:lpstr>
      <vt:lpstr>   Multi scale preconditioner to solve elliptic problems with high order methods with p4est</vt:lpstr>
      <vt:lpstr>Multi scale preconditioner to solve elliptic problems with high order methods with p4est</vt:lpstr>
      <vt:lpstr>Poisson’s equation</vt:lpstr>
      <vt:lpstr>In typical problems : </vt:lpstr>
      <vt:lpstr>Outline</vt:lpstr>
      <vt:lpstr>Objectives</vt:lpstr>
      <vt:lpstr>State of the art</vt:lpstr>
      <vt:lpstr>Adaptive Mesh Refinement (AMR) adapts the elements to the problem</vt:lpstr>
      <vt:lpstr>Multi scale preconditioner to solve elliptic problems with high order methods with p4est</vt:lpstr>
      <vt:lpstr>Hanging nodes must be treated carefully</vt:lpstr>
      <vt:lpstr>Multi scale preconditioner to solve elliptic problems with high order methods with p4est</vt:lpstr>
      <vt:lpstr>High order polynomials better interpolate smooth functions</vt:lpstr>
      <vt:lpstr>GLL quadrature points include the extremities of the interval</vt:lpstr>
      <vt:lpstr>Example of a mesh with p = 2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Weicker</dc:creator>
  <cp:lastModifiedBy>David Weicker</cp:lastModifiedBy>
  <cp:revision>39</cp:revision>
  <dcterms:created xsi:type="dcterms:W3CDTF">2017-08-28T12:21:19Z</dcterms:created>
  <dcterms:modified xsi:type="dcterms:W3CDTF">2017-08-31T16:37:52Z</dcterms:modified>
</cp:coreProperties>
</file>