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5" r:id="rId5"/>
    <p:sldId id="270" r:id="rId6"/>
    <p:sldId id="272" r:id="rId7"/>
    <p:sldId id="266" r:id="rId8"/>
    <p:sldId id="274" r:id="rId9"/>
    <p:sldId id="269" r:id="rId10"/>
    <p:sldId id="286" r:id="rId11"/>
    <p:sldId id="284" r:id="rId12"/>
    <p:sldId id="267" r:id="rId13"/>
    <p:sldId id="287" r:id="rId14"/>
    <p:sldId id="276" r:id="rId15"/>
    <p:sldId id="288" r:id="rId16"/>
    <p:sldId id="285" r:id="rId17"/>
    <p:sldId id="289" r:id="rId18"/>
    <p:sldId id="283" r:id="rId19"/>
    <p:sldId id="282" r:id="rId20"/>
    <p:sldId id="280" r:id="rId21"/>
    <p:sldId id="29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3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4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531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5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202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58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2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2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5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4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AA08-CF1A-43CE-82C6-3618CD96A7D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5AA08-CF1A-43CE-82C6-3618CD96A7D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7B5E50-8F21-4674-90FC-8A2184A3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2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url.trillwork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6F8A-061C-4F16-A685-85A176C90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163" y="1827179"/>
            <a:ext cx="9903953" cy="1043709"/>
          </a:xfrm>
        </p:spPr>
        <p:txBody>
          <a:bodyPr/>
          <a:lstStyle/>
          <a:p>
            <a:pPr algn="l"/>
            <a:br>
              <a:rPr lang="en-US" dirty="0"/>
            </a:b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Spotify Ratings</a:t>
            </a:r>
            <a:b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66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Ticket Sales</a:t>
            </a:r>
            <a:endParaRPr lang="en-US" dirty="0">
              <a:solidFill>
                <a:schemeClr val="tx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A6F28-F169-4C57-A8B8-0CDD0A470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163" y="5368755"/>
            <a:ext cx="9144000" cy="1489245"/>
          </a:xfrm>
        </p:spPr>
        <p:txBody>
          <a:bodyPr>
            <a:normAutofit/>
          </a:bodyPr>
          <a:lstStyle/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1"/>
                </a:solidFill>
              </a:rPr>
              <a:t>ARTHUR ADJAMOFLIAN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1"/>
                </a:solidFill>
              </a:rPr>
              <a:t>DEWITT TSAI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1"/>
                </a:solidFill>
              </a:rPr>
              <a:t>RAY SPEAKMOORE</a:t>
            </a:r>
          </a:p>
          <a:p>
            <a:pPr algn="l">
              <a:lnSpc>
                <a:spcPct val="60000"/>
              </a:lnSpc>
            </a:pPr>
            <a:r>
              <a:rPr lang="en-US" dirty="0">
                <a:solidFill>
                  <a:schemeClr val="tx1"/>
                </a:solidFill>
              </a:rPr>
              <a:t>BRENT LEE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042E5-501D-421E-B33A-53E3271F8D56}"/>
              </a:ext>
            </a:extLst>
          </p:cNvPr>
          <p:cNvSpPr/>
          <p:nvPr/>
        </p:nvSpPr>
        <p:spPr>
          <a:xfrm>
            <a:off x="905163" y="3693064"/>
            <a:ext cx="76931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Discovering Correlations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2BEF82-6524-4335-8DC3-920F58DE3658}"/>
              </a:ext>
            </a:extLst>
          </p:cNvPr>
          <p:cNvCxnSpPr/>
          <p:nvPr/>
        </p:nvCxnSpPr>
        <p:spPr>
          <a:xfrm>
            <a:off x="628073" y="3318643"/>
            <a:ext cx="9005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53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" y="291708"/>
            <a:ext cx="11304134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Data Analysis: Followers vs.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4D94-FFB9-4BDC-B869-6D8BA25C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3289" y="1936955"/>
            <a:ext cx="4948094" cy="3658432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E64E85-733B-496A-ABA4-395C3A248B66}"/>
              </a:ext>
            </a:extLst>
          </p:cNvPr>
          <p:cNvSpPr txBox="1">
            <a:spLocks/>
          </p:cNvSpPr>
          <p:nvPr/>
        </p:nvSpPr>
        <p:spPr>
          <a:xfrm>
            <a:off x="130579" y="1178352"/>
            <a:ext cx="6364489" cy="557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Positive relation between followers and popularity.</a:t>
            </a:r>
          </a:p>
          <a:p>
            <a:r>
              <a:rPr lang="en-US" sz="2200" dirty="0"/>
              <a:t>Rate of increase is exponential.</a:t>
            </a:r>
          </a:p>
          <a:p>
            <a:r>
              <a:rPr lang="en-US" sz="2200" dirty="0"/>
              <a:t>Until 70% popularity, the amount of followers on Spotify is roughly the same.</a:t>
            </a:r>
          </a:p>
          <a:p>
            <a:r>
              <a:rPr lang="en-US" sz="2200" dirty="0"/>
              <a:t>Past 70% popularity, significant growth proceeds to accelerate faster.</a:t>
            </a:r>
          </a:p>
          <a:p>
            <a:r>
              <a:rPr lang="en-US" sz="2200" dirty="0"/>
              <a:t>Past 80%, follower quantity is extremely erratic but still follows exponential trend.</a:t>
            </a:r>
          </a:p>
          <a:p>
            <a:r>
              <a:rPr lang="en-US" sz="2200" dirty="0"/>
              <a:t>Having a higher popularity rating does not necessary equates to higher amount of followers.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2332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" y="291708"/>
            <a:ext cx="11304134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Data Analysis: Followers vs.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4D94-FFB9-4BDC-B869-6D8BA25C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3289" y="1936955"/>
            <a:ext cx="4948094" cy="3658431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17A145-04FA-49F9-B299-D5743FE955C1}"/>
              </a:ext>
            </a:extLst>
          </p:cNvPr>
          <p:cNvSpPr txBox="1">
            <a:spLocks/>
          </p:cNvSpPr>
          <p:nvPr/>
        </p:nvSpPr>
        <p:spPr>
          <a:xfrm>
            <a:off x="130579" y="1178352"/>
            <a:ext cx="6632530" cy="557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Owing to its label nomenclature, the Pop genre is mostly located above 80% popularity.</a:t>
            </a:r>
          </a:p>
          <a:p>
            <a:r>
              <a:rPr lang="en-US" sz="2200" dirty="0"/>
              <a:t>The Rap genre seems to have similar results as Pop.</a:t>
            </a:r>
          </a:p>
          <a:p>
            <a:r>
              <a:rPr lang="en-US" sz="2200" dirty="0"/>
              <a:t>Rock has a concentrated cluster focused between 70% to 85% popularity, rarely exceeding 10 million followers vs. </a:t>
            </a:r>
            <a:br>
              <a:rPr lang="en-US" sz="2200" dirty="0"/>
            </a:br>
            <a:r>
              <a:rPr lang="en-US" sz="2200" dirty="0"/>
              <a:t>Ed Sheeran’s +50 million followers.</a:t>
            </a:r>
          </a:p>
          <a:p>
            <a:r>
              <a:rPr lang="en-US" sz="2200" dirty="0"/>
              <a:t>Post Malone, who has 100% popularity, simply only has 20 million followers to Ed </a:t>
            </a:r>
            <a:r>
              <a:rPr lang="en-US" sz="2200" dirty="0" err="1"/>
              <a:t>Sheeren’s</a:t>
            </a:r>
            <a:r>
              <a:rPr lang="en-US" sz="2200" dirty="0"/>
              <a:t> +50 million despite being at sub 100% popularity</a:t>
            </a:r>
          </a:p>
          <a:p>
            <a:pPr lvl="1"/>
            <a:r>
              <a:rPr lang="en-US" sz="2200" dirty="0"/>
              <a:t>Increased Popularity != Increased # of Followers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6155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" y="291708"/>
            <a:ext cx="11304134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Data Analysis: Ticket Sales vs.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4D94-FFB9-4BDC-B869-6D8BA25C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3252" y="1936955"/>
            <a:ext cx="5448169" cy="3658433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E64E85-733B-496A-ABA4-395C3A248B66}"/>
              </a:ext>
            </a:extLst>
          </p:cNvPr>
          <p:cNvSpPr txBox="1">
            <a:spLocks/>
          </p:cNvSpPr>
          <p:nvPr/>
        </p:nvSpPr>
        <p:spPr>
          <a:xfrm>
            <a:off x="130579" y="1178352"/>
            <a:ext cx="6364489" cy="557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highest point, Ed Sheeran, holds the highest amount of ticket sales in 2018.</a:t>
            </a:r>
          </a:p>
          <a:p>
            <a:r>
              <a:rPr lang="en-US" sz="2200" dirty="0"/>
              <a:t>The right most point, Post Malone, holds an amount in the lower quadrant of our data despite a 100% popularity rating.</a:t>
            </a:r>
          </a:p>
          <a:p>
            <a:r>
              <a:rPr lang="en-US" sz="2200" dirty="0"/>
              <a:t>Across the board, majority of artists did not exceed 1 million sold tickets.</a:t>
            </a:r>
          </a:p>
          <a:p>
            <a:r>
              <a:rPr lang="en-US" sz="2200" dirty="0"/>
              <a:t>The lowest popular artists can have concert sales that match Post Malone at 100% popularity rating.</a:t>
            </a:r>
          </a:p>
          <a:p>
            <a:pPr lvl="1"/>
            <a:r>
              <a:rPr lang="en-US" sz="2200" dirty="0"/>
              <a:t>Thoughts:	</a:t>
            </a:r>
          </a:p>
          <a:p>
            <a:pPr lvl="2"/>
            <a:r>
              <a:rPr lang="en-US" sz="2200" dirty="0"/>
              <a:t>Increased popularity != Higher ticket sales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7818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" y="291708"/>
            <a:ext cx="11304134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Data Analysis: Ticket Sales vs.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4D94-FFB9-4BDC-B869-6D8BA25C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3252" y="1936955"/>
            <a:ext cx="5448169" cy="3658432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E64E85-733B-496A-ABA4-395C3A248B66}"/>
              </a:ext>
            </a:extLst>
          </p:cNvPr>
          <p:cNvSpPr txBox="1">
            <a:spLocks/>
          </p:cNvSpPr>
          <p:nvPr/>
        </p:nvSpPr>
        <p:spPr>
          <a:xfrm>
            <a:off x="130579" y="1178352"/>
            <a:ext cx="6364489" cy="5571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Rock, out of all genres, has a consistent popularity rating between 70% to 85% but results mostly in about 500 thousand ticket sales in 2018.</a:t>
            </a:r>
          </a:p>
          <a:p>
            <a:r>
              <a:rPr lang="en-US" sz="2200" dirty="0"/>
              <a:t>When compared to Rap, Rock has a higher amount of artists that hit the 1 million mark. </a:t>
            </a:r>
          </a:p>
          <a:p>
            <a:pPr lvl="1"/>
            <a:r>
              <a:rPr lang="en-US" sz="2200" dirty="0"/>
              <a:t>However, Rap artists seem to mainly be around the 200 thousand mark with a higher popularity rating.</a:t>
            </a:r>
          </a:p>
          <a:p>
            <a:r>
              <a:rPr lang="en-US" sz="2200" dirty="0"/>
              <a:t>Interesting note:</a:t>
            </a:r>
          </a:p>
          <a:p>
            <a:pPr lvl="1"/>
            <a:r>
              <a:rPr lang="en-US" sz="2200" dirty="0"/>
              <a:t>For the plots above 1 million tickets sold, a country artist with ~75% popularity was beaten by a rock artist at ~57%.</a:t>
            </a:r>
          </a:p>
          <a:p>
            <a:pPr lvl="2"/>
            <a:r>
              <a:rPr lang="en-US" sz="2200" dirty="0"/>
              <a:t>Rock artist is Roger Waters</a:t>
            </a:r>
          </a:p>
          <a:p>
            <a:pPr lvl="2"/>
            <a:r>
              <a:rPr lang="en-US" sz="2200" dirty="0"/>
              <a:t>Country artist is Kenny Chesney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2592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" y="291708"/>
            <a:ext cx="11304134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Data Analysis: Ticket Sales vs. Followers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4D94-FFB9-4BDC-B869-6D8BA25C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3252" y="1936955"/>
            <a:ext cx="5448169" cy="3658432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E64E85-733B-496A-ABA4-395C3A248B66}"/>
              </a:ext>
            </a:extLst>
          </p:cNvPr>
          <p:cNvSpPr txBox="1">
            <a:spLocks/>
          </p:cNvSpPr>
          <p:nvPr/>
        </p:nvSpPr>
        <p:spPr>
          <a:xfrm>
            <a:off x="130579" y="1178352"/>
            <a:ext cx="6364489" cy="557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Follower count is an unreliable value to predict ticket sales.</a:t>
            </a:r>
          </a:p>
          <a:p>
            <a:pPr lvl="1"/>
            <a:r>
              <a:rPr lang="en-US" sz="2200" dirty="0"/>
              <a:t>An artist at 20 million followers may sell just as many tickets than an artist under 10 million followers.</a:t>
            </a:r>
          </a:p>
          <a:p>
            <a:r>
              <a:rPr lang="en-US" sz="2200" dirty="0"/>
              <a:t>Majority of the Top 100 artists in 2018 never exceeded over 1 million ticket sales</a:t>
            </a:r>
          </a:p>
          <a:p>
            <a:r>
              <a:rPr lang="en-US" sz="2200" dirty="0"/>
              <a:t>Significant amount of artists on the Top 100 list have almost 0 followers but manage to reach 1 million tickets sold.</a:t>
            </a:r>
          </a:p>
          <a:p>
            <a:pPr lvl="1"/>
            <a:r>
              <a:rPr lang="en-US" sz="2200" dirty="0"/>
              <a:t>Thoughts: Spotify’s following feature is an opt-in feature which may possibly explain a lack of any correlation or trend.</a:t>
            </a:r>
          </a:p>
        </p:txBody>
      </p:sp>
    </p:spTree>
    <p:extLst>
      <p:ext uri="{BB962C8B-B14F-4D97-AF65-F5344CB8AC3E}">
        <p14:creationId xmlns:p14="http://schemas.microsoft.com/office/powerpoint/2010/main" val="259502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" y="291708"/>
            <a:ext cx="11304134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Data Analysis: Ticket Sales vs. Followers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4D94-FFB9-4BDC-B869-6D8BA25C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3253" y="1936955"/>
            <a:ext cx="5448167" cy="3658432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E64E85-733B-496A-ABA4-395C3A248B66}"/>
              </a:ext>
            </a:extLst>
          </p:cNvPr>
          <p:cNvSpPr txBox="1">
            <a:spLocks/>
          </p:cNvSpPr>
          <p:nvPr/>
        </p:nvSpPr>
        <p:spPr>
          <a:xfrm>
            <a:off x="130579" y="1178352"/>
            <a:ext cx="6364489" cy="557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Pop and Rap have a wider spread that passes 20 million followers.</a:t>
            </a:r>
          </a:p>
          <a:p>
            <a:r>
              <a:rPr lang="en-US" sz="2000" dirty="0"/>
              <a:t>Rock and Country are focused primarily under 10 million.</a:t>
            </a:r>
          </a:p>
          <a:p>
            <a:pPr lvl="1"/>
            <a:r>
              <a:rPr lang="en-US" sz="2000" dirty="0"/>
              <a:t>Both do not have any sort of correlation in terms of ticket sales.</a:t>
            </a:r>
          </a:p>
          <a:p>
            <a:r>
              <a:rPr lang="en-US" sz="2000" dirty="0"/>
              <a:t>When comparing clusters, the Other cluster, despite having low amount of followers, can easily contend with the main genres in ticket sales.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1283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255F-039A-4170-9093-BBC86C0F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2"/>
            <a:ext cx="8596668" cy="4958499"/>
          </a:xfrm>
        </p:spPr>
        <p:txBody>
          <a:bodyPr>
            <a:normAutofit/>
          </a:bodyPr>
          <a:lstStyle/>
          <a:p>
            <a:r>
              <a:rPr lang="en-US" sz="2200" dirty="0"/>
              <a:t>Amount of followers and popularity are not end-all metrics to determine total ticket sales.</a:t>
            </a:r>
          </a:p>
          <a:p>
            <a:r>
              <a:rPr lang="en-US" sz="2200" dirty="0"/>
              <a:t>For Spotify, if your popularity is at 70%, your amount of followers could still equal the amount for someone at 10% popularity.</a:t>
            </a:r>
          </a:p>
          <a:p>
            <a:r>
              <a:rPr lang="en-US" sz="2200" dirty="0"/>
              <a:t>If you’re a workaholic like Ed Sheeran, you could also destroy expectations without being considered an outlier.</a:t>
            </a:r>
          </a:p>
        </p:txBody>
      </p:sp>
    </p:spTree>
    <p:extLst>
      <p:ext uri="{BB962C8B-B14F-4D97-AF65-F5344CB8AC3E}">
        <p14:creationId xmlns:p14="http://schemas.microsoft.com/office/powerpoint/2010/main" val="3932664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255F-039A-4170-9093-BBC86C0F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2"/>
            <a:ext cx="8596668" cy="4958499"/>
          </a:xfrm>
        </p:spPr>
        <p:txBody>
          <a:bodyPr>
            <a:normAutofit/>
          </a:bodyPr>
          <a:lstStyle/>
          <a:p>
            <a:r>
              <a:rPr lang="en-US" sz="2200" dirty="0"/>
              <a:t>Main Takeaway: Spotify is a poor metric to determine the tickets sold in a year for an artist.</a:t>
            </a:r>
          </a:p>
          <a:p>
            <a:pPr lvl="1"/>
            <a:r>
              <a:rPr lang="en-US" sz="2000" dirty="0"/>
              <a:t>Music stream popularity or follower amounts seem to only affect each other.</a:t>
            </a:r>
          </a:p>
          <a:p>
            <a:pPr lvl="2"/>
            <a:r>
              <a:rPr lang="en-US" sz="1800" dirty="0"/>
              <a:t>This may extend to other services such as Apple Music, Amazon Music, and Google Music.</a:t>
            </a:r>
          </a:p>
          <a:p>
            <a:pPr lvl="1"/>
            <a:r>
              <a:rPr lang="en-US" sz="2000" dirty="0"/>
              <a:t>Other factors must be in play which may provide a more direct correlation to tickets sold.</a:t>
            </a:r>
          </a:p>
          <a:p>
            <a:pPr lvl="2"/>
            <a:r>
              <a:rPr lang="en-US" sz="1800" dirty="0"/>
              <a:t>Marketing budget</a:t>
            </a:r>
          </a:p>
          <a:p>
            <a:pPr lvl="2"/>
            <a:r>
              <a:rPr lang="en-US" sz="1800" dirty="0"/>
              <a:t>Amount of total concerts per tour</a:t>
            </a:r>
          </a:p>
          <a:p>
            <a:pPr lvl="2"/>
            <a:r>
              <a:rPr lang="en-US" sz="1800" dirty="0"/>
              <a:t>Direct engagement with public</a:t>
            </a:r>
          </a:p>
          <a:p>
            <a:pPr lvl="2"/>
            <a:r>
              <a:rPr lang="en-US" sz="1800" dirty="0"/>
              <a:t>Social media popularity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3277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Post Mortem - Difficulties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255F-039A-4170-9093-BBC86C0F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2"/>
            <a:ext cx="8596668" cy="4958499"/>
          </a:xfrm>
        </p:spPr>
        <p:txBody>
          <a:bodyPr>
            <a:normAutofit/>
          </a:bodyPr>
          <a:lstStyle/>
          <a:p>
            <a:r>
              <a:rPr lang="en-US" sz="2000" dirty="0"/>
              <a:t>Spotify API documentation were written in HTML without any available Python resources.</a:t>
            </a:r>
          </a:p>
          <a:p>
            <a:pPr lvl="1"/>
            <a:r>
              <a:rPr lang="en-US" sz="1800" dirty="0"/>
              <a:t>Used </a:t>
            </a:r>
            <a:r>
              <a:rPr lang="en-US" sz="1800" dirty="0" err="1"/>
              <a:t>curl.trill</a:t>
            </a:r>
            <a:r>
              <a:rPr lang="en-US" sz="1800" dirty="0"/>
              <a:t> website to convert HTML commands from Spotify API guide into Python format.</a:t>
            </a:r>
          </a:p>
          <a:p>
            <a:r>
              <a:rPr lang="en-US" sz="2000" dirty="0"/>
              <a:t>Spotify API genre value contains multiple genres.</a:t>
            </a:r>
          </a:p>
          <a:p>
            <a:pPr lvl="1"/>
            <a:r>
              <a:rPr lang="en-US" sz="1800" dirty="0"/>
              <a:t>Created a double iteration loop to replace values in Genre with a generalized label.</a:t>
            </a:r>
          </a:p>
          <a:p>
            <a:pPr lvl="1"/>
            <a:r>
              <a:rPr lang="en-US" sz="1800" dirty="0"/>
              <a:t>Example: Indie Rock would be converted into Rock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6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Post Mortem - Difficulties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255F-039A-4170-9093-BBC86C0F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2"/>
            <a:ext cx="8596668" cy="4958499"/>
          </a:xfrm>
        </p:spPr>
        <p:txBody>
          <a:bodyPr>
            <a:normAutofit/>
          </a:bodyPr>
          <a:lstStyle/>
          <a:p>
            <a:r>
              <a:rPr lang="en-US" sz="2000" dirty="0"/>
              <a:t>Ticket sales data per concert for artists proved difficult to find through public databases.</a:t>
            </a:r>
          </a:p>
          <a:p>
            <a:pPr lvl="1"/>
            <a:r>
              <a:rPr lang="en-US" sz="2000" dirty="0"/>
              <a:t>Most accessible information is from the previous year 2018 and for tours.</a:t>
            </a:r>
          </a:p>
          <a:p>
            <a:pPr lvl="1"/>
            <a:r>
              <a:rPr lang="en-US" sz="2000" dirty="0"/>
              <a:t>What would have been more useful:</a:t>
            </a:r>
          </a:p>
          <a:p>
            <a:pPr lvl="2"/>
            <a:r>
              <a:rPr lang="en-US" sz="1800" dirty="0"/>
              <a:t>Data that contains tickets sold for all concerts individually of their tour total.</a:t>
            </a:r>
          </a:p>
          <a:p>
            <a:r>
              <a:rPr lang="en-US" sz="2000" dirty="0"/>
              <a:t>Certain artists belonged in multiple genres</a:t>
            </a:r>
          </a:p>
          <a:p>
            <a:pPr lvl="1"/>
            <a:r>
              <a:rPr lang="en-US" sz="2000" dirty="0"/>
              <a:t>Resorted in applying generalized genres instead of more appropriate labels that would provide additional analytical accuracy.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1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0874-C8B5-4823-A263-109C0850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951"/>
            <a:ext cx="9467330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Motivation – Underdog Music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12C0-A34C-473F-923A-AB84997A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8498"/>
            <a:ext cx="8596668" cy="4441547"/>
          </a:xfrm>
        </p:spPr>
        <p:txBody>
          <a:bodyPr>
            <a:normAutofit/>
          </a:bodyPr>
          <a:lstStyle/>
          <a:p>
            <a:r>
              <a:rPr lang="en-US" sz="2000" dirty="0"/>
              <a:t>There are millions of artists trying to make a name for themselves.</a:t>
            </a:r>
          </a:p>
          <a:p>
            <a:r>
              <a:rPr lang="en-US" sz="2000" dirty="0"/>
              <a:t>The creation of music is easily accessible and affordable.</a:t>
            </a:r>
          </a:p>
          <a:p>
            <a:r>
              <a:rPr lang="en-US" sz="2000" dirty="0"/>
              <a:t>The sharing of music has become the norm as streaming services and pay-per-song online services has risen.</a:t>
            </a:r>
          </a:p>
          <a:p>
            <a:r>
              <a:rPr lang="en-US" sz="2000" dirty="0"/>
              <a:t>Revenue from streaming services is unreliable for rising artists.</a:t>
            </a:r>
          </a:p>
          <a:p>
            <a:r>
              <a:rPr lang="en-US" sz="2000" dirty="0"/>
              <a:t>Primary source of monetization comes from concert sales.</a:t>
            </a:r>
          </a:p>
        </p:txBody>
      </p:sp>
    </p:spTree>
    <p:extLst>
      <p:ext uri="{BB962C8B-B14F-4D97-AF65-F5344CB8AC3E}">
        <p14:creationId xmlns:p14="http://schemas.microsoft.com/office/powerpoint/2010/main" val="1471894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Post Mortem – Additional Thoughts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255F-039A-4170-9093-BBC86C0F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2"/>
            <a:ext cx="8596668" cy="4958499"/>
          </a:xfrm>
        </p:spPr>
        <p:txBody>
          <a:bodyPr>
            <a:normAutofit/>
          </a:bodyPr>
          <a:lstStyle/>
          <a:p>
            <a:r>
              <a:rPr lang="en-US" sz="2000" dirty="0"/>
              <a:t>If we had additional resources…</a:t>
            </a:r>
          </a:p>
          <a:p>
            <a:pPr lvl="1"/>
            <a:r>
              <a:rPr lang="en-US" sz="2000" dirty="0"/>
              <a:t>Receive data for the top 1,000 selling concerts for music artists using paid access to databases.</a:t>
            </a:r>
          </a:p>
          <a:p>
            <a:pPr lvl="1"/>
            <a:r>
              <a:rPr lang="en-US" sz="2000" dirty="0"/>
              <a:t>Expand research to be based either worldwide data or focused on USA.</a:t>
            </a:r>
          </a:p>
          <a:p>
            <a:pPr lvl="1"/>
            <a:r>
              <a:rPr lang="en-US" sz="2000" dirty="0"/>
              <a:t>Investigate, separately, concert data for specific artists that have shown a recent explosive growth in popularity in 2019 using data scraping.</a:t>
            </a:r>
          </a:p>
          <a:p>
            <a:r>
              <a:rPr lang="en-US" sz="2000" dirty="0"/>
              <a:t>If we had additional time…</a:t>
            </a:r>
          </a:p>
          <a:p>
            <a:pPr lvl="1"/>
            <a:r>
              <a:rPr lang="en-US" sz="1800" dirty="0"/>
              <a:t>Bin the data set either by popularity or by followers.</a:t>
            </a:r>
          </a:p>
          <a:p>
            <a:pPr lvl="1"/>
            <a:r>
              <a:rPr lang="en-US" sz="1800" dirty="0"/>
              <a:t>Proceed to run analysis per bin label.</a:t>
            </a:r>
          </a:p>
          <a:p>
            <a:pPr lvl="1"/>
            <a:r>
              <a:rPr lang="en-US" sz="1800" dirty="0"/>
              <a:t>Investigate getting data for lesser known artists with ticket data.</a:t>
            </a:r>
          </a:p>
        </p:txBody>
      </p:sp>
    </p:spTree>
    <p:extLst>
      <p:ext uri="{BB962C8B-B14F-4D97-AF65-F5344CB8AC3E}">
        <p14:creationId xmlns:p14="http://schemas.microsoft.com/office/powerpoint/2010/main" val="761669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Post Mortem – Additional Thoughts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255F-039A-4170-9093-BBC86C0F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142"/>
            <a:ext cx="8596668" cy="4958499"/>
          </a:xfrm>
        </p:spPr>
        <p:txBody>
          <a:bodyPr>
            <a:normAutofit/>
          </a:bodyPr>
          <a:lstStyle/>
          <a:p>
            <a:r>
              <a:rPr lang="en-US" sz="2000" dirty="0"/>
              <a:t>If this a real scenario, how would we proceed with these findings?</a:t>
            </a:r>
          </a:p>
          <a:p>
            <a:pPr lvl="1"/>
            <a:r>
              <a:rPr lang="en-US" sz="2000" dirty="0"/>
              <a:t>First, lower the scope of our data. Instead of focusing on the top selling concerts, our data may provide helpful insights by avoiding the most popular artists.</a:t>
            </a:r>
          </a:p>
          <a:p>
            <a:pPr lvl="1"/>
            <a:r>
              <a:rPr lang="en-US" sz="2000" dirty="0"/>
              <a:t>Second, we would include popularity metrics from all streaming services.</a:t>
            </a:r>
          </a:p>
          <a:p>
            <a:pPr lvl="1"/>
            <a:r>
              <a:rPr lang="en-US" sz="2000" dirty="0"/>
              <a:t>Third, if available, data in terms of marketing budget, fan engagement, and song metrics would be added.</a:t>
            </a:r>
          </a:p>
          <a:p>
            <a:pPr lvl="1"/>
            <a:r>
              <a:rPr lang="en-US" sz="2000" dirty="0"/>
              <a:t>Lastly, if similar results return that mirror our current findings, then we would advise the focus of this endeavor to veer away from streaming metrics.</a:t>
            </a:r>
          </a:p>
        </p:txBody>
      </p:sp>
    </p:spTree>
    <p:extLst>
      <p:ext uri="{BB962C8B-B14F-4D97-AF65-F5344CB8AC3E}">
        <p14:creationId xmlns:p14="http://schemas.microsoft.com/office/powerpoint/2010/main" val="1757757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00BDCD-998F-46B7-AD2F-512E91B8389D}"/>
              </a:ext>
            </a:extLst>
          </p:cNvPr>
          <p:cNvSpPr txBox="1">
            <a:spLocks/>
          </p:cNvSpPr>
          <p:nvPr/>
        </p:nvSpPr>
        <p:spPr>
          <a:xfrm>
            <a:off x="677334" y="503555"/>
            <a:ext cx="8596668" cy="3776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1500" dirty="0">
                <a:solidFill>
                  <a:schemeClr val="tx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0253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0681-93B0-4F9F-885F-B949545D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817"/>
            <a:ext cx="8596668" cy="5128534"/>
          </a:xfrm>
        </p:spPr>
        <p:txBody>
          <a:bodyPr>
            <a:normAutofit/>
          </a:bodyPr>
          <a:lstStyle/>
          <a:p>
            <a:r>
              <a:rPr lang="en-US" sz="2000" dirty="0"/>
              <a:t>Who is the issue holder? </a:t>
            </a:r>
          </a:p>
          <a:p>
            <a:pPr lvl="1"/>
            <a:r>
              <a:rPr lang="en-US" sz="1800" dirty="0"/>
              <a:t>Fictional music talent agency that focuses on up-and-coming artists.</a:t>
            </a:r>
          </a:p>
          <a:p>
            <a:r>
              <a:rPr lang="en-US" sz="2000" dirty="0"/>
              <a:t>What is the problem?</a:t>
            </a:r>
          </a:p>
          <a:p>
            <a:pPr lvl="1"/>
            <a:r>
              <a:rPr lang="en-US" sz="1800" dirty="0"/>
              <a:t>Profits are not as high as they hoped. </a:t>
            </a:r>
            <a:r>
              <a:rPr lang="en-US" sz="1800" dirty="0">
                <a:solidFill>
                  <a:schemeClr val="accent6"/>
                </a:solidFill>
              </a:rPr>
              <a:t>Mismatch in turn-out vs. venue size.</a:t>
            </a:r>
          </a:p>
          <a:p>
            <a:pPr lvl="2"/>
            <a:r>
              <a:rPr lang="en-US" sz="1800" dirty="0"/>
              <a:t>Concerts with large venues have low turn out.</a:t>
            </a:r>
          </a:p>
          <a:p>
            <a:pPr lvl="2"/>
            <a:r>
              <a:rPr lang="en-US" sz="1800" dirty="0"/>
              <a:t>Concerts with small venues have high turn out.</a:t>
            </a:r>
          </a:p>
          <a:p>
            <a:r>
              <a:rPr lang="en-US" sz="2200" dirty="0"/>
              <a:t>Insights from Concert Consumer Data</a:t>
            </a:r>
          </a:p>
          <a:p>
            <a:pPr lvl="1"/>
            <a:r>
              <a:rPr lang="en-US" sz="1800" dirty="0"/>
              <a:t>Poor concert experiences are typically blamed to the artist, negatively impacting their reputation.</a:t>
            </a:r>
          </a:p>
          <a:p>
            <a:pPr lvl="1"/>
            <a:r>
              <a:rPr lang="en-US" sz="1800" dirty="0"/>
              <a:t>Impacts long term success trajectory as well as bottom-line profits.</a:t>
            </a:r>
          </a:p>
          <a:p>
            <a:pPr lvl="1"/>
            <a:r>
              <a:rPr lang="en-US" sz="1800" dirty="0"/>
              <a:t>Maximizing venue attendance enhances the overall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46913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B2F4-AFE4-49FA-930F-B21E38B0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7456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Scenario’s Main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D157-D8FC-4034-8833-EF3360F6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993"/>
            <a:ext cx="8596668" cy="5025215"/>
          </a:xfrm>
        </p:spPr>
        <p:txBody>
          <a:bodyPr>
            <a:normAutofit/>
          </a:bodyPr>
          <a:lstStyle/>
          <a:p>
            <a:r>
              <a:rPr lang="en-US" sz="2000" dirty="0"/>
              <a:t>Concerts = Main source of revenue</a:t>
            </a:r>
          </a:p>
          <a:p>
            <a:r>
              <a:rPr lang="en-US" sz="2000" dirty="0"/>
              <a:t>Primary Concern</a:t>
            </a:r>
          </a:p>
          <a:p>
            <a:pPr lvl="1"/>
            <a:r>
              <a:rPr lang="en-US" sz="1800" dirty="0"/>
              <a:t>Maximizing profits of concerts for artists in different genres and different popularity levels.</a:t>
            </a:r>
          </a:p>
          <a:p>
            <a:r>
              <a:rPr lang="en-US" sz="2000" dirty="0"/>
              <a:t>Primary Question</a:t>
            </a:r>
          </a:p>
          <a:p>
            <a:pPr lvl="1"/>
            <a:r>
              <a:rPr lang="en-US" sz="1800" dirty="0"/>
              <a:t>How can we determine the appropriate venue size for an artist to maximize potential profit?</a:t>
            </a:r>
          </a:p>
          <a:p>
            <a:r>
              <a:rPr lang="en-US" sz="2000" dirty="0"/>
              <a:t>Examples</a:t>
            </a:r>
          </a:p>
          <a:p>
            <a:pPr lvl="1"/>
            <a:r>
              <a:rPr lang="en-US" sz="1800" dirty="0"/>
              <a:t>How can we measure an artist’s popularity to make sure we book a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large venue for a large turn-out </a:t>
            </a:r>
            <a:r>
              <a:rPr lang="en-US" sz="1800" dirty="0"/>
              <a:t>or</a:t>
            </a:r>
            <a:r>
              <a:rPr lang="en-US" sz="1800" b="1" dirty="0"/>
              <a:t> </a:t>
            </a:r>
            <a:r>
              <a:rPr lang="en-US" sz="1800" dirty="0"/>
              <a:t>a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small venue for a small turn-out consistently</a:t>
            </a:r>
            <a:r>
              <a:rPr lang="en-US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876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Questions -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0681-93B0-4F9F-885F-B949545D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817"/>
            <a:ext cx="8596668" cy="462002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Q: Do higher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Popularity Ratings </a:t>
            </a:r>
            <a:r>
              <a:rPr lang="en-US" sz="2000" dirty="0"/>
              <a:t>equate to higher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Concert Ticket Sales?</a:t>
            </a:r>
          </a:p>
          <a:p>
            <a:pPr lvl="1"/>
            <a:r>
              <a:rPr lang="en-US" sz="1800" dirty="0"/>
              <a:t>Sig: If false, there is more to be considered regarding higher sales</a:t>
            </a:r>
          </a:p>
          <a:p>
            <a:r>
              <a:rPr lang="en-US" sz="2000" dirty="0"/>
              <a:t>Q: Is the trend between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Follower Count vs. Ticket Sales </a:t>
            </a:r>
            <a:r>
              <a:rPr lang="en-US" sz="2000" dirty="0"/>
              <a:t>similar to </a:t>
            </a:r>
            <a:br>
              <a:rPr lang="en-US" sz="2000" dirty="0"/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Popularity vs. Ticket Sales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Sig: Both metrics should have similar trends, but this should be tested to see if one metric has higher accuracy over the other.</a:t>
            </a:r>
          </a:p>
          <a:p>
            <a:r>
              <a:rPr lang="en-US" sz="2000" dirty="0"/>
              <a:t>Q: Do certain genres have a greater consistent trend for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Follower/Popularity vs. Ticket Sales </a:t>
            </a:r>
            <a:r>
              <a:rPr lang="en-US" sz="2000" dirty="0"/>
              <a:t>over other genres?</a:t>
            </a:r>
          </a:p>
          <a:p>
            <a:pPr lvl="1"/>
            <a:r>
              <a:rPr lang="en-US" sz="1800" dirty="0"/>
              <a:t>Sig: The communities for different genres have different trends. Isolating by genre will help provide accurate expectations for each genre’s community.</a:t>
            </a:r>
          </a:p>
          <a:p>
            <a:r>
              <a:rPr lang="en-US" sz="2000" dirty="0"/>
              <a:t>Q: What key genres </a:t>
            </a:r>
            <a:r>
              <a:rPr lang="en-US" sz="2000" dirty="0">
                <a:solidFill>
                  <a:schemeClr val="accent6"/>
                </a:solidFill>
              </a:rPr>
              <a:t>underperform and overperform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Sig: For our factitious agency, this would be useful information to focus on certain genres over others.</a:t>
            </a:r>
          </a:p>
        </p:txBody>
      </p:sp>
    </p:spTree>
    <p:extLst>
      <p:ext uri="{BB962C8B-B14F-4D97-AF65-F5344CB8AC3E}">
        <p14:creationId xmlns:p14="http://schemas.microsoft.com/office/powerpoint/2010/main" val="56694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Questions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0681-93B0-4F9F-885F-B949545D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817"/>
            <a:ext cx="8596668" cy="4702089"/>
          </a:xfrm>
        </p:spPr>
        <p:txBody>
          <a:bodyPr>
            <a:normAutofit/>
          </a:bodyPr>
          <a:lstStyle/>
          <a:p>
            <a:r>
              <a:rPr lang="en-US" sz="2000" dirty="0"/>
              <a:t>Q: Do higher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Popularity Ratings </a:t>
            </a:r>
            <a:r>
              <a:rPr lang="en-US" sz="2000" dirty="0"/>
              <a:t>equate to higher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Concert Ticket Sales?</a:t>
            </a:r>
          </a:p>
          <a:p>
            <a:pPr lvl="1"/>
            <a:r>
              <a:rPr lang="en-US" sz="1800" dirty="0"/>
              <a:t>A: Not necessarily. However it does equate to a higher value ceiling.</a:t>
            </a:r>
          </a:p>
          <a:p>
            <a:r>
              <a:rPr lang="en-US" sz="2000" dirty="0"/>
              <a:t>Q: Is the trend between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Follower Count vs. Ticket Sales </a:t>
            </a:r>
            <a:r>
              <a:rPr lang="en-US" sz="2000" dirty="0"/>
              <a:t>similar to </a:t>
            </a:r>
            <a:br>
              <a:rPr lang="en-US" sz="2000" dirty="0"/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Popularity vs. Ticket Sales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A: Absolutely not for the top artists. Follower count is an opt-in metric in Spotify, meaning there will be no meaningful correlation.</a:t>
            </a:r>
          </a:p>
          <a:p>
            <a:r>
              <a:rPr lang="en-US" sz="2000" dirty="0"/>
              <a:t>Q: Do certain genres have a greater consistent trend for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Popularity Count vs. Ticket Sales </a:t>
            </a:r>
            <a:r>
              <a:rPr lang="en-US" sz="2000" dirty="0"/>
              <a:t>over other genres?</a:t>
            </a:r>
          </a:p>
          <a:p>
            <a:pPr lvl="1"/>
            <a:r>
              <a:rPr lang="en-US" sz="1800" dirty="0"/>
              <a:t>A: There are no traditional trends, but they have their respective popularity ranges that they occupy.</a:t>
            </a:r>
          </a:p>
          <a:p>
            <a:r>
              <a:rPr lang="en-US" sz="2000" dirty="0"/>
              <a:t>Q: What key genres </a:t>
            </a:r>
            <a:r>
              <a:rPr lang="en-US" sz="2000" dirty="0">
                <a:solidFill>
                  <a:schemeClr val="accent6"/>
                </a:solidFill>
              </a:rPr>
              <a:t>underperform and overperform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A: All genres performed at a similar spread, except Ed Sheeran.</a:t>
            </a:r>
          </a:p>
        </p:txBody>
      </p:sp>
    </p:spTree>
    <p:extLst>
      <p:ext uri="{BB962C8B-B14F-4D97-AF65-F5344CB8AC3E}">
        <p14:creationId xmlns:p14="http://schemas.microsoft.com/office/powerpoint/2010/main" val="1577474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A8B-5F55-46AA-B534-278283E0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56"/>
            <a:ext cx="8596668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Theory and Preparing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0681-93B0-4F9F-885F-B949545D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817"/>
            <a:ext cx="8596668" cy="4702089"/>
          </a:xfrm>
        </p:spPr>
        <p:txBody>
          <a:bodyPr>
            <a:normAutofit/>
          </a:bodyPr>
          <a:lstStyle/>
          <a:p>
            <a:r>
              <a:rPr lang="en-US" sz="2000" dirty="0"/>
              <a:t>What is their core query?</a:t>
            </a:r>
          </a:p>
          <a:p>
            <a:pPr lvl="1"/>
            <a:r>
              <a:rPr lang="en-US" sz="1800" dirty="0"/>
              <a:t>Is there a way where they can choose an appropriately sized venue per artist to maximize profits?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What is the trend between an artist’s popularity vs. ticket sales?</a:t>
            </a:r>
          </a:p>
          <a:p>
            <a:r>
              <a:rPr lang="en-US" sz="2000" dirty="0"/>
              <a:t>What data sources can be useful?</a:t>
            </a:r>
          </a:p>
          <a:p>
            <a:pPr lvl="1"/>
            <a:r>
              <a:rPr lang="en-US" sz="1800" dirty="0"/>
              <a:t>First, streaming of music is the most dominant form of consumption:</a:t>
            </a:r>
          </a:p>
          <a:p>
            <a:pPr lvl="2"/>
            <a:r>
              <a:rPr lang="en-US" sz="1800" dirty="0"/>
              <a:t>Spotify API – Pull rating data for specific artists</a:t>
            </a:r>
          </a:p>
          <a:p>
            <a:pPr lvl="1"/>
            <a:r>
              <a:rPr lang="en-US" sz="1800" dirty="0"/>
              <a:t>Second, concert data is available, but we want to know the best selling concerts of the previous fiscal year.</a:t>
            </a:r>
          </a:p>
          <a:p>
            <a:pPr lvl="2"/>
            <a:r>
              <a:rPr lang="en-US" sz="1800" dirty="0"/>
              <a:t>Published Data for Top Concert Sales from Ranking Lists</a:t>
            </a:r>
          </a:p>
        </p:txBody>
      </p:sp>
    </p:spTree>
    <p:extLst>
      <p:ext uri="{BB962C8B-B14F-4D97-AF65-F5344CB8AC3E}">
        <p14:creationId xmlns:p14="http://schemas.microsoft.com/office/powerpoint/2010/main" val="1485730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5870-268C-4BED-A528-CE102CA8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748711" cy="132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The How: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Exploration and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5DA3-242D-43F1-9439-4B922742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45119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PDF’s table for the Ticket Sales for the Top Ranked Concerts</a:t>
            </a:r>
          </a:p>
          <a:p>
            <a:pPr lvl="1"/>
            <a:r>
              <a:rPr lang="en-US" sz="1800" dirty="0"/>
              <a:t>Input: PDF into Python</a:t>
            </a:r>
          </a:p>
          <a:p>
            <a:pPr lvl="1"/>
            <a:r>
              <a:rPr lang="en-US" sz="1800" dirty="0"/>
              <a:t>Output: Data frame containing Artist Name and Ticket Sales</a:t>
            </a:r>
          </a:p>
          <a:p>
            <a:r>
              <a:rPr lang="en-US" sz="2000" dirty="0"/>
              <a:t>Run Spotify API to find popularity data for Artist Names</a:t>
            </a:r>
          </a:p>
          <a:p>
            <a:pPr lvl="1"/>
            <a:r>
              <a:rPr lang="en-US" sz="1800" dirty="0"/>
              <a:t>Input: Artist Name</a:t>
            </a:r>
          </a:p>
          <a:p>
            <a:pPr lvl="1"/>
            <a:r>
              <a:rPr lang="en-US" sz="1800" dirty="0"/>
              <a:t>Output: Spotify’s Artist Name string, # of Followers, Popularity, </a:t>
            </a:r>
            <a:br>
              <a:rPr lang="en-US" sz="1800" dirty="0"/>
            </a:br>
            <a:r>
              <a:rPr lang="en-US" sz="1800" dirty="0"/>
              <a:t>and Genre.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CE07CB-A0AD-495B-8C33-93935A32F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32" y="1696825"/>
            <a:ext cx="2978626" cy="36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3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5870-268C-4BED-A528-CE102CA8BD3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The How: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Exploration and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5DA3-242D-43F1-9439-4B922742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2160589"/>
            <a:ext cx="8596669" cy="4325052"/>
          </a:xfrm>
        </p:spPr>
        <p:txBody>
          <a:bodyPr>
            <a:normAutofit/>
          </a:bodyPr>
          <a:lstStyle/>
          <a:p>
            <a:r>
              <a:rPr lang="en-US" sz="1900" dirty="0"/>
              <a:t>First Issue: Spotify API uses an Artist ID that is unique to each  Artist Name</a:t>
            </a:r>
          </a:p>
          <a:p>
            <a:pPr lvl="1"/>
            <a:r>
              <a:rPr lang="en-US" sz="1700" dirty="0"/>
              <a:t>Solution: Used BS4 to parse HTML pages from Google queries to scrape Artist ID per Artist Name.</a:t>
            </a:r>
          </a:p>
          <a:p>
            <a:r>
              <a:rPr lang="en-US" sz="1900" dirty="0"/>
              <a:t>Second Issue: Spotify API documentation is focused on HTML formatting.</a:t>
            </a:r>
          </a:p>
          <a:p>
            <a:pPr lvl="1"/>
            <a:r>
              <a:rPr lang="en-US" sz="1700" dirty="0"/>
              <a:t>Solution: Used Curl </a:t>
            </a:r>
            <a:r>
              <a:rPr lang="en-US" sz="1700" dirty="0" err="1"/>
              <a:t>Trillworks</a:t>
            </a:r>
            <a:r>
              <a:rPr lang="en-US" sz="1700" dirty="0"/>
              <a:t> to convert HTML query into </a:t>
            </a:r>
            <a:br>
              <a:rPr lang="en-US" sz="1700" dirty="0"/>
            </a:br>
            <a:r>
              <a:rPr lang="en-US" sz="1700" dirty="0"/>
              <a:t>a workable Python format.</a:t>
            </a:r>
          </a:p>
          <a:p>
            <a:pPr lvl="2"/>
            <a:r>
              <a:rPr lang="en-US" sz="1700" dirty="0">
                <a:hlinkClick r:id="rId2"/>
              </a:rPr>
              <a:t>https://curl.trillworks.com/</a:t>
            </a:r>
            <a:endParaRPr lang="en-US" sz="1700" dirty="0"/>
          </a:p>
          <a:p>
            <a:r>
              <a:rPr lang="en-US" sz="1900" dirty="0"/>
              <a:t>Other Issues: PDF contains events such as WWE or Cirque du Soleil.</a:t>
            </a:r>
          </a:p>
          <a:p>
            <a:pPr lvl="1"/>
            <a:r>
              <a:rPr lang="en-US" sz="1500" dirty="0"/>
              <a:t>Solution: Iteration for data pull would skip when the “Artist Name” contains quotes within the string.</a:t>
            </a:r>
          </a:p>
          <a:p>
            <a:pPr lvl="1"/>
            <a:r>
              <a:rPr lang="en-US" sz="1500" dirty="0"/>
              <a:t>Example: “WWE” or “Cirque du Soleil” vs. </a:t>
            </a:r>
            <a:r>
              <a:rPr lang="en-US" sz="1500" dirty="0" err="1"/>
              <a:t>Beyonce</a:t>
            </a:r>
            <a:endParaRPr lang="en-US" sz="1500" dirty="0"/>
          </a:p>
          <a:p>
            <a:endParaRPr lang="en-US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B477D-FD5C-4F34-9D7D-0AC80BD29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32" y="1696825"/>
            <a:ext cx="2978626" cy="36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8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rgbClr val="C4EDA8"/>
      </a:lt1>
      <a:dk2>
        <a:srgbClr val="2C3C43"/>
      </a:dk2>
      <a:lt2>
        <a:srgbClr val="EBEBEB"/>
      </a:lt2>
      <a:accent1>
        <a:srgbClr val="6BB434"/>
      </a:accent1>
      <a:accent2>
        <a:srgbClr val="2A5010"/>
      </a:accent2>
      <a:accent3>
        <a:srgbClr val="E6B91E"/>
      </a:accent3>
      <a:accent4>
        <a:srgbClr val="E76618"/>
      </a:accent4>
      <a:accent5>
        <a:srgbClr val="C42F1A"/>
      </a:accent5>
      <a:accent6>
        <a:srgbClr val="8BDB54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615</TotalTime>
  <Words>1555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 Spotify Ratings &amp; Ticket Sales</vt:lpstr>
      <vt:lpstr>Motivation – Underdog Music Industry</vt:lpstr>
      <vt:lpstr>Summary</vt:lpstr>
      <vt:lpstr>Scenario’s Main Question</vt:lpstr>
      <vt:lpstr>Questions - Significance</vt:lpstr>
      <vt:lpstr>Questions – Results</vt:lpstr>
      <vt:lpstr>Theory and Preparing</vt:lpstr>
      <vt:lpstr>The How: Exploration and Clean Up</vt:lpstr>
      <vt:lpstr>The How: Exploration and Clean Up</vt:lpstr>
      <vt:lpstr>Data Analysis: Followers vs. Popularity</vt:lpstr>
      <vt:lpstr>Data Analysis: Followers vs. Popularity</vt:lpstr>
      <vt:lpstr>Data Analysis: Ticket Sales vs. Popularity</vt:lpstr>
      <vt:lpstr>Data Analysis: Ticket Sales vs. Popularity</vt:lpstr>
      <vt:lpstr>Data Analysis: Ticket Sales vs. Followers</vt:lpstr>
      <vt:lpstr>Data Analysis: Ticket Sales vs. Followers</vt:lpstr>
      <vt:lpstr>Implications</vt:lpstr>
      <vt:lpstr>Implications</vt:lpstr>
      <vt:lpstr>Post Mortem - Difficulties</vt:lpstr>
      <vt:lpstr>Post Mortem - Difficulties</vt:lpstr>
      <vt:lpstr>Post Mortem – Additional Thoughts</vt:lpstr>
      <vt:lpstr>Post Mortem – Additional Thoughts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Lee</dc:creator>
  <cp:lastModifiedBy>DeWitt Tsai</cp:lastModifiedBy>
  <cp:revision>57</cp:revision>
  <dcterms:created xsi:type="dcterms:W3CDTF">2019-10-19T19:53:06Z</dcterms:created>
  <dcterms:modified xsi:type="dcterms:W3CDTF">2019-10-29T20:56:03Z</dcterms:modified>
</cp:coreProperties>
</file>