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20:52:24.053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38D18E90-D86C-4AA8-8823-83CE0E4E7151}" emma:medium="tactile" emma:mode="ink">
          <msink:context xmlns:msink="http://schemas.microsoft.com/ink/2010/main" type="inkDrawing" rotatedBoundingBox="18861,8412 21095,10642 21073,10665 18839,8434" semanticType="underline" shapeName="Other">
            <msink:sourceLink direction="with" ref="{D8BCA765-723F-4753-84A3-1235C998C4DD}"/>
          </msink:context>
        </emma:interpretation>
      </emma:emma>
    </inkml:annotationXML>
    <inkml:trace contextRef="#ctx0" brushRef="#br0">22196 8740,'0'0,"0"0,2 3,12 10,13 12,13 11,9 10,7 10,4 9,6 3,2 5,10 6,11 13,6 6,5 2,6 4,6 3,0 3,4 7,7 3,-2-2,-7-7,-8-9,-11-9,-10-10,-11-12,-8-7,-12-7,-7-5,-6-4,-3-3,-6-6,-11-9,-8-11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20:52:25.616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C0ACEE7F-4BE2-41A2-A4D5-68BE22112A4F}" emma:medium="tactile" emma:mode="ink">
          <msink:context xmlns:msink="http://schemas.microsoft.com/ink/2010/main" type="inkDrawing" rotatedBoundingBox="19035,9861 21748,8802 22556,10872 19843,11931" semanticType="strikethrough" shapeName="Other">
            <msink:sourceLink direction="with" ref="{D8BCA765-723F-4753-84A3-1235C998C4DD}"/>
          </msink:context>
        </emma:interpretation>
      </emma:emma>
    </inkml:annotationXML>
    <inkml:trace contextRef="#ctx0" brushRef="#br0">22589 10720,'0'0,"0"0,0 0,5 0,7 3,9 0,9 0,9 3,12 1,6 4,10 1,3 2,6 4,2 1,1 2,0 3,-1 8,5 6,5 7,7 8,2 4,-5-4,-5-2,-2-6,-1-1,2-5,1-2,2-9,-3-3,-1-1,-7-4,-2-1,-5-1,-6-4,-6-1,-12-3,-7-3,-9-3,-7-2,-7-2,-5 0,-3 0,-4-1,0 0,1-2,1-5,1-5,1-10,0-12,-2-9,-2-13,1-18,1-14,1-7,0-5,2-1,0 1,-3 0,-2-5,1-7,1 2,0 4,-1 4,-2 5,-4-2,-2-1,0-3,-1 2,1 5,-2 9,-1 12,2 13,-3 10,-2 12,1 4,-2 6,1 9,1 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20:52:31.940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E2583FD5-2E96-4C96-84F1-EA0FEA0D17BC}" emma:medium="tactile" emma:mode="ink">
          <msink:context xmlns:msink="http://schemas.microsoft.com/ink/2010/main" type="inkDrawing" rotatedBoundingBox="19338,10294 21773,8847 21802,8895 19367,10342" semanticType="strikethrough" shapeName="Other">
            <msink:sourceLink direction="with" ref="{D8BCA765-723F-4753-84A3-1235C998C4DD}"/>
          </msink:context>
        </emma:interpretation>
      </emma:emma>
    </inkml:annotationXML>
    <inkml:trace contextRef="#ctx0" brushRef="#br0">22710 10660,'0'0,"0"0,0 0,0 0,0-3,5-6,10-6,17-11,21-15,23-11,16-10,10-4,9-6,11-6,5 1,2 2,-1 3,-4 1,-4 4,-9 3,1-2,2 2,-1 0,-3 4,-9 6,-10 6,-11 6,-12 4,-10 6,-10 4,-6 3,-6 2,-6 1,-9 2,-4 6,-7 3,-4 5,-2 3,-4 1,0 3,-1 0,0-1,0 2,0-2,3-2,2-1,-1 0,0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20:52:57.402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D8BCA765-723F-4753-84A3-1235C998C4DD}" emma:medium="tactile" emma:mode="ink">
          <msink:context xmlns:msink="http://schemas.microsoft.com/ink/2010/main" type="writingRegion" rotatedBoundingBox="20187,7403 22474,10273 20679,11705 18391,8834">
            <msink:destinationLink direction="with" ref="{C0ACEE7F-4BE2-41A2-A4D5-68BE22112A4F}"/>
            <msink:destinationLink direction="with" ref="{E2583FD5-2E96-4C96-84F1-EA0FEA0D17BC}"/>
            <msink:destinationLink direction="with" ref="{38D18E90-D86C-4AA8-8823-83CE0E4E7151}"/>
            <msink:destinationLink direction="with" ref="{14CE5F1B-6C9E-4B22-977A-8E60FA016F13}"/>
          </msink:context>
        </emma:interpretation>
      </emma:emma>
    </inkml:annotationXML>
    <inkml:traceGroup>
      <inkml:annotationXML>
        <emma:emma xmlns:emma="http://www.w3.org/2003/04/emma" version="1.0">
          <emma:interpretation id="{A41FD32C-C46E-4AE9-99AE-B2CB2C38BB6E}" emma:medium="tactile" emma:mode="ink">
            <msink:context xmlns:msink="http://schemas.microsoft.com/ink/2010/main" type="paragraph" rotatedBoundingBox="20187,7403 22474,10273 20679,11705 18391,8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0DA457-C454-4869-96BF-3276594C07FB}" emma:medium="tactile" emma:mode="ink">
              <msink:context xmlns:msink="http://schemas.microsoft.com/ink/2010/main" type="line" rotatedBoundingBox="20187,7403 22474,10273 20679,11705 18391,8834"/>
            </emma:interpretation>
          </emma:emma>
        </inkml:annotationXML>
        <inkml:traceGroup>
          <inkml:annotationXML>
            <emma:emma xmlns:emma="http://www.w3.org/2003/04/emma" version="1.0">
              <emma:interpretation id="{9B471828-3EDB-4121-9082-7ED37DD96E4E}" emma:medium="tactile" emma:mode="ink">
                <msink:context xmlns:msink="http://schemas.microsoft.com/ink/2010/main" type="inkWord" rotatedBoundingBox="19788,7631 21253,9224 20363,10042 18898,8449"/>
              </emma:interpretation>
              <emma:one-of disjunction-type="recognition" id="oneOf0">
                <emma:interpretation id="interp0" emma:lang="en-US" emma:confidence="0.5">
                  <emma:literal>Iminium*</emma:literal>
                </emma:interpretation>
                <emma:interpretation id="interp1" emma:lang="en-US" emma:confidence="0">
                  <emma:literal>*iminium*</emma:literal>
                </emma:interpretation>
                <emma:interpretation id="interp2" emma:lang="en-US" emma:confidence="0">
                  <emma:literal>*Iminium*</emma:literal>
                </emma:interpretation>
                <emma:interpretation id="interp3" emma:lang="en-US" emma:confidence="0">
                  <emma:literal>*'minim*</emma:literal>
                </emma:interpretation>
                <emma:interpretation id="interp4" emma:lang="en-US" emma:confidence="0">
                  <emma:literal>Imam*</emma:literal>
                </emma:interpretation>
              </emma:one-of>
            </emma:emma>
          </inkml:annotationXML>
          <inkml:trace contextRef="#ctx0" brushRef="#br0">22800 8648,'0'0,"0"0,0 0,0 0,0 0,0 0,0 0,0 0,0 0,0 0,0 0,0 0,0 0,0 0,0 0,3 0,3-2,8-7,10-6,11-4,12-3,11-3,9-6,6-1,0-2,-2 3,-7 4,-10 4,-14 4,-14 4,-11 6,-8 3,-6 4,-5 4,-10 7,-10 7,-11 9,-10 2,-8 2,-5 1,-3 1,2-2,2-2,4-2,5-3,11-5,12-6,10-4,8-4,5-2,7-6,12-8,10-12,8-7,6-2,3 1,-2 4,-7 4,-8 6,-10 7,-7 5,-6 4,-10 5,-21 7,-20 8,-24 8,-9 8,-4 3,2 3,7-2,14-5,12-5,11-8,14-6,9-6,8-4,5-5,6-8,6-6,8-10,8-9,5-5,2 0,0 2,1 4,-7 5,-4 8,-7 8,-5 5,-6 5,-3 3,-4 0,-12 7,-12 6,-14 10,-11 5,-4 6,2-1,5-2,8-5,11-7,10-6,9-5,5-5,10-4,11-6,15-4,19-7,13-6,11-4,4 0,-4 4,-7 5,-12 5,-10 5,-13 4,-10 5,-8 6,-9 9,-10 12,-15 20,-15 17,-8 11,-5 0,0-2,4-9,9-10,10-14,10-14,7-11,5-8,4-6,10-3,18-5,21-8,20-11,14-7,3-2,-6 0,-11 2,-16 5,-16 7,-15 7,-11 6,-8 5,-5 2,-4 9,-7 12,-11 14,-10 12,-9 6,-9 2,1-1,2-6,8-7,7-7,8-6,7-9,7-7,5-5,4-4,10-2,11-3,16-5,14-5,12-4,6-3,-1-1,-4 0,-10 4,-11 4,-13 6,-11 2,-8 4,-6 0,-6 5,-7 8,-11 10,-11 9,-8 7,-2 5,-2 0,6-2,8-8,8-10,9-8,5-8,6-4,4-3,13-6,14-8,12-4,12-4,5 0,-2 3,-6 2,-9 4,-11 4,-11 4,-8 3,-7 1,-3 4,-8 6,-9 13,-13 11,-15 15,-9 8,-7 3,0-4,7-6,8-8,8-10,11-9,10-8,8-7,10-5,15-7,20-12,24-12,20-11,12-10,8-4,-4 0,-9 6,-13 6,-16 8,-16 9,-15 10,-12 7,-10 4,-7 9,-7 8,-14 13,-14 14,-14 13,-9 9,-1-2,1-4,8-7,10-9,13-9,10-12,9-8,5-6,7-4,7-2,15-3,17-7,18-11,12-5,5-2,-7 0,-9 3,-15 6,-16 6,-13 6,-9 4,-5 3,-8 6,-9 11,-13 10,-12 8,-9 6,-8 4,4-3,5-5,9-8,10-7,10-8,8-5,6-5,11-3,12-4,13-3,10-2,6 0,-1-3,-4-1,-6 2,-10 2,-10 3,-7 3,-5 1,-7 7,-8 7,-7 9,-11 10,-6 3,-2 3,2-4,4-4,8-8,7-7,7-5,4-5</inkml:trace>
          <inkml:trace contextRef="#ctx0" brushRef="#br0" timeOffset="-15982">22830 8830,'0'0,"0"0,0 0,0 0,-3-3,-3-3,-3-3,-3-3,1-2,2 2,3 2,-1 4,2 2,1 2,1 2,2 0,0 0,1 1,0-1,-3-2,1-6,1-5,4-7,11-6,3-3,8 0,1 1,3 2,-2 2,-3 7,-3 2,-4 2,-7 3,-4 3,-2 3,-4 2,0 1,0 1,-4 1,-8 2,-13 4,-9 5,-5 6,-3 3,1 0,2 1,5 0,5-3,8-6,9-5,4-3,5-3,2-5,5-9,11-15,16-14,19-9,16-8,6 2,2 5,-4 8,-11 10,-14 7,-13 8,-14 8,-8 4,-7 5,-6 4,-5 4,-10 4,-8 2,-8 5,-6 1,-7 5,-5 2,1 1,4 1,4-4,6-2,8 0,7-3,6-4,7-5,4-4,5-3,0-2,8-9,17-13,16-11,15-5,6-4,5 2,-8 6,-7 5,-14 8,-12 7,-12 6,-10 6,-11 7,-12 7,-13 6,-14 8,-10 4,-5 3,0-3,5-3,4-5,10-3,4-2,9-5,8-4,7-4,6-2,6-3,4-3,8-9,10-10,10-9,16-7,8-5,8 3,4 2,-6 6,-9 8,-12 8,-15 7,-9 7,-10 10,-15 13,-20 16,-18 12,-14 8,-4 0,2-6,6-5,8-6,7-7,12-9,9-9,10-7,7-4,4-4,2-1,4-3,11-12,18-10,19-8,16-5,6 1,-2 0,-7 8,-14 6,-12 6,-14 8,-10 4,-8 4,-9 5,-8 11,-14 15,-13 14,-10 14,-6 4,-1 0,3-4,8-5,8-9,10-13,6-8,6-8,6-6,4-5,8-5,16-8,16-12,16-7,16-5,5-1,-2 3,-9 7,-8 7,-11 7,-12 6,-11 3,-10 4,-13 11,-15 15,-19 15,-15 12,-10 6,-8 0,-2-4,5-10,8-11,15-8,14-9,12-8,8-5,6-5,4-2,0-3,12-4,12-2,15-6,14-2,7-1,2 1,-4 0,-8 4,-11 4,-12 3,-12 4,-10 7,-10 7,-12 11,-11 11,-8 11,-7 5,-4-1,3-5,7-8,8-10,10-9,7-7,5-5,9-9,10-6,10-8,17-7,12-6,9-1,0 3,-4 7,-7 7,-8 6,-10 5,-12 4,-8 1,-10 4,-7 3,-9 9,-7 6,-7 8,-6 0,-1 1,3-2,3-6,6-8,8-5,6-5,4-3,4-3,0 0,6 0,8-3,10-3,13-5,7-1,7-1,-3-1,-6 3,-5 3,-10 3,-10 3,-10 6,-11 12,-13 15,-11 13,-11 9,-10 4,-4-2,3-6,6-8,8-11,12-11,8-7,7-7,6-3,7-3,10-5,9-4,12-9,11-2,7-4,-1 1,-1 1,-7 6,-9 5,-7 5,-9 4,-5 5,-4 8,-8 7,-5 9,-8 8,-5 3,-4 3,-2-2,0-2,2-5,4-7,4-8,6-6,2-5,8-3,8-4,12-7,15-4,14-5,11-2,4 0,-2 1,-8 4,-10 5,-10 4,-12 3,-10 3,-8 1,-6 1,-7 2,-11 12,-11 7,-11 7,-4 2,0 1,2-4,6-5,8-6,8-6,8-5,4-3,10 0,12-1,10 1,11-2,5 0,0-1,-2 0,-5 0,-6 0,-8 0,-7 0,-7 0,-4 5,-3 4,-3 6,-7 6,-4 6,-5 5,-5 1,0 3,2-2,0-2,6-6,8-10,4-8,4-5</inkml:trace>
          <inkml:trace contextRef="#ctx0" brushRef="#br0" timeOffset="-12085">23904 10054,'0'0,"2"0,7-4,6-8,9-10,5-4,6-8,1 0,0 2,-3 2,-2 8,-5 1,2 0,2 0,2-1,4 1,1 1,0 1,-3 2,-5 3,-9 5,-7 3,-7 3,-3 2,-2 1,-8 1,-6-1,-13 1,-8 2,-10 3,-6 4,-6 2,-2 2,3 1,7-2,9-3,13-4,8-2,10-2,4-2,6-2,6-8,11-11,8-8,4-3,2-2,1 0,-6 5,-4 6,-8 5,-4 8,-7 4,-2 4,-5 4,-8 8,-14 11,-22 11,-18 7,-10 5,-7-2,6-10,11-6,12-8,18-7,12-6,10-5,11-9,15-15,21-17,17-13,10-10,2-2,-2 6,-8 10,-12 8,-12 14,-12 10,-9 9,-6 6,-5 7,-16 13,-24 15,-18 13,-16 5,-4 2,0-8,7-8,8-7,11-6,12-5,12-5,10-5,10-3,6-9,9-13,16-17,21-20,15-12,11-2,2 3,-3 9,-9 13,-10 10,-15 11,-12 10,-9 6,-8 6,-6 10,-14 12,-16 14,-22 8,-11 0,-8 0,-3-3,2-6,6-7,14-5,14-6,14-7,12-8,12-8,14-16,28-24,24-15,16-6,9 3,1 6,-7 6,-10 11,-14 9,-15 10,-16 9,-11 6,-10 5,-5 3,-8 5,-12 8,-14 12,-20 11,-18 7,-8 2,0-3,4-5,9-7,10-8,15-7,14-4,12-6,8-3,4-2,4-7,11-12,14-14,15-11,13-9,8-6,3 2,-2 5,-4 9,-9 10,-12 6,-11 8,-12 8,-7 4,-6 5,-6 6,-12 9,-15 8,-20 10,-16 6,-11 2,-4-2,1 0,8-8,10-8,10-9,10-6,9-4,6-3,9-4,6-9,8-12,14-13,11-9,10-9,6 0,-2 2,-3 7,-6 8,-6 10,-8 11,-4 8,-5 6,-5 6,-7 8,-10 5,-12 7,-11 3,-6 2,0-1,2-2,6-6,8-4,10-6,8-5,8-2,3-6,6-10,7-11,4-8,9-6,-1 4,-4 7</inkml:trace>
        </inkml:traceGroup>
        <inkml:traceGroup>
          <inkml:annotationXML>
            <emma:emma xmlns:emma="http://www.w3.org/2003/04/emma" version="1.0">
              <emma:interpretation id="{481B88A1-BFFD-408F-A4A6-04A32A44D356}" emma:medium="tactile" emma:mode="ink">
                <msink:context xmlns:msink="http://schemas.microsoft.com/ink/2010/main" type="inkWord" rotatedBoundingBox="20369,8591 22294,9515 21469,11232 19545,10309"/>
              </emma:interpretation>
              <emma:one-of disjunction-type="recognition" id="oneOf1">
                <emma:interpretation id="interp5" emma:lang="en-US" emma:confidence="0.5">
                  <emma:literal>*Maim</emma:literal>
                </emma:interpretation>
                <emma:interpretation id="interp6" emma:lang="en-US" emma:confidence="0">
                  <emma:literal>*Minim</emma:literal>
                </emma:interpretation>
                <emma:interpretation id="interp7" emma:lang="en-US" emma:confidence="0">
                  <emma:literal>*Mime</emma:literal>
                </emma:interpretation>
                <emma:interpretation id="interp8" emma:lang="en-US" emma:confidence="0">
                  <emma:literal>pompom</emma:literal>
                </emma:interpretation>
                <emma:interpretation id="interp9" emma:lang="en-US" emma:confidence="0">
                  <emma:literal>*Meme</emma:literal>
                </emma:interpretation>
              </emma:one-of>
            </emma:emma>
          </inkml:annotationXML>
          <inkml:trace contextRef="#ctx0" brushRef="#br0" timeOffset="-21158">23178 10675,'0'0,"0"0,8-3,15-5,22-10,21-9,20-8,18-11,16-10,6-9,-2-5,-3-5,-8-2,-5 2,-2 3,-8 7,-6 6,-6 8,-14 7,-10 10,-14 9,-12 7,-12 7,-10 5,-8 3,-7 5,-14 7,-15 8,-14 8,-19 8,-16 8,-10 5,-6 3,-1 2,-8 7,-7 0,-2 1,4-4,12-7,16-9,17-11,17-10,17-8,12-6,10-4,15-9,23-19,27-20,25-17,19-10,12-6,11-2,16 1,2 1,-5 4,-14 11,-21 13,-18 10,-26 11,-18 8,-16 7,-14 8,-6 4,-12 9,-22 14,-31 17,-28 12,-16 9,-14 5,-7 0,-8 0,-2-3,4-4,12-2,19-9,21-8,22-8,20-9,17-6,13-7,8-6,20-7,22-12,28-11,26-14,16-9,18-12,17-6,7-2,-7 4,-16 9,-22 12,-25 12,-26 9,-24 11,-18 6,-10 9,-12 13,-24 21,-34 22,-29 14,-30 10,-28 6,-32 6,-15 4,3-3,8-5,17-10,18-10,22-16,26-15,25-12,24-11,21-7,18-7,21-11,26-16,30-16,32-16,33-13,22-4,14 1,2 3,-10 7,-8 9,-10 7,-12 7,-18 9,-20 7,-24 8,-21 9,-18 7,-19 13,-24 15,-24 19,-30 18,-28 18,-36 17,-26 8,-16 1,-8-5,6-8,14-13,24-16,28-18,32-15,24-13,24-10,16-6,20-8,28-16,36-19,31-18,34-20,31-13,16-2,4 5,-6 7,-3 9,-11 5,-19 13,-22 10,-22 10,-23 12,-22 10,-20 7,-14 5,-14 2,-17 12,-25 14,-27 13,-19 16,-14 13,-11 11,-18 9,-7 1,2-5,12-11,16-13,21-17,18-13,21-12,18-9,14-5,13-4,20-5,34-14,32-19,25-19,21-12,12-10,3 0,-6 7,-14 7,-16 13,-20 12,-22 10,-21 11,-18 8,-16 6,-12 9,-19 15,-33 21,-34 22,-23 19,-17 10,-10 6,-7-3,4-11,11-13,17-17,19-14,23-12,18-10,20-8,15-8,18-10,27-13,33-21,26-16,19-13,15-10,13-5,3 4,-1 7,-10 14,-16 13,-20 12,-21 12,-20 11,-19 7,-16 5,-12 8,-16 11,-17 15,-32 20,-27 17,-22 9,-12 5,-7 1,1-4,3-10,11-10,13-11,16-13,17-9,20-10,17-7,14-5,12-7,20-8,27-14,26-15,23-12,18-11,19-8,10-2,-2 3,-12 11,-20 11,-22 9,-21 10,-22 10,-18 7,-12 5,-12 8,-15 12,-28 23,-33 19,-25 15,-18 9,-10 2,-4-3,4-4,4-8,14-9,22-13,20-11,22-11,19-10,18-10,17-10,30-14,28-17,24-12,20-7,26-10,20-7,4-3,-8 4,-20 9,-24 10,-26 15,-23 13,-21 12,-17 7,-13 9,-13 11,-22 18,-31 20,-30 17,-24 12,-18 2,-11-2,-4-4,3-8,10-9,18-11,21-10,21-12,23-11,21-7,20-10,22-13,26-14,24-15,25-8,16-2,15-3,10 4,7 5,-4 3,-13 7,-14 7,-24 7,-19 4,-18 6,-17 5,-12 4,-8 4,-14 8,-15 15,-19 15,-21 15,-17 11,-11 6,-2-5,3-5,8-9,12-12,14-9,14-10,16-7,13-7,7-4,9-4,9-7,20-13,22-9,20-7,16-5,6-3,2 2,-7 3,-10 9,-17 10,-15 9,-14 7,-15 4,-9 3,-10 4,-10 10,-12 9,-17 8,-20 11,-16 7,-8 3,2 1,8-7,7-5,13-7,15-10,13-9,12-6,8-6,3-3,16-9,15-8,18-6,17-5,7-3,1 2,-3 6,-9 6,-10 7,-13 4,-12 4,-12 2,-8 1,-8 0,-6 6,-14 8,-14 10,-13 6,-6 3,-5 0,3 0,10-3,11-7,12-8,12-6,6-5,4-4,11-1,12-4,11-3,12-4,6 1,-2 1,1 3,-4 2,-10 2,-10 1,-10 1,-8 1,-3-1,-4 6,-2 3,-6 7,-6 4,-3 0,-4-1,-1-2,2-3,6-4,5-4,4-3,3-2,1-1,4-1,7 1,3-1,6 0,3 1,0 0,-6-1,-4 1,-4 0,-4 0,-4 0,0 6,0 0,-1 6,-2 3,-5 1,2-2,-1-3,2-4,3-2,0-3,4-2,3 0,7 0,6-1,3 0,0 1,-4-1,-3 1,-6 0,-4 3,-1 3,-3 5,-3 2,-4 1,0-2,0-4</inkml:trace>
          <inkml:trace contextRef="#ctx0" brushRef="#br0" timeOffset="-5470">24328 10524,'0'0,"0"0,0 0,0 0,0 0,0 0,0 0,0 0,0 0,0 0,2 2,2 2,4-1,9-1,12-2,9-5,5-4,4 0,0-1,2-2,-7-1,-4 2,-10 2,-8 3,-8 3,-6 1,-8 7,-4 9,-10 11,-10 11,-8 8,-8 6,-6 2,-4-2,2-5,4-7,6-11,12-9,10-8,7-6,14-5,22-17,27-19,25-20,18-13,5-4,-6 2,-12 6,-15 6,-15 11,-18 11,-13 12,-12 11,-5 7,-8 9,-16 8,-24 16,-28 14,-20 10,-13 8,-6 1,1-1,8-5,14-7,17-7,15-9,15-6,14-7,12-7,8-4,6-3,2-2,4-4,9-6,10-4,8-5,7-1,4-3,0-3,-2 4,-5 2,-10 5,-8 5,-8 4,-5 4,-4 1,-9 4,-14 11,-16 12,-12 8,-8 7,-1 6,1 4,5-3,7-4,12-9,10-11,11-9,6-8,8-5,11-7,17-9,15-11,16-10,12-7,2-1,-2-1,-7 5,-6 3,-9 3,-8 7,-14 8,-10 7,-8 5,-7 4,-6 3,-9 10,-14 12,-18 15,-14 10,-10 9,-2 4,7-3,8-9,12-10,12-12,13-10,8-8,14-11,18-16,22-16,22-17,16-9,8-2,4 1,-3 6,-10 8,-11 9,-16 8,-12 9,-15 9,-12 6,-8 4,-6 2,-5 4,-9 12,-16 18,-16 16,-13 18,-9 10,-1 5,2-7,9-11,10-12,12-11,11-14,9-12,9-7,6-9,17-12,21-17,19-16,15-10,10-5,-2 1,-4 3,-10 8,-13 10,-12 8,-12 10,-12 8,-9 7,-4 3,-6 2,-7 7,-14 9,-13 10,-11 9,-5 5,-4 7,0 0,9-3,11-6,10-9,12-10,6-9,4-5,8-3,8-3,14-4,13-5,10-7,3-3,2-3,-1 0,-8 1,-7 1,-12 6,-8 4,-10 4,-4 3,-4 3,-2 6,-2 8,-4 12,-8 11,-6 9,-6 5,-2-2,2-4,2-8,6-9,6-10,6-7,4-6,2-3,3-2,5-4,7-5,9-4,4-5,2-2,-1 1,-2 3,-7 4,-4 6,-6 2,-4 3,-3 2,-2 1,-2 0,-6 5,-5 6,-5 5,-2 4,1 0,4-2,3-5,5-5,4-3,2-4,1-1,2-2,0 0,0 0,5 0,7 1,0-1,2 1,-3 0,-2 0,-4 0,-3 0,-1 0,-2 0,0 0,-1 0,1 3,-1 5,-2 5,-1 0,1-3,0-3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08T20:52:24.640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14CE5F1B-6C9E-4B22-977A-8E60FA016F13}" emma:medium="tactile" emma:mode="ink">
          <msink:context xmlns:msink="http://schemas.microsoft.com/ink/2010/main" type="inkDrawing" rotatedBoundingBox="20089,8184 21758,9902 21692,9968 20022,8249" semanticType="strikethrough" shapeName="Other">
            <msink:sourceLink direction="with" ref="{D8BCA765-723F-4753-84A3-1235C998C4DD}"/>
          </msink:context>
        </emma:interpretation>
      </emma:emma>
    </inkml:annotationXML>
    <inkml:trace contextRef="#ctx0" brushRef="#br0">23405 8528,'0'0,"3"6,10 13,17 15,18 19,17 17,12 5,6 4,5 1,2 2,-1 1,0 1,0 1,6 8,-1 0,-4-2,-3-4,-5-5,-5-4,-8-7,-9-4,-9-4,-7-2,-10-1,-5-6,-5-6,-6-12,-7-12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1D68-6ED8-4986-940D-65CB7E257672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53C4-1661-4C46-B415-1AEF88A3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 and continuum flux have</a:t>
            </a:r>
            <a:r>
              <a:rPr lang="en-US" baseline="0" dirty="0"/>
              <a:t> different origins, so we get different physical insights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53C4-1661-4C46-B415-1AEF88A3F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Aperture cut is 10% of</a:t>
            </a:r>
            <a:r>
              <a:rPr lang="en-US" baseline="0" dirty="0"/>
              <a:t> galaxy light within spectroscopic aperture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53C4-1661-4C46-B415-1AEF88A3F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Calculating</a:t>
            </a:r>
            <a:r>
              <a:rPr lang="en-US" baseline="0" dirty="0"/>
              <a:t> c and w bits separately, can lead to overfitting</a:t>
            </a:r>
          </a:p>
          <a:p>
            <a:endParaRPr lang="en-US" baseline="0" dirty="0"/>
          </a:p>
          <a:p>
            <a:r>
              <a:rPr lang="en-US" baseline="0" dirty="0"/>
              <a:t>Still fits bad fits that are still IMFs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53C4-1661-4C46-B415-1AEF88A3F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8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don’t try to explain the faint point. Almost all the</a:t>
            </a:r>
            <a:r>
              <a:rPr lang="en-US" baseline="0" dirty="0"/>
              <a:t> bins clump up in the middle. Very close to </a:t>
            </a:r>
            <a:r>
              <a:rPr lang="en-US" baseline="0" dirty="0" err="1"/>
              <a:t>Salpeter</a:t>
            </a:r>
            <a:r>
              <a:rPr lang="en-US" baseline="0" dirty="0"/>
              <a:t>, even though we’re not necessarily probing the </a:t>
            </a:r>
            <a:r>
              <a:rPr lang="en-US" baseline="0" dirty="0" err="1"/>
              <a:t>Salpeter</a:t>
            </a:r>
            <a:r>
              <a:rPr lang="en-US" baseline="0" dirty="0"/>
              <a:t> regime (very little low mass info).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53C4-1661-4C46-B415-1AEF88A3F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delta stuff</a:t>
            </a:r>
            <a:r>
              <a:rPr lang="en-US" baseline="0" dirty="0"/>
              <a:t> – There is no satisfactory model to account for the distribution in low luminosity galaxies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53C4-1661-4C46-B415-1AEF88A3F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IMF  Variations in SDSS Galaxies</a:t>
            </a:r>
            <a:br>
              <a:rPr lang="en-US" sz="6000" dirty="0"/>
            </a:br>
            <a:r>
              <a:rPr lang="en-US" sz="4400" dirty="0" err="1"/>
              <a:t>Hoversten</a:t>
            </a:r>
            <a:r>
              <a:rPr lang="en-US" sz="4400" dirty="0"/>
              <a:t> &amp; </a:t>
            </a:r>
            <a:r>
              <a:rPr lang="en-US" sz="4400" dirty="0" err="1"/>
              <a:t>Glazebrook</a:t>
            </a:r>
            <a:r>
              <a:rPr lang="en-US" sz="4400" dirty="0"/>
              <a:t> 2008</a:t>
            </a:r>
            <a:r>
              <a:rPr lang="en-US" sz="6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Genecov | UC Berkeley | November 9 ,2016</a:t>
            </a:r>
          </a:p>
        </p:txBody>
      </p:sp>
    </p:spTree>
    <p:extLst>
      <p:ext uri="{BB962C8B-B14F-4D97-AF65-F5344CB8AC3E}">
        <p14:creationId xmlns:p14="http://schemas.microsoft.com/office/powerpoint/2010/main" val="423801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773129" cy="4351338"/>
          </a:xfrm>
        </p:spPr>
        <p:txBody>
          <a:bodyPr/>
          <a:lstStyle/>
          <a:p>
            <a:r>
              <a:rPr lang="en-US" dirty="0"/>
              <a:t>A universal IMF would be universal even in a biased sample, but anyway…</a:t>
            </a:r>
          </a:p>
          <a:p>
            <a:r>
              <a:rPr lang="en-US" dirty="0"/>
              <a:t>Magnitude-limited sample -&gt; corrected volumes still show same trends</a:t>
            </a:r>
          </a:p>
          <a:p>
            <a:r>
              <a:rPr lang="en-US" dirty="0"/>
              <a:t>We good!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97" y="422152"/>
            <a:ext cx="2945153" cy="210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72" y="2395391"/>
            <a:ext cx="3615614" cy="41989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6787149" y="3031560"/>
              <a:ext cx="799560" cy="8080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8069" y="3012484"/>
                <a:ext cx="837720" cy="846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928629" y="3169260"/>
              <a:ext cx="924300" cy="870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9553" y="3150180"/>
                <a:ext cx="962453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6972189" y="3190680"/>
              <a:ext cx="869760" cy="5322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3117" y="3171619"/>
                <a:ext cx="907904" cy="570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6860229" y="2839680"/>
              <a:ext cx="955800" cy="11143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1163" y="2820603"/>
                <a:ext cx="993931" cy="115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7222749" y="2955600"/>
              <a:ext cx="586800" cy="6330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3669" y="2936525"/>
                <a:ext cx="624960" cy="671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0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715650" cy="4351338"/>
          </a:xfrm>
        </p:spPr>
        <p:txBody>
          <a:bodyPr/>
          <a:lstStyle/>
          <a:p>
            <a:r>
              <a:rPr lang="en-US" dirty="0"/>
              <a:t>Aperture effects:</a:t>
            </a:r>
          </a:p>
          <a:p>
            <a:pPr lvl="1"/>
            <a:r>
              <a:rPr lang="en-US" dirty="0"/>
              <a:t>Physical area contained in aperture increases with distance, same with galaxy size</a:t>
            </a:r>
          </a:p>
          <a:p>
            <a:pPr lvl="2"/>
            <a:r>
              <a:rPr lang="en-US" dirty="0"/>
              <a:t>Something of a trend</a:t>
            </a:r>
          </a:p>
          <a:p>
            <a:pPr lvl="2"/>
            <a:r>
              <a:rPr lang="en-US" dirty="0"/>
              <a:t>Against physical intuition of systematic bias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42" y="1898650"/>
            <a:ext cx="5337158" cy="341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1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732160" cy="4351338"/>
          </a:xfrm>
        </p:spPr>
        <p:txBody>
          <a:bodyPr/>
          <a:lstStyle/>
          <a:p>
            <a:r>
              <a:rPr lang="en-US" dirty="0"/>
              <a:t>Extinction Correction:</a:t>
            </a:r>
          </a:p>
          <a:p>
            <a:pPr lvl="1"/>
            <a:r>
              <a:rPr lang="en-US" dirty="0"/>
              <a:t>IMF consequences</a:t>
            </a:r>
          </a:p>
          <a:p>
            <a:pPr lvl="1"/>
            <a:r>
              <a:rPr lang="en-US" dirty="0"/>
              <a:t>Again against intuition</a:t>
            </a:r>
          </a:p>
          <a:p>
            <a:endParaRPr lang="en-US" dirty="0"/>
          </a:p>
          <a:p>
            <a:r>
              <a:rPr lang="en-US" dirty="0"/>
              <a:t>What would this paper look like with better dust modelling?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2" y="1752600"/>
            <a:ext cx="5915103" cy="3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interpretations of potential biases</a:t>
            </a:r>
          </a:p>
          <a:p>
            <a:pPr lvl="1"/>
            <a:r>
              <a:rPr lang="en-US" dirty="0"/>
              <a:t>Systematic effects due to measurement of </a:t>
            </a:r>
            <a:r>
              <a:rPr lang="az-Cyrl-AZ" dirty="0"/>
              <a:t>Г</a:t>
            </a:r>
            <a:endParaRPr lang="en-US" dirty="0"/>
          </a:p>
          <a:p>
            <a:pPr lvl="1"/>
            <a:r>
              <a:rPr lang="en-US" dirty="0"/>
              <a:t>Spooky physical effects</a:t>
            </a:r>
          </a:p>
          <a:p>
            <a:pPr lvl="1"/>
            <a:endParaRPr lang="en-US" dirty="0"/>
          </a:p>
          <a:p>
            <a:r>
              <a:rPr lang="en-US" dirty="0"/>
              <a:t>They’re there, but the authors say little other than that.</a:t>
            </a:r>
          </a:p>
        </p:txBody>
      </p:sp>
    </p:spTree>
    <p:extLst>
      <p:ext uri="{BB962C8B-B14F-4D97-AF65-F5344CB8AC3E}">
        <p14:creationId xmlns:p14="http://schemas.microsoft.com/office/powerpoint/2010/main" val="220302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Formation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367" y="1690688"/>
            <a:ext cx="5585600" cy="4351338"/>
          </a:xfrm>
        </p:spPr>
        <p:txBody>
          <a:bodyPr/>
          <a:lstStyle/>
          <a:p>
            <a:r>
              <a:rPr lang="en-US" dirty="0"/>
              <a:t>Sharp SF bursts mess with H</a:t>
            </a:r>
            <a:r>
              <a:rPr lang="el-GR" dirty="0"/>
              <a:t>α</a:t>
            </a:r>
            <a:r>
              <a:rPr lang="en-US" dirty="0"/>
              <a:t> EW measurement</a:t>
            </a:r>
          </a:p>
          <a:p>
            <a:pPr lvl="1"/>
            <a:r>
              <a:rPr lang="en-US" dirty="0"/>
              <a:t>Excess of red giants after O and B stars die</a:t>
            </a:r>
          </a:p>
          <a:p>
            <a:pPr lvl="1"/>
            <a:r>
              <a:rPr lang="en-US" dirty="0"/>
              <a:t>Increases the continuum around the line, drops EW</a:t>
            </a:r>
          </a:p>
          <a:p>
            <a:r>
              <a:rPr lang="en-US" dirty="0"/>
              <a:t>Creates a lot of jitter in the calculated IMF slope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82" y="1690688"/>
            <a:ext cx="4870842" cy="43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Burst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598050" cy="4351338"/>
          </a:xfrm>
        </p:spPr>
        <p:txBody>
          <a:bodyPr/>
          <a:lstStyle/>
          <a:p>
            <a:r>
              <a:rPr lang="en-US" dirty="0"/>
              <a:t>Fits are bad! As if there is a coordinated era of SF, which is unlikely to say the least.</a:t>
            </a:r>
          </a:p>
          <a:p>
            <a:r>
              <a:rPr lang="en-US" dirty="0"/>
              <a:t>Same goes for multi-burst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603086"/>
            <a:ext cx="6635750" cy="47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8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 we get in combining K83 method with SDSS, fancy computers, and high-res instruments?</a:t>
            </a:r>
          </a:p>
          <a:p>
            <a:r>
              <a:rPr lang="en-US" dirty="0"/>
              <a:t>Claims that that “conservatively” the systematic bias is +/- 0.1</a:t>
            </a:r>
          </a:p>
          <a:p>
            <a:pPr lvl="1"/>
            <a:r>
              <a:rPr lang="en-US" dirty="0"/>
              <a:t>Found by looking at the ranges in </a:t>
            </a:r>
            <a:r>
              <a:rPr lang="el-GR" dirty="0"/>
              <a:t>Γ</a:t>
            </a:r>
            <a:r>
              <a:rPr lang="en-US" dirty="0"/>
              <a:t> in the bias analyses</a:t>
            </a:r>
          </a:p>
          <a:p>
            <a:pPr lvl="1"/>
            <a:endParaRPr lang="en-US" dirty="0"/>
          </a:p>
          <a:p>
            <a:r>
              <a:rPr lang="en-US" dirty="0"/>
              <a:t>“It is also possible that the IMF is in fact universal, but the way in </a:t>
            </a:r>
            <a:r>
              <a:rPr lang="en-US"/>
              <a:t>which it is </a:t>
            </a:r>
            <a:r>
              <a:rPr lang="en-US" dirty="0"/>
              <a:t>sampled in embedded star clusters leads to an integrated </a:t>
            </a:r>
            <a:r>
              <a:rPr lang="en-US" dirty="0" err="1"/>
              <a:t>galaxial</a:t>
            </a:r>
            <a:r>
              <a:rPr lang="en-US" dirty="0"/>
              <a:t> IMF which varies from the true IMF”</a:t>
            </a:r>
          </a:p>
          <a:p>
            <a:endParaRPr lang="en-US" dirty="0"/>
          </a:p>
          <a:p>
            <a:r>
              <a:rPr lang="en-US" dirty="0"/>
              <a:t>Future work: Test more indicators!</a:t>
            </a:r>
          </a:p>
        </p:txBody>
      </p:sp>
    </p:spTree>
    <p:extLst>
      <p:ext uri="{BB962C8B-B14F-4D97-AF65-F5344CB8AC3E}">
        <p14:creationId xmlns:p14="http://schemas.microsoft.com/office/powerpoint/2010/main" val="2727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on </a:t>
            </a:r>
            <a:r>
              <a:rPr lang="en-US" dirty="0" err="1"/>
              <a:t>Kennicutt</a:t>
            </a:r>
            <a:r>
              <a:rPr lang="en-US" dirty="0"/>
              <a:t> 1983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(B-V) vs. log(H</a:t>
            </a:r>
            <a:r>
              <a:rPr lang="el-GR" dirty="0"/>
              <a:t>α</a:t>
            </a:r>
            <a:r>
              <a:rPr lang="en-US" dirty="0"/>
              <a:t> EW) can differentiate IMF tracks</a:t>
            </a:r>
          </a:p>
          <a:p>
            <a:pPr lvl="1"/>
            <a:r>
              <a:rPr lang="en-US" dirty="0"/>
              <a:t>Via integrated stellar population synthesis</a:t>
            </a:r>
          </a:p>
          <a:p>
            <a:endParaRPr lang="en-US" dirty="0"/>
          </a:p>
          <a:p>
            <a:r>
              <a:rPr lang="en-US" dirty="0"/>
              <a:t>This paper adds a lot more data, metallicity , SFH</a:t>
            </a:r>
          </a:p>
          <a:p>
            <a:endParaRPr lang="en-US" dirty="0"/>
          </a:p>
          <a:p>
            <a:r>
              <a:rPr lang="en-US" dirty="0"/>
              <a:t>Evidence of a varying IMF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475134">
            <a:off x="8712487" y="4639208"/>
            <a:ext cx="317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“We can rebuild [it]. We have the [robust data and Bayesian statistics]. Better. Stronger. Faster [--but not really because of all the data and MC].”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on </a:t>
            </a:r>
            <a:r>
              <a:rPr lang="en-US" dirty="0" err="1"/>
              <a:t>Kennicutt</a:t>
            </a:r>
            <a:r>
              <a:rPr lang="en-US" dirty="0"/>
              <a:t> 1983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error in K83 </a:t>
            </a:r>
          </a:p>
          <a:p>
            <a:pPr lvl="1"/>
            <a:r>
              <a:rPr lang="en-US" dirty="0"/>
              <a:t>H</a:t>
            </a:r>
            <a:r>
              <a:rPr lang="el-GR" dirty="0"/>
              <a:t>α</a:t>
            </a:r>
            <a:r>
              <a:rPr lang="en-US" dirty="0"/>
              <a:t> contamination -&gt; high-res SDSS spectra can find emission line ratios to remove AGNs from sample</a:t>
            </a:r>
          </a:p>
          <a:p>
            <a:pPr lvl="1"/>
            <a:r>
              <a:rPr lang="en-US" dirty="0"/>
              <a:t>H</a:t>
            </a:r>
            <a:r>
              <a:rPr lang="el-GR" dirty="0"/>
              <a:t>α</a:t>
            </a:r>
            <a:r>
              <a:rPr lang="en-US" dirty="0"/>
              <a:t> emission flux underestimation -&gt; new pipeline accurately measures continuum flux to compare</a:t>
            </a:r>
          </a:p>
          <a:p>
            <a:pPr lvl="1"/>
            <a:r>
              <a:rPr lang="en-US" dirty="0"/>
              <a:t>Assumed [N II]/ H</a:t>
            </a:r>
            <a:r>
              <a:rPr lang="el-GR" dirty="0"/>
              <a:t>α</a:t>
            </a:r>
            <a:r>
              <a:rPr lang="en-US" dirty="0"/>
              <a:t> -&gt; again, high-res SDSS spectra</a:t>
            </a:r>
          </a:p>
          <a:p>
            <a:pPr lvl="1"/>
            <a:r>
              <a:rPr lang="en-US" dirty="0"/>
              <a:t>Assumed extinction corrections -&gt; SDSS can measure Balmer decrement</a:t>
            </a:r>
          </a:p>
          <a:p>
            <a:pPr lvl="1"/>
            <a:endParaRPr lang="en-US" dirty="0"/>
          </a:p>
          <a:p>
            <a:r>
              <a:rPr lang="en-US" dirty="0"/>
              <a:t>Also, the sample size is over 100,000, which helps!</a:t>
            </a:r>
          </a:p>
        </p:txBody>
      </p:sp>
    </p:spTree>
    <p:extLst>
      <p:ext uri="{BB962C8B-B14F-4D97-AF65-F5344CB8AC3E}">
        <p14:creationId xmlns:p14="http://schemas.microsoft.com/office/powerpoint/2010/main" val="42177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on </a:t>
            </a:r>
            <a:r>
              <a:rPr lang="en-US" dirty="0" err="1"/>
              <a:t>Kennicutt</a:t>
            </a:r>
            <a:r>
              <a:rPr lang="en-US" dirty="0"/>
              <a:t> 1983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Ages were assumed in K83</a:t>
            </a:r>
          </a:p>
          <a:p>
            <a:endParaRPr lang="en-US" dirty="0"/>
          </a:p>
          <a:p>
            <a:r>
              <a:rPr lang="en-US" dirty="0"/>
              <a:t>K83 finds evidence of a universal IMF</a:t>
            </a:r>
          </a:p>
          <a:p>
            <a:endParaRPr lang="en-US" dirty="0"/>
          </a:p>
          <a:p>
            <a:r>
              <a:rPr lang="en-US" dirty="0"/>
              <a:t>Requires a smoothly varying SFH for H</a:t>
            </a:r>
            <a:r>
              <a:rPr lang="el-GR" dirty="0"/>
              <a:t>α</a:t>
            </a:r>
            <a:r>
              <a:rPr lang="en-US" dirty="0"/>
              <a:t> EW to be a proper correlate</a:t>
            </a:r>
          </a:p>
          <a:p>
            <a:pPr lvl="1"/>
            <a:r>
              <a:rPr lang="en-US" dirty="0"/>
              <a:t>Will come back to later!</a:t>
            </a:r>
          </a:p>
        </p:txBody>
      </p:sp>
    </p:spTree>
    <p:extLst>
      <p:ext uri="{BB962C8B-B14F-4D97-AF65-F5344CB8AC3E}">
        <p14:creationId xmlns:p14="http://schemas.microsoft.com/office/powerpoint/2010/main" val="34855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Taken from Main Galaxy Sample in SDSS</a:t>
            </a:r>
          </a:p>
          <a:p>
            <a:pPr lvl="1"/>
            <a:r>
              <a:rPr lang="en-US" dirty="0"/>
              <a:t>Errors &lt; 0.5 mag</a:t>
            </a:r>
          </a:p>
          <a:p>
            <a:pPr lvl="1"/>
            <a:r>
              <a:rPr lang="en-US" dirty="0"/>
              <a:t>Remove a bad run</a:t>
            </a:r>
          </a:p>
          <a:p>
            <a:pPr lvl="1"/>
            <a:r>
              <a:rPr lang="en-US" dirty="0"/>
              <a:t>Remove AGN by [O III] and [N II] test</a:t>
            </a:r>
          </a:p>
          <a:p>
            <a:pPr lvl="2"/>
            <a:r>
              <a:rPr lang="en-US" dirty="0"/>
              <a:t>Bring back weak metal line galaxies with no AGN</a:t>
            </a:r>
          </a:p>
          <a:p>
            <a:pPr lvl="2"/>
            <a:r>
              <a:rPr lang="en-US" dirty="0"/>
              <a:t>Creates a luminosity and color bias</a:t>
            </a:r>
          </a:p>
          <a:p>
            <a:pPr lvl="1"/>
            <a:r>
              <a:rPr lang="en-US" dirty="0"/>
              <a:t>Redshift cut 0.005&lt;z&lt;0.25</a:t>
            </a:r>
          </a:p>
          <a:p>
            <a:pPr lvl="1"/>
            <a:r>
              <a:rPr lang="en-US" dirty="0"/>
              <a:t>Aperture cut</a:t>
            </a:r>
          </a:p>
          <a:p>
            <a:pPr lvl="1"/>
            <a:r>
              <a:rPr lang="en-US" dirty="0"/>
              <a:t>One galaxy is removed for having negative H</a:t>
            </a:r>
            <a:r>
              <a:rPr lang="el-GR" dirty="0"/>
              <a:t>α</a:t>
            </a:r>
            <a:r>
              <a:rPr lang="en-US" dirty="0"/>
              <a:t> EW</a:t>
            </a:r>
          </a:p>
          <a:p>
            <a:pPr lvl="1"/>
            <a:endParaRPr lang="en-US" dirty="0"/>
          </a:p>
          <a:p>
            <a:r>
              <a:rPr lang="en-US" dirty="0"/>
              <a:t>All cuts leave 130,602 galaxies (&gt;30% of MGS)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Corrections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264471" cy="4351338"/>
          </a:xfrm>
        </p:spPr>
        <p:txBody>
          <a:bodyPr/>
          <a:lstStyle/>
          <a:p>
            <a:r>
              <a:rPr lang="en-US" dirty="0"/>
              <a:t>Data is corrected </a:t>
            </a:r>
            <a:r>
              <a:rPr lang="en-US" i="1" dirty="0"/>
              <a:t>assuming</a:t>
            </a:r>
            <a:r>
              <a:rPr lang="en-US" dirty="0"/>
              <a:t> the true Balmer decrement is 2.86</a:t>
            </a:r>
          </a:p>
          <a:p>
            <a:r>
              <a:rPr lang="en-US" dirty="0"/>
              <a:t>K-corrected</a:t>
            </a:r>
          </a:p>
          <a:p>
            <a:r>
              <a:rPr lang="en-US" dirty="0"/>
              <a:t>Assume ratio of continuum/emission extinction, f = 2.0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74" y="544639"/>
            <a:ext cx="4410839" cy="5968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5" y="4904206"/>
            <a:ext cx="5223337" cy="14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Myr</a:t>
            </a:r>
            <a:r>
              <a:rPr lang="en-US" dirty="0"/>
              <a:t> – 13 </a:t>
            </a:r>
            <a:r>
              <a:rPr lang="en-US" dirty="0" err="1"/>
              <a:t>Gyr</a:t>
            </a:r>
            <a:endParaRPr lang="en-US" dirty="0"/>
          </a:p>
          <a:p>
            <a:r>
              <a:rPr lang="en-US" dirty="0"/>
              <a:t>25 different SFHs (most exp. decaying)</a:t>
            </a:r>
          </a:p>
          <a:p>
            <a:r>
              <a:rPr lang="en-US" dirty="0"/>
              <a:t>Constant metallicities through time</a:t>
            </a:r>
          </a:p>
          <a:p>
            <a:pPr lvl="1"/>
            <a:r>
              <a:rPr lang="en-US" dirty="0"/>
              <a:t>Z = 0.005, 0.010, 0.020, 0.025</a:t>
            </a:r>
          </a:p>
          <a:p>
            <a:r>
              <a:rPr lang="en-US" dirty="0"/>
              <a:t>External extinction correction </a:t>
            </a:r>
            <a:r>
              <a:rPr lang="en-US" dirty="0">
                <a:solidFill>
                  <a:srgbClr val="FF0000"/>
                </a:solidFill>
              </a:rPr>
              <a:t>(!!!)</a:t>
            </a:r>
          </a:p>
          <a:p>
            <a:r>
              <a:rPr lang="en-US" dirty="0">
                <a:solidFill>
                  <a:schemeClr val="tx1"/>
                </a:solidFill>
              </a:rPr>
              <a:t>Broken power-law (</a:t>
            </a:r>
            <a:r>
              <a:rPr lang="az-Cyrl-AZ" dirty="0">
                <a:solidFill>
                  <a:schemeClr val="tx1"/>
                </a:solidFill>
              </a:rPr>
              <a:t>Г</a:t>
            </a:r>
            <a:r>
              <a:rPr lang="en-US" dirty="0">
                <a:solidFill>
                  <a:schemeClr val="tx1"/>
                </a:solidFill>
              </a:rPr>
              <a:t>=.5 for &lt;.5 </a:t>
            </a:r>
            <a:r>
              <a:rPr lang="en-US" dirty="0" err="1">
                <a:solidFill>
                  <a:schemeClr val="tx1"/>
                </a:solidFill>
              </a:rPr>
              <a:t>Msun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az-Cyrl-AZ" dirty="0">
                <a:solidFill>
                  <a:schemeClr val="tx1"/>
                </a:solidFill>
              </a:rPr>
              <a:t>Г</a:t>
            </a:r>
            <a:r>
              <a:rPr lang="en-US" dirty="0">
                <a:solidFill>
                  <a:schemeClr val="tx1"/>
                </a:solidFill>
              </a:rPr>
              <a:t> fit above that)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 enough low-mass detection for log-normal to matter</a:t>
            </a:r>
          </a:p>
          <a:p>
            <a:r>
              <a:rPr lang="en-US" dirty="0">
                <a:solidFill>
                  <a:schemeClr val="tx1"/>
                </a:solidFill>
              </a:rPr>
              <a:t>“pseudo-</a:t>
            </a:r>
            <a:r>
              <a:rPr lang="el-GR" dirty="0">
                <a:solidFill>
                  <a:schemeClr val="tx1"/>
                </a:solidFill>
              </a:rPr>
              <a:t>χ</a:t>
            </a:r>
            <a:r>
              <a:rPr lang="en-US" dirty="0">
                <a:solidFill>
                  <a:schemeClr val="tx1"/>
                </a:solidFill>
              </a:rPr>
              <a:t>-squared” minimization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l-GR" dirty="0">
                <a:solidFill>
                  <a:schemeClr val="tx1"/>
                </a:solidFill>
              </a:rPr>
              <a:t>χ</a:t>
            </a:r>
            <a:r>
              <a:rPr lang="en-US" dirty="0">
                <a:solidFill>
                  <a:schemeClr val="tx1"/>
                </a:solidFill>
              </a:rPr>
              <a:t> is what is important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569458"/>
            <a:ext cx="6619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 Finally!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1" y="1544157"/>
            <a:ext cx="4819767" cy="509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69" y="140244"/>
            <a:ext cx="5627500" cy="65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292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333</TotalTime>
  <Words>738</Words>
  <Application>Microsoft Office PowerPoint</Application>
  <PresentationFormat>Widescreen</PresentationFormat>
  <Paragraphs>102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IMF  Variations in SDSS Galaxies Hoversten &amp; Glazebrook 2008 </vt:lpstr>
      <vt:lpstr>Improving on Kennicutt 1983</vt:lpstr>
      <vt:lpstr>Improving on Kennicutt 1983</vt:lpstr>
      <vt:lpstr>Improving on Kennicutt 1983</vt:lpstr>
      <vt:lpstr>Selecting the Sample</vt:lpstr>
      <vt:lpstr>Corrections and Errors</vt:lpstr>
      <vt:lpstr>Models</vt:lpstr>
      <vt:lpstr>PowerPoint Presentation</vt:lpstr>
      <vt:lpstr>Results! Finally!</vt:lpstr>
      <vt:lpstr>Bias</vt:lpstr>
      <vt:lpstr>Bias</vt:lpstr>
      <vt:lpstr>Bias</vt:lpstr>
      <vt:lpstr>Bias (Summary)</vt:lpstr>
      <vt:lpstr>Star Formation History</vt:lpstr>
      <vt:lpstr>Single Burst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IMF  Variations in SDSS Galaxies Hoversten &amp; Glazebrook 2008 </dc:title>
  <dc:creator>Max Genecov</dc:creator>
  <cp:lastModifiedBy>Max Genecov</cp:lastModifiedBy>
  <cp:revision>25</cp:revision>
  <dcterms:created xsi:type="dcterms:W3CDTF">2016-11-08T01:13:04Z</dcterms:created>
  <dcterms:modified xsi:type="dcterms:W3CDTF">2016-11-09T18:59:37Z</dcterms:modified>
</cp:coreProperties>
</file>