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0B29666-B5DB-4B36-B00E-F5FC5A0B1EDE}">
  <a:tblStyle styleId="{B0B29666-B5DB-4B36-B00E-F5FC5A0B1ED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817675"/>
            <a:ext cx="8520600" cy="217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GCs: Multiple Stellar Populations- Theory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58950" y="39485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Deepthi Gorthi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AGB Stars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286375" y="181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{B0B29666-B5DB-4B36-B00E-F5FC5A0B1EDE}</a:tableStyleId>
              </a:tblPr>
              <a:tblGrid>
                <a:gridCol w="1070875"/>
                <a:gridCol w="919650"/>
                <a:gridCol w="1428000"/>
                <a:gridCol w="1325650"/>
                <a:gridCol w="1333050"/>
                <a:gridCol w="1291775"/>
                <a:gridCol w="1202250"/>
              </a:tblGrid>
              <a:tr h="1345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GC Specificity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Variety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Predominance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Discreteness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Supernova Avoidance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Composition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Mass budget</a:t>
                      </a:r>
                    </a:p>
                  </a:txBody>
                  <a:tcPr marT="91425" marB="91425" marR="91425" marL="91425"/>
                </a:tc>
              </a:tr>
              <a:tr h="9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TBD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TBD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AGB Stars -- Problems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Carbon stars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Time boundedness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Dilution with pristine gas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O-Na anticorrelation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Mass budget -different IMF?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O-Na anticorrelation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</a:pPr>
            <a:r>
              <a:rPr lang="en"/>
              <a:t>Begin AGB phase- Slight oxygen depletion and sodium enrichment</a:t>
            </a:r>
          </a:p>
          <a:p>
            <a:pPr indent="-228600" lvl="0"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</a:pPr>
            <a:r>
              <a:rPr lang="en"/>
              <a:t>HBB Process</a:t>
            </a:r>
          </a:p>
          <a:p>
            <a:pPr indent="-228600" lvl="0"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</a:pPr>
            <a:r>
              <a:rPr lang="en"/>
              <a:t>Both start getting destroyed in p-capture processes</a:t>
            </a:r>
          </a:p>
          <a:p>
            <a:pPr indent="-228600" lvl="0" marL="4572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</a:pPr>
            <a:r>
              <a:rPr lang="en"/>
              <a:t>Observation- Na rich, O poor stars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6-10-10 09-19-07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973" y="0"/>
            <a:ext cx="52800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Observational Constraints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756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1000"/>
              </a:spcBef>
            </a:pPr>
            <a:r>
              <a:rPr lang="en"/>
              <a:t>GC Specificity</a:t>
            </a:r>
          </a:p>
          <a:p>
            <a:pPr indent="-228600" lvl="0" marL="457200" rtl="0">
              <a:lnSpc>
                <a:spcPct val="200000"/>
              </a:lnSpc>
              <a:spcBef>
                <a:spcPts val="1000"/>
              </a:spcBef>
            </a:pPr>
            <a:r>
              <a:rPr lang="en"/>
              <a:t>Ubiquity</a:t>
            </a:r>
          </a:p>
          <a:p>
            <a:pPr indent="-228600" lvl="0" marL="457200" rtl="0">
              <a:lnSpc>
                <a:spcPct val="200000"/>
              </a:lnSpc>
              <a:spcBef>
                <a:spcPts val="1000"/>
              </a:spcBef>
            </a:pPr>
            <a:r>
              <a:rPr lang="en"/>
              <a:t>Cluster-to-cluster variety</a:t>
            </a:r>
          </a:p>
          <a:p>
            <a:pPr indent="-228600" lvl="0" marL="457200">
              <a:lnSpc>
                <a:spcPct val="200000"/>
              </a:lnSpc>
              <a:spcBef>
                <a:spcPts val="1000"/>
              </a:spcBef>
            </a:pPr>
            <a:r>
              <a:rPr lang="en"/>
              <a:t>Predominance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385175" y="1298275"/>
            <a:ext cx="4128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Discreteness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creetness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Observational Constraints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756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1000"/>
              </a:spcBef>
            </a:pPr>
            <a:r>
              <a:rPr lang="en"/>
              <a:t>GC Specificity</a:t>
            </a:r>
          </a:p>
          <a:p>
            <a:pPr indent="-228600" lvl="0" marL="457200" rtl="0">
              <a:lnSpc>
                <a:spcPct val="200000"/>
              </a:lnSpc>
              <a:spcBef>
                <a:spcPts val="1000"/>
              </a:spcBef>
            </a:pPr>
            <a:r>
              <a:rPr lang="en"/>
              <a:t>Ubiquity</a:t>
            </a:r>
          </a:p>
          <a:p>
            <a:pPr indent="-228600" lvl="0" marL="457200" rtl="0">
              <a:lnSpc>
                <a:spcPct val="200000"/>
              </a:lnSpc>
              <a:spcBef>
                <a:spcPts val="1000"/>
              </a:spcBef>
            </a:pPr>
            <a:r>
              <a:rPr lang="en"/>
              <a:t>Cluster-to-cluster variety</a:t>
            </a:r>
          </a:p>
          <a:p>
            <a:pPr indent="-228600" lvl="0" marL="457200" rtl="0">
              <a:lnSpc>
                <a:spcPct val="200000"/>
              </a:lnSpc>
              <a:spcBef>
                <a:spcPts val="1000"/>
              </a:spcBef>
            </a:pPr>
            <a:r>
              <a:rPr lang="en"/>
              <a:t>Predominance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385175" y="1298275"/>
            <a:ext cx="4128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Discreteness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Supernova Avoidance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Hot CNO and Ne-Na processing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Helium Enrichment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Mass Budget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GC Formation Scenarios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en"/>
              <a:t>Super Massive Stars</a:t>
            </a:r>
          </a:p>
          <a:p>
            <a:pPr indent="-228600" lvl="0" marL="457200" rtl="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en"/>
              <a:t>Fast Rotating Massive Stars</a:t>
            </a:r>
          </a:p>
          <a:p>
            <a:pPr indent="-228600" lvl="0" marL="457200" rtl="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en"/>
              <a:t>Massive Interacting Binaries</a:t>
            </a:r>
          </a:p>
          <a:p>
            <a:pPr indent="-228600" lvl="0" marL="4572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en"/>
              <a:t>AGB Stars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 Massive Stars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286375" y="181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{B0B29666-B5DB-4B36-B00E-F5FC5A0B1EDE}</a:tableStyleId>
              </a:tblPr>
              <a:tblGrid>
                <a:gridCol w="1070875"/>
                <a:gridCol w="919650"/>
                <a:gridCol w="1428000"/>
                <a:gridCol w="1325650"/>
                <a:gridCol w="1333050"/>
                <a:gridCol w="1291775"/>
                <a:gridCol w="1202250"/>
              </a:tblGrid>
              <a:tr h="13459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GC Specificity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Variety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Predominance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Discreteness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Supernova Avoidance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Composition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Mass budget</a:t>
                      </a:r>
                    </a:p>
                  </a:txBody>
                  <a:tcPr marT="91425" marB="91425" marR="91425" marL="91425"/>
                </a:tc>
              </a:tr>
              <a:tr h="973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Nix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Nix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Nix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Fast Rotating Massive Stars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286375" y="181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{B0B29666-B5DB-4B36-B00E-F5FC5A0B1EDE}</a:tableStyleId>
              </a:tblPr>
              <a:tblGrid>
                <a:gridCol w="1070875"/>
                <a:gridCol w="919650"/>
                <a:gridCol w="1428000"/>
                <a:gridCol w="1325650"/>
                <a:gridCol w="1333050"/>
                <a:gridCol w="1291775"/>
                <a:gridCol w="1202250"/>
              </a:tblGrid>
              <a:tr h="1345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GC Specificity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Variety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Predominance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Discreteness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Supernova Avoidance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Composition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Mass budget</a:t>
                      </a:r>
                    </a:p>
                  </a:txBody>
                  <a:tcPr marT="91425" marB="91425" marR="91425" marL="91425"/>
                </a:tc>
              </a:tr>
              <a:tr h="9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Nix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TBD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Nix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Nix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TBD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TBD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Massive Interacting Binaries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286375" y="181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{B0B29666-B5DB-4B36-B00E-F5FC5A0B1EDE}</a:tableStyleId>
              </a:tblPr>
              <a:tblGrid>
                <a:gridCol w="1070875"/>
                <a:gridCol w="919650"/>
                <a:gridCol w="1428000"/>
                <a:gridCol w="1325650"/>
                <a:gridCol w="1333050"/>
                <a:gridCol w="1291775"/>
                <a:gridCol w="1202250"/>
              </a:tblGrid>
              <a:tr h="1345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GC Specificity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Variety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Predominance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Discreteness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Supernova Avoidance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Composition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Mass budget</a:t>
                      </a:r>
                    </a:p>
                  </a:txBody>
                  <a:tcPr marT="91425" marB="91425" marR="91425" marL="91425"/>
                </a:tc>
              </a:tr>
              <a:tr h="9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Nix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Nix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TBD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TBD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547224" y="41825"/>
            <a:ext cx="6283007" cy="5101650"/>
          </a:xfrm>
          <a:prstGeom prst="irregularSeal2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481275" y="1850400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477950" y="1365075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148375" y="2845175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426775" y="1542675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902700" y="3984000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243275" y="2612400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802975" y="2106175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17175" y="2283775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4594675" y="3526800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157675" y="2730650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767275" y="3022775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809075" y="3022775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170550" y="1928575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345775" y="3349200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053575" y="3704400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195900" y="1750975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3402255" y="1792867"/>
            <a:ext cx="346140" cy="292679"/>
          </a:xfrm>
          <a:prstGeom prst="irregularSeal1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738155" y="2226242"/>
            <a:ext cx="346140" cy="292679"/>
          </a:xfrm>
          <a:prstGeom prst="irregularSeal1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426780" y="1485130"/>
            <a:ext cx="346140" cy="292680"/>
          </a:xfrm>
          <a:prstGeom prst="irregularSeal1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069355" y="2787642"/>
            <a:ext cx="346139" cy="292679"/>
          </a:xfrm>
          <a:prstGeom prst="irregularSeal1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191823" y="1065109"/>
            <a:ext cx="4474439" cy="3272183"/>
          </a:xfrm>
          <a:prstGeom prst="cloud">
            <a:avLst/>
          </a:prstGeom>
          <a:solidFill>
            <a:srgbClr val="FFDA6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657650" y="1750975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426775" y="2232987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184075" y="3374400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730050" y="2232987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481275" y="3552000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865475" y="2106175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345775" y="1792850"/>
            <a:ext cx="188100" cy="177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