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Spatial Resolution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Top- Sptizer IRAC (Stars, PAHs, Small Dust grains)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Middle- Herschel PACS, increasing contribution from diffuse emission with increase in wavelength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Bottom- Herschel SPIRE, cooler emission+ submillimeter excess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Nearly instantaneous SFR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Problems with Ha: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Dust attenuation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Balmer line decrement- approximate because it is sensitive to areas with smaller extinction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Attenuation of emission lines is higher than continuum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Account for underlying stellar absorption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Sensitivity to higher mass stars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Small number statistics in low SFR regions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Doesn’t help that they die quickly!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Escape fraction of Lya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000"/>
            </a:lvl1pPr>
            <a:lvl2pPr lvl="1" rtl="0" algn="ctr">
              <a:spcBef>
                <a:spcPts val="0"/>
              </a:spcBef>
              <a:buSzPct val="100000"/>
              <a:defRPr sz="4000"/>
            </a:lvl2pPr>
            <a:lvl3pPr lvl="2" rtl="0" algn="ctr">
              <a:spcBef>
                <a:spcPts val="0"/>
              </a:spcBef>
              <a:buSzPct val="100000"/>
              <a:defRPr sz="4000"/>
            </a:lvl3pPr>
            <a:lvl4pPr lvl="3" rtl="0" algn="ctr">
              <a:spcBef>
                <a:spcPts val="0"/>
              </a:spcBef>
              <a:buSzPct val="100000"/>
              <a:defRPr sz="4000"/>
            </a:lvl4pPr>
            <a:lvl5pPr lvl="4" rtl="0" algn="ctr">
              <a:spcBef>
                <a:spcPts val="0"/>
              </a:spcBef>
              <a:buSzPct val="100000"/>
              <a:defRPr sz="4000"/>
            </a:lvl5pPr>
            <a:lvl6pPr lvl="5" rtl="0" algn="ctr">
              <a:spcBef>
                <a:spcPts val="0"/>
              </a:spcBef>
              <a:buSzPct val="100000"/>
              <a:defRPr sz="4000"/>
            </a:lvl6pPr>
            <a:lvl7pPr lvl="6" rtl="0" algn="ctr">
              <a:spcBef>
                <a:spcPts val="0"/>
              </a:spcBef>
              <a:buSzPct val="100000"/>
              <a:defRPr sz="4000"/>
            </a:lvl7pPr>
            <a:lvl8pPr lvl="7" rtl="0" algn="ctr">
              <a:spcBef>
                <a:spcPts val="0"/>
              </a:spcBef>
              <a:buSzPct val="100000"/>
              <a:defRPr sz="4000"/>
            </a:lvl8pPr>
            <a:lvl9pPr lvl="8" rtl="0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4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52A4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80750" y="483124"/>
            <a:ext cx="752099" cy="752099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840116" y="838675"/>
            <a:ext cx="752099" cy="752100"/>
          </a:xfrm>
          <a:prstGeom prst="rect">
            <a:avLst/>
          </a:prstGeom>
          <a:solidFill>
            <a:srgbClr val="FFFFFF">
              <a:alpha val="7059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2038350" y="647700"/>
            <a:ext cx="5994900" cy="30291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038350" y="4024650"/>
            <a:ext cx="56967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5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Shape 7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800"/>
            </a:lvl1pPr>
            <a:lvl2pPr lvl="1" rtl="0" algn="ctr">
              <a:spcBef>
                <a:spcPts val="0"/>
              </a:spcBef>
              <a:buSzPct val="100000"/>
              <a:defRPr sz="3800"/>
            </a:lvl2pPr>
            <a:lvl3pPr lvl="2" rtl="0" algn="ctr">
              <a:spcBef>
                <a:spcPts val="0"/>
              </a:spcBef>
              <a:buSzPct val="100000"/>
              <a:defRPr sz="3800"/>
            </a:lvl3pPr>
            <a:lvl4pPr lvl="3" rtl="0" algn="ctr">
              <a:spcBef>
                <a:spcPts val="0"/>
              </a:spcBef>
              <a:buSzPct val="100000"/>
              <a:defRPr sz="3800"/>
            </a:lvl4pPr>
            <a:lvl5pPr lvl="4" rtl="0" algn="ctr">
              <a:spcBef>
                <a:spcPts val="0"/>
              </a:spcBef>
              <a:buSzPct val="100000"/>
              <a:defRPr sz="3800"/>
            </a:lvl5pPr>
            <a:lvl6pPr lvl="5" rtl="0" algn="ctr">
              <a:spcBef>
                <a:spcPts val="0"/>
              </a:spcBef>
              <a:buSzPct val="100000"/>
              <a:defRPr sz="3800"/>
            </a:lvl6pPr>
            <a:lvl7pPr lvl="6" rtl="0" algn="ctr">
              <a:spcBef>
                <a:spcPts val="0"/>
              </a:spcBef>
              <a:buSzPct val="100000"/>
              <a:defRPr sz="3800"/>
            </a:lvl7pPr>
            <a:lvl8pPr lvl="7" rtl="0" algn="ctr">
              <a:spcBef>
                <a:spcPts val="0"/>
              </a:spcBef>
              <a:buSzPct val="100000"/>
              <a:defRPr sz="3800"/>
            </a:lvl8pPr>
            <a:lvl9pPr lvl="8" rtl="0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SFR indicators in multiple wavelengths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Kennicutt (2012)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X-ray Continuum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Massive X-ray binaries + Supernova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Strong correlation with both IR and non-thermal radio continuum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Updated Calibrations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25" y="1794899"/>
            <a:ext cx="7141725" cy="2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274" y="3968000"/>
            <a:ext cx="7141724" cy="3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469775" y="354725"/>
            <a:ext cx="5867400" cy="106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Multi-wavelength corrections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900" y="1773824"/>
            <a:ext cx="5207649" cy="3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SFR Diagnostics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Color-Magnitude Diagrams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UV Continuum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IR Continuum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Radio Continuum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X-ray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Emission 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 Magnitude Diagrams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404" y="1936462"/>
            <a:ext cx="4086174" cy="9226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idx="1" type="body"/>
          </p:nvPr>
        </p:nvSpPr>
        <p:spPr>
          <a:xfrm>
            <a:off x="2469775" y="2859075"/>
            <a:ext cx="5451300" cy="213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Problems: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Young Stellar Populations: mass determination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Older Clusters: age determination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UV Continuum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69775" y="1929700"/>
            <a:ext cx="6016200" cy="29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Problem- Dust!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UV spectral slope (β)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IRX-β relation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Shape of dust extinction curve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Presumed intrinsic colours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Geometry of dust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89525" y="759125"/>
            <a:ext cx="1269900" cy="645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IR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675" y="120062"/>
            <a:ext cx="5934674" cy="490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IR Continuum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69775" y="1874225"/>
            <a:ext cx="5867400" cy="280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Starlight not absorbed by dust is missed- underestimated SFR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Dust Heating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Young stars + old stars mix affects IR emission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In high SFR galaxies two effects compensate!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definitely fail for low SFR, low metallicity  or dust-free environments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Emission Line Tracers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H𝜶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[O II]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990000"/>
              </a:buClr>
              <a:buAutoNum type="arabicPeriod"/>
            </a:pPr>
            <a:r>
              <a:rPr lang="en">
                <a:solidFill>
                  <a:srgbClr val="990000"/>
                </a:solidFill>
              </a:rPr>
              <a:t>Ly𝜶 -- high redshift galaxies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[Ne II] + [Ne III]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[C II]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Problems with H𝛼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469775" y="1646450"/>
            <a:ext cx="5867400" cy="329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Dust attenuation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Balmer line decrement is approximate-- sensitive to areas with smaller extinction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Emission lines attenuate more than continuum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AutoNum type="alphaLcPeriod"/>
            </a:pPr>
            <a:r>
              <a:rPr lang="en"/>
              <a:t>Need to account for stellar absorption</a:t>
            </a:r>
          </a:p>
          <a:p>
            <a:pPr indent="-2286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"/>
              <a:t>Sensitivity to high mass stars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Small numbers in low SFR regions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AutoNum type="alphaLcPeriod"/>
            </a:pPr>
            <a:r>
              <a:rPr lang="en"/>
              <a:t>Doesn’t help that they die quickly!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Radio Continuum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Ionizing gas =&gt; Free-free emission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Tight correlation between non-thermal emission and far-IR emission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