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Dust Extinction in Starburst Galaxies</a:t>
            </a:r>
            <a:br>
              <a:rPr lang="en-US" sz="6000" dirty="0"/>
            </a:br>
            <a:r>
              <a:rPr lang="en-US" sz="6000" dirty="0" err="1"/>
              <a:t>Calzetti</a:t>
            </a:r>
            <a:r>
              <a:rPr lang="en-US" sz="6000" dirty="0"/>
              <a:t> et al., 1994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 Genecov | UC Berkeley | October 31, 2016</a:t>
            </a:r>
          </a:p>
        </p:txBody>
      </p:sp>
      <p:pic>
        <p:nvPicPr>
          <p:cNvPr id="1026" name="Picture 2" descr="https://img.buzzfeed.com/buzzfeed-static/static/2014-08/13/17/enhanced/webdr06/enhanced-340-1407966214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61251">
            <a:off x="1385574" y="1445343"/>
            <a:ext cx="1721760" cy="168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42535" y="1243173"/>
            <a:ext cx="6282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Spooky Halloween Edition! </a:t>
            </a:r>
          </a:p>
        </p:txBody>
      </p:sp>
    </p:spTree>
    <p:extLst>
      <p:ext uri="{BB962C8B-B14F-4D97-AF65-F5344CB8AC3E}">
        <p14:creationId xmlns:p14="http://schemas.microsoft.com/office/powerpoint/2010/main" val="43254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Observation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dust distributions </a:t>
            </a:r>
          </a:p>
          <a:p>
            <a:pPr lvl="1"/>
            <a:r>
              <a:rPr lang="en-US" dirty="0"/>
              <a:t>Only dust screen + MW model agrees with the data</a:t>
            </a:r>
          </a:p>
          <a:p>
            <a:pPr lvl="1"/>
            <a:r>
              <a:rPr lang="en-US" dirty="0"/>
              <a:t>But this is with the 2175 A bump removed!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6" y="3205923"/>
            <a:ext cx="4731031" cy="34422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221" y="3202536"/>
            <a:ext cx="4959077" cy="34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5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Observation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Clumpy dust distributions</a:t>
            </a:r>
          </a:p>
          <a:p>
            <a:pPr lvl="1"/>
            <a:r>
              <a:rPr lang="en-US" dirty="0"/>
              <a:t>Work better because there is another free parameter (clumps in </a:t>
            </a:r>
            <a:r>
              <a:rPr lang="en-US" dirty="0" err="1"/>
              <a:t>los</a:t>
            </a:r>
            <a:r>
              <a:rPr lang="en-US" dirty="0"/>
              <a:t>)</a:t>
            </a:r>
          </a:p>
          <a:p>
            <a:r>
              <a:rPr lang="en-US" dirty="0"/>
              <a:t>They “have attempted to fit” the clumpy models, but “no fit gives satisfactory results”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6" y="3714832"/>
            <a:ext cx="4092127" cy="29429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880" y="3290103"/>
            <a:ext cx="4622487" cy="33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7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Observation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471534" cy="4351338"/>
          </a:xfrm>
        </p:spPr>
        <p:txBody>
          <a:bodyPr/>
          <a:lstStyle/>
          <a:p>
            <a:r>
              <a:rPr lang="en-US" dirty="0"/>
              <a:t>Internal dust models don’t do any better!</a:t>
            </a:r>
          </a:p>
          <a:p>
            <a:pPr lvl="1"/>
            <a:r>
              <a:rPr lang="en-US" dirty="0"/>
              <a:t>Asymptotic behavior that can’t explain most galaxies</a:t>
            </a:r>
          </a:p>
          <a:p>
            <a:r>
              <a:rPr lang="en-US" dirty="0"/>
              <a:t>Internal dust is realistic on some level, but obviously not the whole picture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34" y="1825625"/>
            <a:ext cx="5486400" cy="3981450"/>
          </a:xfrm>
          <a:prstGeom prst="rect">
            <a:avLst/>
          </a:prstGeom>
        </p:spPr>
      </p:pic>
      <p:pic>
        <p:nvPicPr>
          <p:cNvPr id="5" name="Picture 2" descr="https://img.buzzfeed.com/buzzfeed-static/static/2014-08/13/17/enhanced/webdr06/enhanced-340-1407966214-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03" y="5724882"/>
            <a:ext cx="838221" cy="81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0000" y="5724882"/>
            <a:ext cx="344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dust model is a ghost!!</a:t>
            </a:r>
          </a:p>
        </p:txBody>
      </p:sp>
    </p:spTree>
    <p:extLst>
      <p:ext uri="{BB962C8B-B14F-4D97-AF65-F5344CB8AC3E}">
        <p14:creationId xmlns:p14="http://schemas.microsoft.com/office/powerpoint/2010/main" val="423022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Extinction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6026906" cy="4351338"/>
              </a:xfrm>
            </p:spPr>
            <p:txBody>
              <a:bodyPr/>
              <a:lstStyle/>
              <a:p>
                <a:r>
                  <a:rPr lang="en-US" dirty="0"/>
                  <a:t>In the absence of a toy model of the dust, what does the curve look like if templates of the studied galaxies are used?</a:t>
                </a:r>
              </a:p>
              <a:p>
                <a:pPr lvl="1"/>
                <a:r>
                  <a:rPr lang="en-US" dirty="0"/>
                  <a:t>Fit into six groups of low to 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a linear dependence between </a:t>
                </a:r>
                <a:r>
                  <a:rPr lang="el-GR" dirty="0"/>
                  <a:t>β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with averaged templates</a:t>
                </a:r>
              </a:p>
              <a:p>
                <a:pPr lvl="2"/>
                <a:r>
                  <a:rPr lang="en-US" dirty="0"/>
                  <a:t>Like a uniform dust screen</a:t>
                </a:r>
              </a:p>
              <a:p>
                <a:r>
                  <a:rPr lang="en-US" dirty="0"/>
                  <a:t>Average the template extinction laws -&gt; an effective extinction law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602690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576" y="1960017"/>
            <a:ext cx="4915889" cy="34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Extinction Law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917" y="1769199"/>
            <a:ext cx="4591050" cy="371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27" y="3681869"/>
            <a:ext cx="4301238" cy="3060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169" y="365125"/>
            <a:ext cx="3833064" cy="2949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517329"/>
            <a:ext cx="5334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5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MW and LMC extinction laws are by no means universal, and the naïve models of where the dust congregates don’t apply either.</a:t>
            </a:r>
          </a:p>
          <a:p>
            <a:r>
              <a:rPr lang="en-US" dirty="0"/>
              <a:t>No attempt at a geometrical or theoretical backing for this new law</a:t>
            </a:r>
          </a:p>
          <a:p>
            <a:pPr lvl="1"/>
            <a:r>
              <a:rPr lang="en-US" dirty="0"/>
              <a:t>Seems really difficult with lots of degeneracy between composition, physics, and geometry</a:t>
            </a:r>
          </a:p>
          <a:p>
            <a:r>
              <a:rPr lang="en-US" dirty="0"/>
              <a:t>“The effective extinction law probes regions of small optical depth; therefore, it is not strictly related to the total amount of dust in the galaxy.”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0935" y="5429892"/>
            <a:ext cx="732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Who knows what spookiness governs these extinction laws???</a:t>
            </a:r>
          </a:p>
        </p:txBody>
      </p:sp>
      <p:pic>
        <p:nvPicPr>
          <p:cNvPr id="5" name="Picture 2" descr="https://img.buzzfeed.com/buzzfeed-static/static/2014-08/13/17/enhanced/webdr06/enhanced-340-1407966214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430" y="5255635"/>
            <a:ext cx="1354355" cy="132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8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UV and Optical Extinction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897880" cy="4351338"/>
          </a:xfrm>
        </p:spPr>
        <p:txBody>
          <a:bodyPr/>
          <a:lstStyle/>
          <a:p>
            <a:r>
              <a:rPr lang="en-US" dirty="0"/>
              <a:t>MW, LMC, and SMC extinction laws are well-known</a:t>
            </a:r>
          </a:p>
          <a:p>
            <a:pPr lvl="1"/>
            <a:r>
              <a:rPr lang="en-US" dirty="0"/>
              <a:t>Different trends &lt; 2600 A</a:t>
            </a:r>
          </a:p>
          <a:p>
            <a:pPr lvl="1"/>
            <a:r>
              <a:rPr lang="en-US" dirty="0"/>
              <a:t>2175 A dust feature varies in strength</a:t>
            </a:r>
          </a:p>
          <a:p>
            <a:pPr lvl="1"/>
            <a:r>
              <a:rPr lang="en-US" dirty="0"/>
              <a:t>Difference attributable to metallicity? Only partially.</a:t>
            </a:r>
          </a:p>
          <a:p>
            <a:pPr lvl="1"/>
            <a:endParaRPr lang="en-US" dirty="0"/>
          </a:p>
          <a:p>
            <a:r>
              <a:rPr lang="en-US" dirty="0"/>
              <a:t>There isn’t enough of a trend to extrapolate!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7" y="1825625"/>
            <a:ext cx="5022960" cy="4155573"/>
          </a:xfrm>
          <a:prstGeom prst="rect">
            <a:avLst/>
          </a:prstGeom>
        </p:spPr>
      </p:pic>
      <p:pic>
        <p:nvPicPr>
          <p:cNvPr id="2050" name="Picture 2" descr="https://scontent.cdninstagram.com/t51.2885-15/s320x320/e15/11386528_949905958364766_540470848_n.jpg?ig_cache_key=MTAxMTc1ODkwODcxMzgzNzc0MQ%3D%3D.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045" y="5233990"/>
            <a:ext cx="869022" cy="86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79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Extinction in Extended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chemical composition, grain size, distribution</a:t>
            </a:r>
          </a:p>
          <a:p>
            <a:pPr lvl="1"/>
            <a:r>
              <a:rPr lang="en-US" dirty="0"/>
              <a:t>Very difficult to pin down</a:t>
            </a:r>
          </a:p>
          <a:p>
            <a:r>
              <a:rPr lang="en-US" dirty="0"/>
              <a:t>Geometrical considerations</a:t>
            </a:r>
          </a:p>
          <a:p>
            <a:endParaRPr lang="en-US" dirty="0"/>
          </a:p>
          <a:p>
            <a:r>
              <a:rPr lang="en-US" dirty="0"/>
              <a:t>For extended objects, a theoretical uniform dust screen isn’t a good approximation.</a:t>
            </a:r>
          </a:p>
          <a:p>
            <a:pPr lvl="1"/>
            <a:r>
              <a:rPr lang="en-US" dirty="0"/>
              <a:t>Location of gas and dust is important!</a:t>
            </a:r>
          </a:p>
          <a:p>
            <a:pPr lvl="1"/>
            <a:r>
              <a:rPr lang="en-US" dirty="0"/>
              <a:t>Miscalculation can lead to improper luminosities and SFRs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8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General Extinction Law?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galaxies’ extinction laws looks different from MW, even when they have similar metallicities</a:t>
            </a:r>
          </a:p>
          <a:p>
            <a:pPr lvl="1"/>
            <a:r>
              <a:rPr lang="en-US" dirty="0"/>
              <a:t>No 2175 A bump!</a:t>
            </a:r>
          </a:p>
          <a:p>
            <a:pPr lvl="1"/>
            <a:endParaRPr lang="en-US" dirty="0"/>
          </a:p>
          <a:p>
            <a:r>
              <a:rPr lang="en-US" dirty="0"/>
              <a:t>This paper looks at 39 starburst galaxies and BCGs</a:t>
            </a:r>
          </a:p>
          <a:p>
            <a:pPr lvl="1"/>
            <a:r>
              <a:rPr lang="en-US" dirty="0"/>
              <a:t>Balmer line ratios</a:t>
            </a:r>
          </a:p>
          <a:p>
            <a:pPr lvl="1"/>
            <a:r>
              <a:rPr lang="en-US" dirty="0"/>
              <a:t>UV continuum</a:t>
            </a:r>
          </a:p>
          <a:p>
            <a:pPr lvl="1"/>
            <a:r>
              <a:rPr lang="en-US" dirty="0"/>
              <a:t>Ignores any possible 2175 A bumps that may or may not exist</a:t>
            </a:r>
          </a:p>
        </p:txBody>
      </p:sp>
    </p:spTree>
    <p:extLst>
      <p:ext uri="{BB962C8B-B14F-4D97-AF65-F5344CB8AC3E}">
        <p14:creationId xmlns:p14="http://schemas.microsoft.com/office/powerpoint/2010/main" val="2618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UV spectra from IUE</a:t>
            </a:r>
          </a:p>
          <a:p>
            <a:r>
              <a:rPr lang="en-US" dirty="0"/>
              <a:t>Optical spectra from observing runs on various telescopes</a:t>
            </a:r>
          </a:p>
          <a:p>
            <a:pPr lvl="1"/>
            <a:r>
              <a:rPr lang="en-US" dirty="0"/>
              <a:t>Aperture as close as possible to IUE size</a:t>
            </a:r>
          </a:p>
          <a:p>
            <a:pPr lvl="1"/>
            <a:r>
              <a:rPr lang="en-US" dirty="0"/>
              <a:t>Comparable regions sampled</a:t>
            </a:r>
          </a:p>
          <a:p>
            <a:r>
              <a:rPr lang="en-US" dirty="0"/>
              <a:t>Total E(B-V) (intrinsic + foreground) derived from Balmer line ratios</a:t>
            </a:r>
          </a:p>
          <a:p>
            <a:pPr lvl="1"/>
            <a:r>
              <a:rPr lang="en-US" dirty="0"/>
              <a:t>Dereddened oxygen abundance, electron density and temperature</a:t>
            </a:r>
          </a:p>
          <a:p>
            <a:pPr lvl="1"/>
            <a:endParaRPr lang="en-US" dirty="0"/>
          </a:p>
          <a:p>
            <a:r>
              <a:rPr lang="en-US" dirty="0"/>
              <a:t>Compare Balmer line ratios to UV properties to find extinction</a:t>
            </a:r>
          </a:p>
        </p:txBody>
      </p:sp>
    </p:spTree>
    <p:extLst>
      <p:ext uri="{BB962C8B-B14F-4D97-AF65-F5344CB8AC3E}">
        <p14:creationId xmlns:p14="http://schemas.microsoft.com/office/powerpoint/2010/main" val="185894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Depth and UV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9999" y="1825625"/>
                <a:ext cx="977060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“Balmer optical depth”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2.88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Charts the change in optical depth and tracks excess E(B-V)</a:t>
                </a:r>
              </a:p>
              <a:p>
                <a:r>
                  <a:rPr lang="en-US" dirty="0"/>
                  <a:t>Trouble! No Balmer-</a:t>
                </a:r>
                <a:r>
                  <a:rPr lang="en-US" dirty="0" err="1"/>
                  <a:t>esque</a:t>
                </a:r>
                <a:r>
                  <a:rPr lang="en-US" dirty="0"/>
                  <a:t> lines in the IUE UV range!</a:t>
                </a:r>
              </a:p>
              <a:p>
                <a:pPr lvl="1"/>
                <a:r>
                  <a:rPr lang="en-US" dirty="0"/>
                  <a:t>UV slope in range doesn’t change much with SFH before 20 </a:t>
                </a:r>
                <a:r>
                  <a:rPr lang="en-US" dirty="0" err="1"/>
                  <a:t>Myr</a:t>
                </a:r>
                <a:endParaRPr lang="en-US" dirty="0"/>
              </a:p>
              <a:p>
                <a:pPr lvl="2"/>
                <a:r>
                  <a:rPr lang="en-US" dirty="0"/>
                  <a:t>13% diff (&lt; </a:t>
                </a:r>
                <a:r>
                  <a:rPr lang="el-GR" dirty="0"/>
                  <a:t>σ</a:t>
                </a:r>
                <a:r>
                  <a:rPr lang="en-US" dirty="0"/>
                  <a:t>) between constant SF and single burst</a:t>
                </a:r>
              </a:p>
              <a:p>
                <a:r>
                  <a:rPr lang="en-US" dirty="0"/>
                  <a:t>If IMF is constant between galaxies, dust is the only difference</a:t>
                </a:r>
              </a:p>
              <a:p>
                <a:pPr lvl="1"/>
                <a:r>
                  <a:rPr lang="en-US" dirty="0"/>
                  <a:t>Approximated as power law, whose power </a:t>
                </a:r>
                <a:r>
                  <a:rPr lang="el-GR" dirty="0"/>
                  <a:t>β</a:t>
                </a:r>
                <a:r>
                  <a:rPr lang="en-US" dirty="0"/>
                  <a:t> is correlated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999" y="1825625"/>
                <a:ext cx="977060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Depth and UV Slope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6133491" cy="4351338"/>
          </a:xfrm>
        </p:spPr>
        <p:txBody>
          <a:bodyPr/>
          <a:lstStyle/>
          <a:p>
            <a:r>
              <a:rPr lang="en-US" dirty="0"/>
              <a:t>Ignoring any 2175 A bump in all S/N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949" y="1511474"/>
            <a:ext cx="3667584" cy="51605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751347">
            <a:off x="3192573" y="4376349"/>
            <a:ext cx="1949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Spooky!</a:t>
            </a:r>
          </a:p>
        </p:txBody>
      </p:sp>
    </p:spTree>
    <p:extLst>
      <p:ext uri="{BB962C8B-B14F-4D97-AF65-F5344CB8AC3E}">
        <p14:creationId xmlns:p14="http://schemas.microsoft.com/office/powerpoint/2010/main" val="12119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Stellar Populations and the UV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0000" y="1825625"/>
                <a:ext cx="5414364" cy="4351338"/>
              </a:xfrm>
            </p:spPr>
            <p:txBody>
              <a:bodyPr/>
              <a:lstStyle/>
              <a:p>
                <a:r>
                  <a:rPr lang="en-US" dirty="0"/>
                  <a:t>Oxygen abundance correlates weakly 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Metal-rich environments are usually dustier</a:t>
                </a:r>
              </a:p>
              <a:p>
                <a:r>
                  <a:rPr lang="en-US" dirty="0"/>
                  <a:t>Metallicity correlates with </a:t>
                </a:r>
                <a:r>
                  <a:rPr lang="el-GR" dirty="0"/>
                  <a:t>β</a:t>
                </a:r>
                <a:r>
                  <a:rPr lang="en-US" dirty="0"/>
                  <a:t> because of SFH</a:t>
                </a:r>
              </a:p>
              <a:p>
                <a:r>
                  <a:rPr lang="en-US" dirty="0"/>
                  <a:t>IMF could cause deviation from power law, smaller than 10%</a:t>
                </a:r>
              </a:p>
              <a:p>
                <a:r>
                  <a:rPr lang="en-US" dirty="0"/>
                  <a:t>Intrinsic spread in </a:t>
                </a:r>
                <a:r>
                  <a:rPr lang="el-GR" dirty="0"/>
                  <a:t>β</a:t>
                </a:r>
                <a:r>
                  <a:rPr lang="en-US" dirty="0"/>
                  <a:t> due to multiple populations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0000" y="1825625"/>
                <a:ext cx="5414364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215" y="1340003"/>
            <a:ext cx="3834903" cy="532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6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Dust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999" y="1825625"/>
            <a:ext cx="465921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Uniform dust screen</a:t>
            </a:r>
          </a:p>
          <a:p>
            <a:r>
              <a:rPr lang="en-US" dirty="0"/>
              <a:t>Clumpy dust screen</a:t>
            </a:r>
          </a:p>
          <a:p>
            <a:r>
              <a:rPr lang="en-US" dirty="0"/>
              <a:t>Uniform “scattering slab”</a:t>
            </a:r>
          </a:p>
          <a:p>
            <a:r>
              <a:rPr lang="en-US" dirty="0"/>
              <a:t>Clumpy “scattering slab”</a:t>
            </a:r>
          </a:p>
          <a:p>
            <a:r>
              <a:rPr lang="en-US" dirty="0"/>
              <a:t>Internal dust</a:t>
            </a:r>
          </a:p>
          <a:p>
            <a:endParaRPr lang="en-US" dirty="0"/>
          </a:p>
          <a:p>
            <a:r>
              <a:rPr lang="en-US" dirty="0"/>
              <a:t>Can calculate all five theoretical optical depth curves.</a:t>
            </a:r>
          </a:p>
          <a:p>
            <a:r>
              <a:rPr lang="en-US" dirty="0"/>
              <a:t>Use MW and LMC metallicities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566738"/>
            <a:ext cx="56673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4726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529</TotalTime>
  <Words>715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Corbel</vt:lpstr>
      <vt:lpstr>Depth</vt:lpstr>
      <vt:lpstr>Dust Extinction in Starburst Galaxies Calzetti et al., 1994</vt:lpstr>
      <vt:lpstr>UV and Optical Extinction</vt:lpstr>
      <vt:lpstr>Dust Extinction in Extended Regions</vt:lpstr>
      <vt:lpstr>A General Extinction Law?</vt:lpstr>
      <vt:lpstr>Data and Analysis</vt:lpstr>
      <vt:lpstr>Optical Depth and UV Slope</vt:lpstr>
      <vt:lpstr>Optical Depth and UV Slope</vt:lpstr>
      <vt:lpstr>Stellar Populations and the UV Slope</vt:lpstr>
      <vt:lpstr>Dust Models</vt:lpstr>
      <vt:lpstr>Model and Observation Comparison</vt:lpstr>
      <vt:lpstr>Model and Observation Comparison</vt:lpstr>
      <vt:lpstr>Model and Observation Comparison</vt:lpstr>
      <vt:lpstr>Making an Extinction Law</vt:lpstr>
      <vt:lpstr>Making an Extinction Law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Calzetti 1994</dc:title>
  <dc:creator>Max Genecov</dc:creator>
  <cp:lastModifiedBy>Max Genecov</cp:lastModifiedBy>
  <cp:revision>19</cp:revision>
  <dcterms:created xsi:type="dcterms:W3CDTF">2016-10-24T21:20:10Z</dcterms:created>
  <dcterms:modified xsi:type="dcterms:W3CDTF">2016-10-30T22:16:18Z</dcterms:modified>
</cp:coreProperties>
</file>