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13.bin"/>
  <Override ContentType="application/vnd.openxmlformats-officedocument.oleObject" PartName="/ppt/embeddings/oleObject9.bin"/>
  <Override ContentType="application/vnd.openxmlformats-officedocument.oleObject" PartName="/ppt/embeddings/oleObject6.bin"/>
  <Override ContentType="application/vnd.openxmlformats-officedocument.oleObject" PartName="/ppt/embeddings/oleObject15.bin"/>
  <Override ContentType="application/vnd.openxmlformats-officedocument.oleObject" PartName="/ppt/embeddings/oleObject18.bin"/>
  <Override ContentType="application/vnd.openxmlformats-officedocument.oleObject" PartName="/ppt/embeddings/oleObject4.bin"/>
  <Override ContentType="application/vnd.openxmlformats-officedocument.oleObject" PartName="/ppt/embeddings/oleObject1.bin"/>
  <Override ContentType="application/vnd.openxmlformats-officedocument.oleObject" PartName="/ppt/embeddings/oleObject11.bin"/>
  <Override ContentType="application/vnd.openxmlformats-officedocument.oleObject" PartName="/ppt/embeddings/oleObject8.bin"/>
  <Override ContentType="application/vnd.openxmlformats-officedocument.oleObject" PartName="/ppt/embeddings/oleObject14.bin"/>
  <Override ContentType="application/vnd.openxmlformats-officedocument.oleObject" PartName="/ppt/embeddings/oleObject12.bin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17.bin"/>
  <Override ContentType="application/vnd.openxmlformats-officedocument.oleObject" PartName="/ppt/embeddings/oleObject7.bin"/>
  <Override ContentType="application/vnd.openxmlformats-officedocument.oleObject" PartName="/ppt/embeddings/oleObject16.bin"/>
  <Override ContentType="application/vnd.openxmlformats-officedocument.oleObject" PartName="/ppt/embeddings/oleObject2.bin"/>
  <Override ContentType="application/vnd.openxmlformats-officedocument.oleObject" PartName="/ppt/embeddings/oleObject10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6781800" cy="87788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765">
          <p15:clr>
            <a:srgbClr val="000000"/>
          </p15:clr>
        </p15:guide>
        <p15:guide id="2" pos="2136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9" roundtripDataSignature="AMtx7mjBo0fVR3VQADCrb+mZ1Uu25fvr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765" orient="horz"/>
        <p:guide pos="21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/Relationships>
</file>

<file path=ppt/drawings/_rels/vmlDrawing11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5.png"/></Relationships>
</file>

<file path=ppt/drawings/_rels/vmlDrawing12.v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7.png"/></Relationships>
</file>

<file path=ppt/drawings/_rels/vmlDrawing13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4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5.v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38462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1750" y="0"/>
            <a:ext cx="2938462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339137"/>
            <a:ext cx="2938462" cy="43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88900" spcFirstLastPara="1" rIns="88900" wrap="square" tIns="44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1750" y="8339137"/>
            <a:ext cx="2938462" cy="43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88900" spcFirstLastPara="1" rIns="88900" wrap="square" tIns="44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/>
        </p:nvSpPr>
        <p:spPr>
          <a:xfrm>
            <a:off x="3841750" y="8339137"/>
            <a:ext cx="2938462" cy="43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88900" spcFirstLastPara="1" rIns="88900" wrap="square" tIns="44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" name="Google Shape;131;p1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7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8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0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1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2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2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77862" y="4170362"/>
            <a:ext cx="5426075" cy="3949700"/>
          </a:xfrm>
          <a:prstGeom prst="rect">
            <a:avLst/>
          </a:prstGeom>
        </p:spPr>
        <p:txBody>
          <a:bodyPr anchorCtr="0" anchor="t" bIns="44450" lIns="88900" spcFirstLastPara="1" rIns="88900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96975" y="658812"/>
            <a:ext cx="4387850" cy="3290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/>
          <p:nvPr>
            <p:ph type="ctrTitle"/>
          </p:nvPr>
        </p:nvSpPr>
        <p:spPr>
          <a:xfrm>
            <a:off x="2057400" y="1143000"/>
            <a:ext cx="6629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5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88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32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4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44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640"/>
              </a:spcBef>
              <a:spcAft>
                <a:spcPts val="0"/>
              </a:spcAft>
              <a:buSzPts val="2880"/>
              <a:buChar char="■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2pPr>
            <a:lvl3pPr indent="-312419" lvl="2" marL="13716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103" name="Google Shape;103;p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4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■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11" name="Google Shape;111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■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13" name="Google Shape;113;p4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6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7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560"/>
              </a:spcBef>
              <a:spcAft>
                <a:spcPts val="0"/>
              </a:spcAft>
              <a:buSzPts val="2520"/>
              <a:buChar char="■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298450" lvl="2" marL="13716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19" name="Google Shape;119;p47"/>
          <p:cNvSpPr txBox="1"/>
          <p:nvPr>
            <p:ph idx="2" type="body"/>
          </p:nvPr>
        </p:nvSpPr>
        <p:spPr>
          <a:xfrm>
            <a:off x="48768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560"/>
              </a:spcBef>
              <a:spcAft>
                <a:spcPts val="0"/>
              </a:spcAft>
              <a:buSzPts val="2520"/>
              <a:buChar char="■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2pPr>
            <a:lvl3pPr indent="-298450" lvl="2" marL="13716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20" name="Google Shape;120;p4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7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6" name="Google Shape;126;p4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8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7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2" type="body"/>
          </p:nvPr>
        </p:nvSpPr>
        <p:spPr>
          <a:xfrm>
            <a:off x="4876800" y="1600200"/>
            <a:ext cx="38100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3" type="body"/>
          </p:nvPr>
        </p:nvSpPr>
        <p:spPr>
          <a:xfrm>
            <a:off x="4876800" y="3941763"/>
            <a:ext cx="38100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8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2" type="body"/>
          </p:nvPr>
        </p:nvSpPr>
        <p:spPr>
          <a:xfrm>
            <a:off x="48768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4 Content" type="fourObj">
  <p:cSld name="FOUR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>
            <a:off x="914400" y="1600200"/>
            <a:ext cx="38100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2" type="body"/>
          </p:nvPr>
        </p:nvSpPr>
        <p:spPr>
          <a:xfrm>
            <a:off x="4876800" y="1600200"/>
            <a:ext cx="38100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3" type="body"/>
          </p:nvPr>
        </p:nvSpPr>
        <p:spPr>
          <a:xfrm>
            <a:off x="914400" y="3941763"/>
            <a:ext cx="38100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4" type="body"/>
          </p:nvPr>
        </p:nvSpPr>
        <p:spPr>
          <a:xfrm>
            <a:off x="4876800" y="3941763"/>
            <a:ext cx="38100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/>
          <p:nvPr>
            <p:ph type="title"/>
          </p:nvPr>
        </p:nvSpPr>
        <p:spPr>
          <a:xfrm rot="5400000">
            <a:off x="4788694" y="2232819"/>
            <a:ext cx="585311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" type="body"/>
          </p:nvPr>
        </p:nvSpPr>
        <p:spPr>
          <a:xfrm rot="5400000">
            <a:off x="826294" y="365919"/>
            <a:ext cx="585311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1" type="body"/>
          </p:nvPr>
        </p:nvSpPr>
        <p:spPr>
          <a:xfrm rot="5400000">
            <a:off x="2535237" y="-20638"/>
            <a:ext cx="453072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3"/>
          <p:cNvGrpSpPr/>
          <p:nvPr/>
        </p:nvGrpSpPr>
        <p:grpSpPr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11" name="Google Shape;11;p33"/>
            <p:cNvSpPr txBox="1"/>
            <p:nvPr/>
          </p:nvSpPr>
          <p:spPr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33"/>
            <p:cNvGrpSpPr/>
            <p:nvPr/>
          </p:nvGrpSpPr>
          <p:grpSpPr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3" name="Google Shape;13;p33"/>
              <p:cNvSpPr txBox="1"/>
              <p:nvPr/>
            </p:nvSpPr>
            <p:spPr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33"/>
              <p:cNvSpPr txBox="1"/>
              <p:nvPr/>
            </p:nvSpPr>
            <p:spPr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" name="Google Shape;15;p33"/>
              <p:cNvCxnSpPr/>
              <p:nvPr/>
            </p:nvCxnSpPr>
            <p:spPr>
              <a:xfrm>
                <a:off x="0" y="3072"/>
                <a:ext cx="62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6" name="Google Shape;16;p33"/>
            <p:cNvGrpSpPr/>
            <p:nvPr/>
          </p:nvGrpSpPr>
          <p:grpSpPr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17" name="Google Shape;17;p33"/>
              <p:cNvSpPr txBox="1"/>
              <p:nvPr/>
            </p:nvSpPr>
            <p:spPr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" name="Google Shape;18;p33"/>
              <p:cNvCxnSpPr/>
              <p:nvPr/>
            </p:nvCxnSpPr>
            <p:spPr>
              <a:xfrm>
                <a:off x="400" y="432"/>
                <a:ext cx="5088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19" name="Google Shape;19;p3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27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3"/>
          <p:cNvSpPr txBox="1"/>
          <p:nvPr>
            <p:ph idx="10" type="dt"/>
          </p:nvPr>
        </p:nvSpPr>
        <p:spPr>
          <a:xfrm>
            <a:off x="912812" y="625157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3"/>
          <p:cNvSpPr txBox="1"/>
          <p:nvPr>
            <p:ph idx="11" type="ftr"/>
          </p:nvPr>
        </p:nvSpPr>
        <p:spPr>
          <a:xfrm>
            <a:off x="3354387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3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5"/>
          <p:cNvGrpSpPr/>
          <p:nvPr/>
        </p:nvGrpSpPr>
        <p:grpSpPr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32" name="Google Shape;32;p35"/>
            <p:cNvSpPr txBox="1"/>
            <p:nvPr/>
          </p:nvSpPr>
          <p:spPr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" name="Google Shape;33;p35"/>
            <p:cNvGrpSpPr/>
            <p:nvPr/>
          </p:nvGrpSpPr>
          <p:grpSpPr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34" name="Google Shape;34;p35"/>
              <p:cNvSpPr txBox="1"/>
              <p:nvPr/>
            </p:nvSpPr>
            <p:spPr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" name="Google Shape;35;p35"/>
              <p:cNvCxnSpPr/>
              <p:nvPr/>
            </p:nvCxnSpPr>
            <p:spPr>
              <a:xfrm>
                <a:off x="240" y="941"/>
                <a:ext cx="523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36" name="Google Shape;36;p3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8927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folHlink"/>
              </a:buClr>
              <a:buSzPts val="126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5"/>
          <p:cNvSpPr txBox="1"/>
          <p:nvPr>
            <p:ph idx="10" type="dt"/>
          </p:nvPr>
        </p:nvSpPr>
        <p:spPr>
          <a:xfrm>
            <a:off x="914400" y="6251575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5"/>
          <p:cNvSpPr txBox="1"/>
          <p:nvPr>
            <p:ph idx="11" type="ftr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41" name="Google Shape;41;p35"/>
          <p:cNvCxnSpPr/>
          <p:nvPr/>
        </p:nvCxnSpPr>
        <p:spPr>
          <a:xfrm>
            <a:off x="0" y="4876800"/>
            <a:ext cx="609600" cy="0"/>
          </a:xfrm>
          <a:prstGeom prst="straightConnector1">
            <a:avLst/>
          </a:prstGeom>
          <a:noFill/>
          <a:ln cap="flat" cmpd="sng" w="4445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png"/><Relationship Id="rId7" Type="http://schemas.openxmlformats.org/officeDocument/2006/relationships/hyperlink" Target="about:blan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8.bin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9.bin"/><Relationship Id="rId6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png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3.png"/><Relationship Id="rId7" Type="http://schemas.openxmlformats.org/officeDocument/2006/relationships/oleObject" Target="../embeddings/oleObject11.bin"/><Relationship Id="rId8" Type="http://schemas.openxmlformats.org/officeDocument/2006/relationships/oleObject" Target="../embeddings/oleObject11.bin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11.vml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png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6.png"/><Relationship Id="rId7" Type="http://schemas.openxmlformats.org/officeDocument/2006/relationships/oleObject" Target="../embeddings/oleObject13.bin"/><Relationship Id="rId8" Type="http://schemas.openxmlformats.org/officeDocument/2006/relationships/oleObject" Target="../embeddings/oleObject13.bin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12.vml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png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8.png"/><Relationship Id="rId7" Type="http://schemas.openxmlformats.org/officeDocument/2006/relationships/oleObject" Target="../embeddings/oleObject15.bin"/><Relationship Id="rId8" Type="http://schemas.openxmlformats.org/officeDocument/2006/relationships/oleObject" Target="../embeddings/oleObject15.bin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about:bla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13.vml"/><Relationship Id="rId4" Type="http://schemas.openxmlformats.org/officeDocument/2006/relationships/oleObject" Target="../embeddings/oleObject16.bin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about:blank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about:blank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about:blank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vmlDrawing" Target="../drawings/vmlDrawing14.vml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vmlDrawing" Target="../drawings/vmlDrawing15.vml"/><Relationship Id="rId4" Type="http://schemas.openxmlformats.org/officeDocument/2006/relationships/oleObject" Target="../embeddings/oleObject18.bin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0.png"/><Relationship Id="rId7" Type="http://schemas.openxmlformats.org/officeDocument/2006/relationships/hyperlink" Target="about:bla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about:bla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" name="Google Shape;135;p1"/>
          <p:cNvSpPr txBox="1"/>
          <p:nvPr>
            <p:ph type="ctrTitle"/>
          </p:nvPr>
        </p:nvSpPr>
        <p:spPr>
          <a:xfrm>
            <a:off x="2057400" y="1457325"/>
            <a:ext cx="6499225" cy="170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</a:t>
            </a:r>
            <a:endParaRPr/>
          </a:p>
        </p:txBody>
      </p:sp>
      <p:sp>
        <p:nvSpPr>
          <p:cNvPr id="136" name="Google Shape;136;p1"/>
          <p:cNvSpPr txBox="1"/>
          <p:nvPr>
            <p:ph idx="1" type="subTitle"/>
          </p:nvPr>
        </p:nvSpPr>
        <p:spPr>
          <a:xfrm>
            <a:off x="1371600" y="3962400"/>
            <a:ext cx="68580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transversals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9" name="Google Shape;209;p1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Matrix</a:t>
            </a:r>
            <a:endParaRPr/>
          </a:p>
        </p:txBody>
      </p:sp>
      <p:graphicFrame>
        <p:nvGraphicFramePr>
          <p:cNvPr id="210" name="Google Shape;210;p10"/>
          <p:cNvGraphicFramePr/>
          <p:nvPr/>
        </p:nvGraphicFramePr>
        <p:xfrm>
          <a:off x="0" y="4267200"/>
          <a:ext cx="9144000" cy="2590800"/>
        </p:xfrm>
        <a:graphic>
          <a:graphicData uri="http://schemas.openxmlformats.org/presentationml/2006/ole">
            <mc:AlternateContent>
              <mc:Choice Requires="v">
                <p:oleObj r:id="rId4" imgH="2590800" imgW="9144000" spid="_x0000_s1">
                  <p:embed/>
                </p:oleObj>
              </mc:Choice>
              <mc:Fallback>
                <p:oleObj r:id="rId5" imgH="2590800" imgW="9144000">
                  <p:embed/>
                  <p:pic>
                    <p:nvPicPr>
                      <p:cNvPr id="210" name="Google Shape;210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4267200"/>
                        <a:ext cx="9144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" name="Google Shape;211;p10"/>
          <p:cNvSpPr txBox="1"/>
          <p:nvPr/>
        </p:nvSpPr>
        <p:spPr>
          <a:xfrm>
            <a:off x="685800" y="1828800"/>
            <a:ext cx="8458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matrix, called an 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identifies the edges. An entry in row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column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corresponds to the edge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= (v</a:t>
            </a:r>
            <a:r>
              <a:rPr b="0" baseline="-2500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Its value is the weight of the edge, or -1 if the edge does not exist.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" name="Google Shape;217;p1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Set</a:t>
            </a:r>
            <a:endParaRPr/>
          </a:p>
        </p:txBody>
      </p:sp>
      <p:graphicFrame>
        <p:nvGraphicFramePr>
          <p:cNvPr id="218" name="Google Shape;218;p11"/>
          <p:cNvGraphicFramePr/>
          <p:nvPr/>
        </p:nvGraphicFramePr>
        <p:xfrm>
          <a:off x="609600" y="2819400"/>
          <a:ext cx="7924800" cy="4038600"/>
        </p:xfrm>
        <a:graphic>
          <a:graphicData uri="http://schemas.openxmlformats.org/presentationml/2006/ole">
            <mc:AlternateContent>
              <mc:Choice Requires="v">
                <p:oleObj r:id="rId4" imgH="4038600" imgW="7924800" spid="_x0000_s1">
                  <p:embed/>
                </p:oleObj>
              </mc:Choice>
              <mc:Fallback>
                <p:oleObj r:id="rId5" imgH="4038600" imgW="7924800">
                  <p:embed/>
                  <p:pic>
                    <p:nvPicPr>
                      <p:cNvPr id="218" name="Google Shape;218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09600" y="2819400"/>
                        <a:ext cx="79248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" name="Google Shape;219;p11"/>
          <p:cNvSpPr txBox="1"/>
          <p:nvPr/>
        </p:nvSpPr>
        <p:spPr>
          <a:xfrm>
            <a:off x="762000" y="1676400"/>
            <a:ext cx="7162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52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each vertex, an element in the </a:t>
            </a:r>
            <a:r>
              <a:rPr b="0" i="0" lang="en-US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adjacent set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pair consisting of the adjacent vertex and the weight of the edge.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" name="Google Shape;225;p1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vertexInfo Object</a:t>
            </a:r>
            <a:endParaRPr/>
          </a:p>
        </p:txBody>
      </p:sp>
      <p:graphicFrame>
        <p:nvGraphicFramePr>
          <p:cNvPr id="226" name="Google Shape;226;p12"/>
          <p:cNvGraphicFramePr/>
          <p:nvPr/>
        </p:nvGraphicFramePr>
        <p:xfrm>
          <a:off x="0" y="3810000"/>
          <a:ext cx="9144000" cy="3048000"/>
        </p:xfrm>
        <a:graphic>
          <a:graphicData uri="http://schemas.openxmlformats.org/presentationml/2006/ole">
            <mc:AlternateContent>
              <mc:Choice Requires="v">
                <p:oleObj r:id="rId4" imgH="3048000" imgW="9144000" spid="_x0000_s1">
                  <p:embed/>
                </p:oleObj>
              </mc:Choice>
              <mc:Fallback>
                <p:oleObj r:id="rId5" imgH="3048000" imgW="9144000">
                  <p:embed/>
                  <p:pic>
                    <p:nvPicPr>
                      <p:cNvPr id="226" name="Google Shape;226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3810000"/>
                        <a:ext cx="9144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" name="Google Shape;227;p12"/>
          <p:cNvSpPr txBox="1"/>
          <p:nvPr/>
        </p:nvSpPr>
        <p:spPr>
          <a:xfrm>
            <a:off x="609600" y="1524000"/>
            <a:ext cx="8534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sng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vertexInfo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 consists of seven data members. The first two members, called vtxMapLoc and edges, identify the vertex in the map and its adjacency set.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3" name="Google Shape;233;p1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 Map and Vector vInfo</a:t>
            </a:r>
            <a:endParaRPr/>
          </a:p>
        </p:txBody>
      </p:sp>
      <p:graphicFrame>
        <p:nvGraphicFramePr>
          <p:cNvPr id="234" name="Google Shape;234;p13"/>
          <p:cNvGraphicFramePr/>
          <p:nvPr/>
        </p:nvGraphicFramePr>
        <p:xfrm>
          <a:off x="0" y="4419600"/>
          <a:ext cx="9144000" cy="2438400"/>
        </p:xfrm>
        <a:graphic>
          <a:graphicData uri="http://schemas.openxmlformats.org/presentationml/2006/ole">
            <mc:AlternateContent>
              <mc:Choice Requires="v">
                <p:oleObj r:id="rId4" imgH="2438400" imgW="9144000" spid="_x0000_s1">
                  <p:embed/>
                </p:oleObj>
              </mc:Choice>
              <mc:Fallback>
                <p:oleObj r:id="rId5" imgH="2438400" imgW="9144000">
                  <p:embed/>
                  <p:pic>
                    <p:nvPicPr>
                      <p:cNvPr id="234" name="Google Shape;234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4419600"/>
                        <a:ext cx="91440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" name="Google Shape;235;p13"/>
          <p:cNvSpPr txBox="1"/>
          <p:nvPr/>
        </p:nvSpPr>
        <p:spPr>
          <a:xfrm>
            <a:off x="685800" y="1752600"/>
            <a:ext cx="84582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the vertices in a graph, we provide a  map&lt;T,int&gt; container, called vtxMap, where a vertex name is the key of type T. The int field of a map object is an index into a vector of vertexInfo objects, called vInfo. The size of the vector is initially the number of vertices in the graph, and there is a 1-1 correspondence between an entry in the map and a  vertexInfo entry in the vector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1" name="Google Shape;241;p1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VtxMap and Vinfo Example</a:t>
            </a:r>
            <a:endParaRPr/>
          </a:p>
        </p:txBody>
      </p:sp>
      <p:graphicFrame>
        <p:nvGraphicFramePr>
          <p:cNvPr id="242" name="Google Shape;242;p14"/>
          <p:cNvGraphicFramePr/>
          <p:nvPr/>
        </p:nvGraphicFramePr>
        <p:xfrm>
          <a:off x="0" y="1600200"/>
          <a:ext cx="9144000" cy="5257800"/>
        </p:xfrm>
        <a:graphic>
          <a:graphicData uri="http://schemas.openxmlformats.org/presentationml/2006/ole">
            <mc:AlternateContent>
              <mc:Choice Requires="v">
                <p:oleObj r:id="rId4" imgH="5257800" imgW="9144000" spid="_x0000_s1">
                  <p:embed/>
                </p:oleObj>
              </mc:Choice>
              <mc:Fallback>
                <p:oleObj r:id="rId5" imgH="5257800" imgW="9144000">
                  <p:embed/>
                  <p:pic>
                    <p:nvPicPr>
                      <p:cNvPr id="242" name="Google Shape;242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1600200"/>
                        <a:ext cx="9144000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8" name="Google Shape;248;p1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Traversal Algorithms</a:t>
            </a:r>
            <a:endParaRPr/>
          </a:p>
        </p:txBody>
      </p:sp>
      <p:sp>
        <p:nvSpPr>
          <p:cNvPr id="249" name="Google Shape;249;p15"/>
          <p:cNvSpPr txBox="1"/>
          <p:nvPr>
            <p:ph idx="1" type="body"/>
          </p:nvPr>
        </p:nvSpPr>
        <p:spPr>
          <a:xfrm>
            <a:off x="914400" y="1600200"/>
            <a:ext cx="4343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Breadth-First Visit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(Search):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visits vertices in the order of their path length from a starting vertex. (generalizes the level-order scan in a binary tree)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Depth-First Visit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(Search):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traverses vertices of a graph by making a series of recursive function calls that follow paths through the graph. (emulate the postorder scan in a binary tree)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folHlink"/>
              </a:buClr>
              <a:buSzPts val="825"/>
              <a:buFont typeface="Noto Sans Symbols"/>
              <a:buChar char="■"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 all my neighbors before me</a:t>
            </a:r>
            <a:endParaRPr/>
          </a:p>
          <a:p>
            <a:pPr indent="-257175" lvl="0" marL="342900" rtl="0" algn="l">
              <a:spcBef>
                <a:spcPts val="3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Google Shape;250;p15"/>
          <p:cNvGraphicFramePr/>
          <p:nvPr/>
        </p:nvGraphicFramePr>
        <p:xfrm>
          <a:off x="5257800" y="1600200"/>
          <a:ext cx="3657600" cy="2133600"/>
        </p:xfrm>
        <a:graphic>
          <a:graphicData uri="http://schemas.openxmlformats.org/presentationml/2006/ole">
            <mc:AlternateContent>
              <mc:Choice Requires="v">
                <p:oleObj r:id="rId4" imgH="2133600" imgW="3657600" spid="_x0000_s1">
                  <p:embed/>
                </p:oleObj>
              </mc:Choice>
              <mc:Fallback>
                <p:oleObj r:id="rId5" imgH="2133600" imgW="3657600">
                  <p:embed/>
                  <p:pic>
                    <p:nvPicPr>
                      <p:cNvPr id="250" name="Google Shape;250;p15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257800" y="1600200"/>
                        <a:ext cx="36576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" name="Google Shape;251;p15"/>
          <p:cNvSpPr txBox="1"/>
          <p:nvPr/>
        </p:nvSpPr>
        <p:spPr>
          <a:xfrm>
            <a:off x="5638800" y="4191000"/>
            <a:ext cx="33528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BFS: A,B,C,G,D,E,F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 (reverse order of processing): A,C,B,D,F,G,E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7" name="Google Shape;257;p1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 Algorithm</a:t>
            </a:r>
            <a:endParaRPr/>
          </a:p>
        </p:txBody>
      </p:sp>
      <p:graphicFrame>
        <p:nvGraphicFramePr>
          <p:cNvPr id="258" name="Google Shape;258;p16"/>
          <p:cNvGraphicFramePr/>
          <p:nvPr/>
        </p:nvGraphicFramePr>
        <p:xfrm>
          <a:off x="1371600" y="1524000"/>
          <a:ext cx="6477000" cy="3048000"/>
        </p:xfrm>
        <a:graphic>
          <a:graphicData uri="http://schemas.openxmlformats.org/presentationml/2006/ole">
            <mc:AlternateContent>
              <mc:Choice Requires="v">
                <p:oleObj r:id="rId4" imgH="3048000" imgW="6477000" spid="_x0000_s1">
                  <p:embed/>
                </p:oleObj>
              </mc:Choice>
              <mc:Fallback>
                <p:oleObj r:id="rId5" imgH="3048000" imgW="6477000">
                  <p:embed/>
                  <p:pic>
                    <p:nvPicPr>
                      <p:cNvPr id="258" name="Google Shape;258;p1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71600" y="1524000"/>
                        <a:ext cx="6477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" name="Google Shape;259;p16"/>
          <p:cNvGraphicFramePr/>
          <p:nvPr/>
        </p:nvGraphicFramePr>
        <p:xfrm>
          <a:off x="0" y="4648200"/>
          <a:ext cx="9144000" cy="2209800"/>
        </p:xfrm>
        <a:graphic>
          <a:graphicData uri="http://schemas.openxmlformats.org/presentationml/2006/ole">
            <mc:AlternateContent>
              <mc:Choice Requires="v">
                <p:oleObj r:id="rId7" imgH="2209800" imgW="9144000" spid="_x0000_s2">
                  <p:embed/>
                </p:oleObj>
              </mc:Choice>
              <mc:Fallback>
                <p:oleObj r:id="rId8" imgH="2209800" imgW="9144000">
                  <p:embed/>
                  <p:pic>
                    <p:nvPicPr>
                      <p:cNvPr id="259" name="Google Shape;259;p16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4648200"/>
                        <a:ext cx="9144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Search… (Cont.)</a:t>
            </a:r>
            <a:endParaRPr/>
          </a:p>
        </p:txBody>
      </p:sp>
      <p:graphicFrame>
        <p:nvGraphicFramePr>
          <p:cNvPr id="266" name="Google Shape;266;p17"/>
          <p:cNvGraphicFramePr/>
          <p:nvPr/>
        </p:nvGraphicFramePr>
        <p:xfrm>
          <a:off x="0" y="4114800"/>
          <a:ext cx="9144000" cy="2743200"/>
        </p:xfrm>
        <a:graphic>
          <a:graphicData uri="http://schemas.openxmlformats.org/presentationml/2006/ole">
            <mc:AlternateContent>
              <mc:Choice Requires="v">
                <p:oleObj r:id="rId4" imgH="2743200" imgW="9144000" spid="_x0000_s1">
                  <p:embed/>
                </p:oleObj>
              </mc:Choice>
              <mc:Fallback>
                <p:oleObj r:id="rId5" imgH="2743200" imgW="9144000">
                  <p:embed/>
                  <p:pic>
                    <p:nvPicPr>
                      <p:cNvPr id="266" name="Google Shape;266;p1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4114800"/>
                        <a:ext cx="91440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" name="Google Shape;267;p17"/>
          <p:cNvGraphicFramePr/>
          <p:nvPr/>
        </p:nvGraphicFramePr>
        <p:xfrm>
          <a:off x="2057400" y="1600200"/>
          <a:ext cx="4648200" cy="2514600"/>
        </p:xfrm>
        <a:graphic>
          <a:graphicData uri="http://schemas.openxmlformats.org/presentationml/2006/ole">
            <mc:AlternateContent>
              <mc:Choice Requires="v">
                <p:oleObj r:id="rId7" imgH="2514600" imgW="4648200" spid="_x0000_s2">
                  <p:embed/>
                </p:oleObj>
              </mc:Choice>
              <mc:Fallback>
                <p:oleObj r:id="rId8" imgH="2514600" imgW="4648200">
                  <p:embed/>
                  <p:pic>
                    <p:nvPicPr>
                      <p:cNvPr id="267" name="Google Shape;267;p17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057400" y="1600200"/>
                        <a:ext cx="46482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3" name="Google Shape;273;p1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Search… (Cont.)</a:t>
            </a:r>
            <a:endParaRPr/>
          </a:p>
        </p:txBody>
      </p:sp>
      <p:graphicFrame>
        <p:nvGraphicFramePr>
          <p:cNvPr id="274" name="Google Shape;274;p18"/>
          <p:cNvGraphicFramePr/>
          <p:nvPr/>
        </p:nvGraphicFramePr>
        <p:xfrm>
          <a:off x="0" y="4267200"/>
          <a:ext cx="9144000" cy="2590800"/>
        </p:xfrm>
        <a:graphic>
          <a:graphicData uri="http://schemas.openxmlformats.org/presentationml/2006/ole">
            <mc:AlternateContent>
              <mc:Choice Requires="v">
                <p:oleObj r:id="rId4" imgH="2590800" imgW="9144000" spid="_x0000_s1">
                  <p:embed/>
                </p:oleObj>
              </mc:Choice>
              <mc:Fallback>
                <p:oleObj r:id="rId5" imgH="2590800" imgW="9144000">
                  <p:embed/>
                  <p:pic>
                    <p:nvPicPr>
                      <p:cNvPr id="274" name="Google Shape;274;p1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4267200"/>
                        <a:ext cx="91440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" name="Google Shape;275;p18"/>
          <p:cNvGraphicFramePr/>
          <p:nvPr/>
        </p:nvGraphicFramePr>
        <p:xfrm>
          <a:off x="2667000" y="1676400"/>
          <a:ext cx="4495800" cy="2481262"/>
        </p:xfrm>
        <a:graphic>
          <a:graphicData uri="http://schemas.openxmlformats.org/presentationml/2006/ole">
            <mc:AlternateContent>
              <mc:Choice Requires="v">
                <p:oleObj r:id="rId7" imgH="2481262" imgW="4495800" spid="_x0000_s2">
                  <p:embed/>
                </p:oleObj>
              </mc:Choice>
              <mc:Fallback>
                <p:oleObj r:id="rId8" imgH="2481262" imgW="4495800">
                  <p:embed/>
                  <p:pic>
                    <p:nvPicPr>
                      <p:cNvPr id="275" name="Google Shape;275;p18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667000" y="1676400"/>
                        <a:ext cx="4495800" cy="248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1" name="Google Shape;281;p1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</a:t>
            </a:r>
            <a:r>
              <a:rPr b="0" i="0" lang="en-US" sz="4200" u="sng">
                <a:solidFill>
                  <a:schemeClr val="dk2"/>
                </a:solidFill>
                <a:hlinkClick r:id="rId3"/>
              </a:rPr>
              <a:t>BFS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</a:t>
            </a:r>
            <a:endParaRPr/>
          </a:p>
        </p:txBody>
      </p:sp>
      <p:sp>
        <p:nvSpPr>
          <p:cNvPr id="282" name="Google Shape;282;p19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 queue to store the vertices awaiting a visit temporally.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iterative step, the algorithm deletes a vertex from the queue, mark it as visited, and then inserts it into visitSet, the set of visited vertices.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step concludes by placing all unvisited neighbors of the vertex in the queue.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vertex is associate a color from WHITE, GRAY, BLACK.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Unvisited: (Initially) WHITE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process of being searched: (enter into queue) GRAY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Visited: (remove from queue) BLACK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complexity:  O(|V|)+O(|E|)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2" name="Google Shape;142;p2"/>
          <p:cNvSpPr txBox="1"/>
          <p:nvPr/>
        </p:nvSpPr>
        <p:spPr>
          <a:xfrm>
            <a:off x="228600" y="1676400"/>
            <a:ext cx="441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9144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Categories</a:t>
            </a:r>
            <a:endParaRPr/>
          </a:p>
          <a:p>
            <a:pPr indent="-457200" lvl="1" marL="914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Digraph</a:t>
            </a:r>
            <a:endParaRPr/>
          </a:p>
          <a:p>
            <a:pPr indent="-4572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Connectedness of Digraph</a:t>
            </a:r>
            <a:endParaRPr/>
          </a:p>
          <a:p>
            <a:pPr indent="-457200" lvl="1" marL="914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Matrix, Set</a:t>
            </a:r>
            <a:endParaRPr/>
          </a:p>
          <a:p>
            <a:pPr indent="-457200" lvl="1" marL="914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vertexInfo Object</a:t>
            </a:r>
            <a:endParaRPr/>
          </a:p>
          <a:p>
            <a:pPr indent="-457200" lvl="1" marL="914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Breadth-First Search Algorithm</a:t>
            </a:r>
            <a:endParaRPr/>
          </a:p>
          <a:p>
            <a:pPr indent="-457200" lvl="1" marL="914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 first Search Algorithm</a:t>
            </a:r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609600" y="609600"/>
            <a:ext cx="5715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4038600" y="1676400"/>
            <a:ext cx="480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91440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Components</a:t>
            </a:r>
            <a:endParaRPr/>
          </a:p>
          <a:p>
            <a:pPr indent="-457200" lvl="1" marL="914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G and Its Transpose G</a:t>
            </a:r>
            <a:r>
              <a:rPr b="1" baseline="30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/>
          </a:p>
          <a:p>
            <a:pPr indent="-457200" lvl="1" marL="914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p2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Depth-First Search Algorithm</a:t>
            </a:r>
            <a:endParaRPr/>
          </a:p>
        </p:txBody>
      </p:sp>
      <p:graphicFrame>
        <p:nvGraphicFramePr>
          <p:cNvPr id="289" name="Google Shape;289;p20"/>
          <p:cNvGraphicFramePr/>
          <p:nvPr/>
        </p:nvGraphicFramePr>
        <p:xfrm>
          <a:off x="1371600" y="1524000"/>
          <a:ext cx="6477000" cy="3048000"/>
        </p:xfrm>
        <a:graphic>
          <a:graphicData uri="http://schemas.openxmlformats.org/presentationml/2006/ole">
            <mc:AlternateContent>
              <mc:Choice Requires="v">
                <p:oleObj r:id="rId4" imgH="3048000" imgW="6477000" spid="_x0000_s1">
                  <p:embed/>
                </p:oleObj>
              </mc:Choice>
              <mc:Fallback>
                <p:oleObj r:id="rId5" imgH="3048000" imgW="6477000">
                  <p:embed/>
                  <p:pic>
                    <p:nvPicPr>
                      <p:cNvPr id="289" name="Google Shape;289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71600" y="1524000"/>
                        <a:ext cx="6477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" name="Google Shape;290;p20"/>
          <p:cNvSpPr txBox="1"/>
          <p:nvPr/>
        </p:nvSpPr>
        <p:spPr>
          <a:xfrm>
            <a:off x="990600" y="5257800"/>
            <a:ext cx="52578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Discovery order: A, B, D, E, F, G,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Finishing order:  E, G, F, D, B, C, 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6" name="Google Shape;296;p2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Depth-First Search… (Cont.)</a:t>
            </a:r>
            <a:endParaRPr/>
          </a:p>
        </p:txBody>
      </p:sp>
      <p:sp>
        <p:nvSpPr>
          <p:cNvPr id="297" name="Google Shape;297;p21"/>
          <p:cNvSpPr txBox="1"/>
          <p:nvPr/>
        </p:nvSpPr>
        <p:spPr>
          <a:xfrm>
            <a:off x="762000" y="5257800"/>
            <a:ext cx="807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Discovery order &amp; finishing order?</a:t>
            </a:r>
            <a:endParaRPr/>
          </a:p>
        </p:txBody>
      </p:sp>
      <p:sp>
        <p:nvSpPr>
          <p:cNvPr id="298" name="Google Shape;298;p21"/>
          <p:cNvSpPr/>
          <p:nvPr/>
        </p:nvSpPr>
        <p:spPr>
          <a:xfrm>
            <a:off x="1649412" y="3449637"/>
            <a:ext cx="755650" cy="504825"/>
          </a:xfrm>
          <a:prstGeom prst="ellipse">
            <a:avLst/>
          </a:prstGeom>
          <a:solidFill>
            <a:srgbClr val="A0A0A4"/>
          </a:solidFill>
          <a:ln cap="flat" cmpd="sng" w="31750">
            <a:solidFill>
              <a:srgbClr val="A0A0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1552575" y="3384550"/>
            <a:ext cx="755650" cy="504825"/>
          </a:xfrm>
          <a:prstGeom prst="ellipse">
            <a:avLst/>
          </a:prstGeom>
          <a:solidFill>
            <a:srgbClr val="FFFFFF"/>
          </a:solidFill>
          <a:ln cap="flat" cmpd="sng" w="31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1"/>
          <p:cNvSpPr txBox="1"/>
          <p:nvPr/>
        </p:nvSpPr>
        <p:spPr>
          <a:xfrm>
            <a:off x="1822450" y="3530600"/>
            <a:ext cx="1460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4084637" y="1684337"/>
            <a:ext cx="752475" cy="503237"/>
          </a:xfrm>
          <a:prstGeom prst="ellipse">
            <a:avLst/>
          </a:prstGeom>
          <a:solidFill>
            <a:srgbClr val="A0A0A4"/>
          </a:solidFill>
          <a:ln cap="flat" cmpd="sng" w="31750">
            <a:solidFill>
              <a:srgbClr val="A0A0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3989387" y="1620837"/>
            <a:ext cx="750887" cy="501650"/>
          </a:xfrm>
          <a:prstGeom prst="ellipse">
            <a:avLst/>
          </a:prstGeom>
          <a:solidFill>
            <a:srgbClr val="FFFFFF"/>
          </a:solidFill>
          <a:ln cap="flat" cmpd="sng" w="31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1"/>
          <p:cNvSpPr txBox="1"/>
          <p:nvPr/>
        </p:nvSpPr>
        <p:spPr>
          <a:xfrm>
            <a:off x="4254500" y="1763712"/>
            <a:ext cx="1460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304" name="Google Shape;304;p21"/>
          <p:cNvCxnSpPr/>
          <p:nvPr/>
        </p:nvCxnSpPr>
        <p:spPr>
          <a:xfrm flipH="1" rot="10800000">
            <a:off x="2355850" y="1962150"/>
            <a:ext cx="1681162" cy="587375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5" name="Google Shape;305;p21"/>
          <p:cNvSpPr/>
          <p:nvPr/>
        </p:nvSpPr>
        <p:spPr>
          <a:xfrm>
            <a:off x="2227262" y="2493962"/>
            <a:ext cx="198437" cy="101600"/>
          </a:xfrm>
          <a:custGeom>
            <a:rect b="b" l="l" r="r" t="t"/>
            <a:pathLst>
              <a:path extrusionOk="0" h="64" w="125">
                <a:moveTo>
                  <a:pt x="0" y="64"/>
                </a:moveTo>
                <a:lnTo>
                  <a:pt x="79" y="0"/>
                </a:lnTo>
                <a:lnTo>
                  <a:pt x="125" y="59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6956425" y="2595562"/>
            <a:ext cx="755650" cy="504825"/>
          </a:xfrm>
          <a:prstGeom prst="ellipse">
            <a:avLst/>
          </a:prstGeom>
          <a:solidFill>
            <a:srgbClr val="A0A0A4"/>
          </a:solidFill>
          <a:ln cap="flat" cmpd="sng" w="31750">
            <a:solidFill>
              <a:srgbClr val="A0A0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1"/>
          <p:cNvSpPr/>
          <p:nvPr/>
        </p:nvSpPr>
        <p:spPr>
          <a:xfrm>
            <a:off x="6859587" y="2530475"/>
            <a:ext cx="755650" cy="506412"/>
          </a:xfrm>
          <a:prstGeom prst="ellipse">
            <a:avLst/>
          </a:prstGeom>
          <a:solidFill>
            <a:srgbClr val="FFFFFF"/>
          </a:solidFill>
          <a:ln cap="flat" cmpd="sng" w="31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7140575" y="2676525"/>
            <a:ext cx="1349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309" name="Google Shape;309;p21"/>
          <p:cNvCxnSpPr/>
          <p:nvPr/>
        </p:nvCxnSpPr>
        <p:spPr>
          <a:xfrm>
            <a:off x="4821237" y="1985962"/>
            <a:ext cx="1905000" cy="5969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0" name="Google Shape;310;p21"/>
          <p:cNvSpPr/>
          <p:nvPr/>
        </p:nvSpPr>
        <p:spPr>
          <a:xfrm>
            <a:off x="6662737" y="2522537"/>
            <a:ext cx="196850" cy="100012"/>
          </a:xfrm>
          <a:custGeom>
            <a:rect b="b" l="l" r="r" t="t"/>
            <a:pathLst>
              <a:path extrusionOk="0" h="63" w="124">
                <a:moveTo>
                  <a:pt x="124" y="63"/>
                </a:moveTo>
                <a:lnTo>
                  <a:pt x="0" y="61"/>
                </a:lnTo>
                <a:lnTo>
                  <a:pt x="40" y="0"/>
                </a:lnTo>
                <a:lnTo>
                  <a:pt x="124" y="63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21"/>
          <p:cNvCxnSpPr/>
          <p:nvPr/>
        </p:nvCxnSpPr>
        <p:spPr>
          <a:xfrm>
            <a:off x="2284412" y="3748087"/>
            <a:ext cx="606425" cy="187325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312" name="Google Shape;312;p21"/>
          <p:cNvGrpSpPr/>
          <p:nvPr/>
        </p:nvGrpSpPr>
        <p:grpSpPr>
          <a:xfrm>
            <a:off x="4343400" y="3200400"/>
            <a:ext cx="849311" cy="569912"/>
            <a:chOff x="4431" y="2956"/>
            <a:chExt cx="535" cy="359"/>
          </a:xfrm>
        </p:grpSpPr>
        <p:sp>
          <p:nvSpPr>
            <p:cNvPr id="313" name="Google Shape;313;p21"/>
            <p:cNvSpPr/>
            <p:nvPr/>
          </p:nvSpPr>
          <p:spPr>
            <a:xfrm>
              <a:off x="4492" y="2997"/>
              <a:ext cx="474" cy="318"/>
            </a:xfrm>
            <a:prstGeom prst="ellipse">
              <a:avLst/>
            </a:prstGeom>
            <a:solidFill>
              <a:srgbClr val="A0A0A4"/>
            </a:solidFill>
            <a:ln cap="flat" cmpd="sng" w="31750">
              <a:solidFill>
                <a:srgbClr val="A0A0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4431" y="2956"/>
              <a:ext cx="474" cy="319"/>
            </a:xfrm>
            <a:prstGeom prst="ellipse">
              <a:avLst/>
            </a:prstGeom>
            <a:solidFill>
              <a:srgbClr val="FFFFFF"/>
            </a:solidFill>
            <a:ln cap="flat" cmpd="sng" w="31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1"/>
            <p:cNvSpPr txBox="1"/>
            <p:nvPr/>
          </p:nvSpPr>
          <p:spPr>
            <a:xfrm>
              <a:off x="4613" y="3048"/>
              <a:ext cx="78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</p:grpSp>
      <p:sp>
        <p:nvSpPr>
          <p:cNvPr id="316" name="Google Shape;316;p21"/>
          <p:cNvSpPr/>
          <p:nvPr/>
        </p:nvSpPr>
        <p:spPr>
          <a:xfrm flipH="1" rot="10800000">
            <a:off x="2133600" y="2743200"/>
            <a:ext cx="228600" cy="76200"/>
          </a:xfrm>
          <a:custGeom>
            <a:rect b="b" l="l" r="r" t="t"/>
            <a:pathLst>
              <a:path extrusionOk="0" h="71" w="125">
                <a:moveTo>
                  <a:pt x="0" y="71"/>
                </a:moveTo>
                <a:lnTo>
                  <a:pt x="66" y="0"/>
                </a:lnTo>
                <a:lnTo>
                  <a:pt x="125" y="56"/>
                </a:lnTo>
                <a:lnTo>
                  <a:pt x="0" y="71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2590800" y="3810000"/>
            <a:ext cx="196850" cy="98425"/>
          </a:xfrm>
          <a:custGeom>
            <a:rect b="b" l="l" r="r" t="t"/>
            <a:pathLst>
              <a:path extrusionOk="0" h="62" w="124">
                <a:moveTo>
                  <a:pt x="124" y="62"/>
                </a:moveTo>
                <a:lnTo>
                  <a:pt x="0" y="61"/>
                </a:lnTo>
                <a:lnTo>
                  <a:pt x="40" y="0"/>
                </a:lnTo>
                <a:lnTo>
                  <a:pt x="124" y="62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21"/>
          <p:cNvCxnSpPr/>
          <p:nvPr/>
        </p:nvCxnSpPr>
        <p:spPr>
          <a:xfrm flipH="1" rot="10800000">
            <a:off x="1951037" y="2767012"/>
            <a:ext cx="84137" cy="504825"/>
          </a:xfrm>
          <a:prstGeom prst="straightConnector1">
            <a:avLst/>
          </a:prstGeom>
          <a:noFill/>
          <a:ln cap="flat" cmpd="sng" w="238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9" name="Google Shape;319;p21"/>
          <p:cNvSpPr/>
          <p:nvPr/>
        </p:nvSpPr>
        <p:spPr>
          <a:xfrm>
            <a:off x="1885950" y="3240087"/>
            <a:ext cx="141287" cy="123825"/>
          </a:xfrm>
          <a:custGeom>
            <a:rect b="b" l="l" r="r" t="t"/>
            <a:pathLst>
              <a:path extrusionOk="0" h="78" w="89">
                <a:moveTo>
                  <a:pt x="33" y="78"/>
                </a:moveTo>
                <a:lnTo>
                  <a:pt x="0" y="0"/>
                </a:lnTo>
                <a:lnTo>
                  <a:pt x="89" y="7"/>
                </a:lnTo>
                <a:lnTo>
                  <a:pt x="33" y="78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1600200" y="2438400"/>
            <a:ext cx="752475" cy="493712"/>
          </a:xfrm>
          <a:prstGeom prst="ellipse">
            <a:avLst/>
          </a:prstGeom>
          <a:solidFill>
            <a:srgbClr val="A0A0A4"/>
          </a:solidFill>
          <a:ln cap="flat" cmpd="sng" w="31750">
            <a:solidFill>
              <a:srgbClr val="A0A0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508125" y="2444750"/>
            <a:ext cx="752475" cy="495300"/>
          </a:xfrm>
          <a:prstGeom prst="ellipse">
            <a:avLst/>
          </a:prstGeom>
          <a:solidFill>
            <a:srgbClr val="FFFFFF"/>
          </a:solidFill>
          <a:ln cap="flat" cmpd="sng" w="317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1"/>
          <p:cNvSpPr txBox="1"/>
          <p:nvPr/>
        </p:nvSpPr>
        <p:spPr>
          <a:xfrm>
            <a:off x="1785937" y="2586037"/>
            <a:ext cx="1349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grpSp>
        <p:nvGrpSpPr>
          <p:cNvPr id="323" name="Google Shape;323;p21"/>
          <p:cNvGrpSpPr/>
          <p:nvPr/>
        </p:nvGrpSpPr>
        <p:grpSpPr>
          <a:xfrm>
            <a:off x="6629400" y="3505200"/>
            <a:ext cx="852487" cy="566737"/>
            <a:chOff x="4121" y="2448"/>
            <a:chExt cx="537" cy="357"/>
          </a:xfrm>
        </p:grpSpPr>
        <p:sp>
          <p:nvSpPr>
            <p:cNvPr id="324" name="Google Shape;324;p21"/>
            <p:cNvSpPr/>
            <p:nvPr/>
          </p:nvSpPr>
          <p:spPr>
            <a:xfrm>
              <a:off x="4182" y="2488"/>
              <a:ext cx="476" cy="317"/>
            </a:xfrm>
            <a:prstGeom prst="ellipse">
              <a:avLst/>
            </a:prstGeom>
            <a:solidFill>
              <a:srgbClr val="A0A0A4"/>
            </a:solidFill>
            <a:ln cap="flat" cmpd="sng" w="31750">
              <a:solidFill>
                <a:srgbClr val="A0A0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4121" y="2448"/>
              <a:ext cx="476" cy="316"/>
            </a:xfrm>
            <a:prstGeom prst="ellipse">
              <a:avLst/>
            </a:prstGeom>
            <a:solidFill>
              <a:srgbClr val="FFFFFF"/>
            </a:solidFill>
            <a:ln cap="flat" cmpd="sng" w="31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1"/>
            <p:cNvSpPr txBox="1"/>
            <p:nvPr/>
          </p:nvSpPr>
          <p:spPr>
            <a:xfrm>
              <a:off x="4306" y="2538"/>
              <a:ext cx="71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</p:grpSp>
      <p:grpSp>
        <p:nvGrpSpPr>
          <p:cNvPr id="327" name="Google Shape;327;p21"/>
          <p:cNvGrpSpPr/>
          <p:nvPr/>
        </p:nvGrpSpPr>
        <p:grpSpPr>
          <a:xfrm>
            <a:off x="2743200" y="3733800"/>
            <a:ext cx="852487" cy="569912"/>
            <a:chOff x="3559" y="2460"/>
            <a:chExt cx="537" cy="359"/>
          </a:xfrm>
        </p:grpSpPr>
        <p:sp>
          <p:nvSpPr>
            <p:cNvPr id="328" name="Google Shape;328;p21"/>
            <p:cNvSpPr/>
            <p:nvPr/>
          </p:nvSpPr>
          <p:spPr>
            <a:xfrm>
              <a:off x="3619" y="2501"/>
              <a:ext cx="477" cy="318"/>
            </a:xfrm>
            <a:prstGeom prst="ellipse">
              <a:avLst/>
            </a:prstGeom>
            <a:solidFill>
              <a:srgbClr val="A0A0A4"/>
            </a:solidFill>
            <a:ln cap="flat" cmpd="sng" w="31750">
              <a:solidFill>
                <a:srgbClr val="A0A0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3559" y="2460"/>
              <a:ext cx="476" cy="319"/>
            </a:xfrm>
            <a:prstGeom prst="ellipse">
              <a:avLst/>
            </a:prstGeom>
            <a:solidFill>
              <a:srgbClr val="FFFFFF"/>
            </a:solidFill>
            <a:ln cap="flat" cmpd="sng" w="31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3728" y="2552"/>
              <a:ext cx="92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</p:grpSp>
      <p:cxnSp>
        <p:nvCxnSpPr>
          <p:cNvPr id="331" name="Google Shape;331;p21"/>
          <p:cNvCxnSpPr/>
          <p:nvPr/>
        </p:nvCxnSpPr>
        <p:spPr>
          <a:xfrm flipH="1">
            <a:off x="7010400" y="3048000"/>
            <a:ext cx="1524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2" name="Google Shape;332;p21"/>
          <p:cNvCxnSpPr/>
          <p:nvPr/>
        </p:nvCxnSpPr>
        <p:spPr>
          <a:xfrm flipH="1">
            <a:off x="5105400" y="2895600"/>
            <a:ext cx="1676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3" name="Google Shape;333;p21"/>
          <p:cNvCxnSpPr/>
          <p:nvPr/>
        </p:nvCxnSpPr>
        <p:spPr>
          <a:xfrm rot="10800000">
            <a:off x="2438400" y="2819400"/>
            <a:ext cx="1828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9" name="Google Shape;339;p2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the </a:t>
            </a:r>
            <a:r>
              <a:rPr b="0" i="0" lang="en-US" sz="4200" u="sng">
                <a:solidFill>
                  <a:schemeClr val="dk2"/>
                </a:solidFill>
                <a:hlinkClick r:id="rId3"/>
              </a:rPr>
              <a:t>DFS</a:t>
            </a:r>
            <a:endParaRPr/>
          </a:p>
        </p:txBody>
      </p:sp>
      <p:sp>
        <p:nvSpPr>
          <p:cNvPr id="340" name="Google Shape;340;p22"/>
          <p:cNvSpPr txBox="1"/>
          <p:nvPr/>
        </p:nvSpPr>
        <p:spPr>
          <a:xfrm>
            <a:off x="762000" y="5257800"/>
            <a:ext cx="807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dfsList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descending/reverse order of their visit (finish-time) order</a:t>
            </a:r>
            <a:endParaRPr/>
          </a:p>
        </p:txBody>
      </p:sp>
      <p:sp>
        <p:nvSpPr>
          <p:cNvPr id="341" name="Google Shape;341;p22"/>
          <p:cNvSpPr txBox="1"/>
          <p:nvPr/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dfsVisit()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four arguments: a graph, a WHITE starting vertex,  the list of visited vertices in reverse order of finishing times, and Boolean variable for checking cycle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only vertices that are reachable from the starting vertex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dfs()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 two arguments: a graph and a list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Repeatedly call dfsVisit()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complexity:  O(|V|)+O(|E|)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7" name="Google Shape;347;p2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Traversal Applications</a:t>
            </a:r>
            <a:endParaRPr/>
          </a:p>
        </p:txBody>
      </p:sp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Acyclic graphs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Topological sort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endParaRPr/>
          </a:p>
          <a:p>
            <a:pPr indent="-18288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4" name="Google Shape;354;p2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Acyclic graphs</a:t>
            </a:r>
            <a:endParaRPr/>
          </a:p>
        </p:txBody>
      </p:sp>
      <p:sp>
        <p:nvSpPr>
          <p:cNvPr id="355" name="Google Shape;355;p24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1066800" y="17526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graph is </a:t>
            </a:r>
            <a:r>
              <a:rPr b="0" i="0" lang="en-US" sz="2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acyclic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it contains no cycles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acyclic()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if the graph is acyclic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edge (v,w): current vertex v and a neighbor vertex w with color gray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2" name="Google Shape;362;p2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Topological sort</a:t>
            </a:r>
            <a:endParaRPr/>
          </a:p>
        </p:txBody>
      </p:sp>
      <p:sp>
        <p:nvSpPr>
          <p:cNvPr id="363" name="Google Shape;363;p25"/>
          <p:cNvSpPr txBox="1"/>
          <p:nvPr>
            <p:ph idx="1" type="body"/>
          </p:nvPr>
        </p:nvSpPr>
        <p:spPr>
          <a:xfrm>
            <a:off x="533400" y="1676400"/>
            <a:ext cx="784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Topological order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if P(v,w) is a path from v to w, then v must occur before w in the list.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graph is acyclic, defList produce a topological sort of the vertices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sng">
                <a:solidFill>
                  <a:schemeClr val="dk1"/>
                </a:solidFill>
                <a:hlinkClick r:id="rId3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performance, &amp; applications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9" name="Google Shape;369;p2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Components</a:t>
            </a:r>
            <a:endParaRPr/>
          </a:p>
        </p:txBody>
      </p:sp>
      <p:sp>
        <p:nvSpPr>
          <p:cNvPr id="370" name="Google Shape;370;p26"/>
          <p:cNvSpPr txBox="1"/>
          <p:nvPr/>
        </p:nvSpPr>
        <p:spPr>
          <a:xfrm>
            <a:off x="533400" y="1524000"/>
            <a:ext cx="830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1" lang="en-US" sz="2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strongly connected component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graph G is a maximal set of vertices SC in G that are mutually accessible. </a:t>
            </a:r>
            <a:endParaRPr/>
          </a:p>
        </p:txBody>
      </p:sp>
      <p:sp>
        <p:nvSpPr>
          <p:cNvPr id="371" name="Google Shape;371;p26"/>
          <p:cNvSpPr/>
          <p:nvPr/>
        </p:nvSpPr>
        <p:spPr>
          <a:xfrm>
            <a:off x="1447800" y="2819400"/>
            <a:ext cx="6096000" cy="3614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1447800" y="2819400"/>
            <a:ext cx="6096000" cy="36147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6"/>
          <p:cNvSpPr txBox="1"/>
          <p:nvPr/>
        </p:nvSpPr>
        <p:spPr>
          <a:xfrm>
            <a:off x="5856287" y="3679825"/>
            <a:ext cx="1579562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6"/>
          <p:cNvSpPr txBox="1"/>
          <p:nvPr/>
        </p:nvSpPr>
        <p:spPr>
          <a:xfrm>
            <a:off x="5856287" y="3692525"/>
            <a:ext cx="1349375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b="0" i="0" lang="en-US" sz="2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/>
          </a:p>
        </p:txBody>
      </p:sp>
      <p:sp>
        <p:nvSpPr>
          <p:cNvPr id="375" name="Google Shape;375;p26"/>
          <p:cNvSpPr txBox="1"/>
          <p:nvPr/>
        </p:nvSpPr>
        <p:spPr>
          <a:xfrm>
            <a:off x="5856274" y="3995725"/>
            <a:ext cx="9255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b="0" i="0" lang="en-US" sz="2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B, C</a:t>
            </a:r>
            <a:endParaRPr/>
          </a:p>
        </p:txBody>
      </p:sp>
      <p:sp>
        <p:nvSpPr>
          <p:cNvPr id="376" name="Google Shape;376;p26"/>
          <p:cNvSpPr txBox="1"/>
          <p:nvPr/>
        </p:nvSpPr>
        <p:spPr>
          <a:xfrm>
            <a:off x="5856270" y="4300525"/>
            <a:ext cx="1144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b="0" i="0" lang="en-US" sz="2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D, F, G</a:t>
            </a:r>
            <a:endParaRPr/>
          </a:p>
        </p:txBody>
      </p:sp>
      <p:sp>
        <p:nvSpPr>
          <p:cNvPr id="377" name="Google Shape;377;p26"/>
          <p:cNvSpPr txBox="1"/>
          <p:nvPr/>
        </p:nvSpPr>
        <p:spPr>
          <a:xfrm>
            <a:off x="5856287" y="4603750"/>
            <a:ext cx="163512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</a:pPr>
            <a:r>
              <a:rPr b="0" i="0" lang="en-US" sz="21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grpSp>
        <p:nvGrpSpPr>
          <p:cNvPr id="378" name="Google Shape;378;p26"/>
          <p:cNvGrpSpPr/>
          <p:nvPr/>
        </p:nvGrpSpPr>
        <p:grpSpPr>
          <a:xfrm>
            <a:off x="1573212" y="2928937"/>
            <a:ext cx="4006850" cy="3395662"/>
            <a:chOff x="991" y="1845"/>
            <a:chExt cx="2524" cy="2139"/>
          </a:xfrm>
        </p:grpSpPr>
        <p:sp>
          <p:nvSpPr>
            <p:cNvPr id="379" name="Google Shape;379;p26"/>
            <p:cNvSpPr/>
            <p:nvPr/>
          </p:nvSpPr>
          <p:spPr>
            <a:xfrm>
              <a:off x="1252" y="3564"/>
              <a:ext cx="471" cy="364"/>
            </a:xfrm>
            <a:prstGeom prst="ellipse">
              <a:avLst/>
            </a:prstGeom>
            <a:solidFill>
              <a:srgbClr val="A0A0A4"/>
            </a:solidFill>
            <a:ln cap="flat" cmpd="sng" w="30150">
              <a:solidFill>
                <a:srgbClr val="A0A0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1196" y="3516"/>
              <a:ext cx="471" cy="365"/>
            </a:xfrm>
            <a:prstGeom prst="ellipse">
              <a:avLst/>
            </a:prstGeom>
            <a:solidFill>
              <a:srgbClr val="FFFFFF"/>
            </a:solidFill>
            <a:ln cap="flat" cmpd="sng" w="30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6"/>
            <p:cNvSpPr txBox="1"/>
            <p:nvPr/>
          </p:nvSpPr>
          <p:spPr>
            <a:xfrm>
              <a:off x="1383" y="3618"/>
              <a:ext cx="85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Times New Roman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3072" y="2696"/>
              <a:ext cx="443" cy="377"/>
            </a:xfrm>
            <a:prstGeom prst="ellipse">
              <a:avLst/>
            </a:prstGeom>
            <a:solidFill>
              <a:srgbClr val="A0A0A4"/>
            </a:solidFill>
            <a:ln cap="flat" cmpd="sng" w="30150">
              <a:solidFill>
                <a:srgbClr val="A0A0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3016" y="2648"/>
              <a:ext cx="443" cy="377"/>
            </a:xfrm>
            <a:prstGeom prst="ellipse">
              <a:avLst/>
            </a:prstGeom>
            <a:solidFill>
              <a:srgbClr val="FFFFFF"/>
            </a:solidFill>
            <a:ln cap="flat" cmpd="sng" w="30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3189" y="2757"/>
              <a:ext cx="93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Times New Roman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2319" y="2337"/>
              <a:ext cx="429" cy="377"/>
            </a:xfrm>
            <a:prstGeom prst="ellipse">
              <a:avLst/>
            </a:prstGeom>
            <a:solidFill>
              <a:srgbClr val="A0A0A4"/>
            </a:solidFill>
            <a:ln cap="flat" cmpd="sng" w="30150">
              <a:solidFill>
                <a:srgbClr val="A0A0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2263" y="2289"/>
              <a:ext cx="430" cy="377"/>
            </a:xfrm>
            <a:prstGeom prst="ellipse">
              <a:avLst/>
            </a:prstGeom>
            <a:solidFill>
              <a:srgbClr val="FFFFFF"/>
            </a:solidFill>
            <a:ln cap="flat" cmpd="sng" w="30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6"/>
            <p:cNvSpPr txBox="1"/>
            <p:nvPr/>
          </p:nvSpPr>
          <p:spPr>
            <a:xfrm>
              <a:off x="2422" y="2398"/>
              <a:ext cx="101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Times New Roman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634" y="1893"/>
              <a:ext cx="436" cy="376"/>
            </a:xfrm>
            <a:prstGeom prst="ellipse">
              <a:avLst/>
            </a:prstGeom>
            <a:solidFill>
              <a:srgbClr val="A0A0A4"/>
            </a:solidFill>
            <a:ln cap="flat" cmpd="sng" w="30150">
              <a:solidFill>
                <a:srgbClr val="A0A0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578" y="1845"/>
              <a:ext cx="436" cy="377"/>
            </a:xfrm>
            <a:prstGeom prst="ellipse">
              <a:avLst/>
            </a:prstGeom>
            <a:solidFill>
              <a:srgbClr val="FFFFFF"/>
            </a:solidFill>
            <a:ln cap="flat" cmpd="sng" w="30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 txBox="1"/>
            <p:nvPr/>
          </p:nvSpPr>
          <p:spPr>
            <a:xfrm>
              <a:off x="1732" y="1953"/>
              <a:ext cx="110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Times New Roman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1047" y="2523"/>
              <a:ext cx="436" cy="371"/>
            </a:xfrm>
            <a:prstGeom prst="ellipse">
              <a:avLst/>
            </a:prstGeom>
            <a:solidFill>
              <a:srgbClr val="A0A0A4"/>
            </a:solidFill>
            <a:ln cap="flat" cmpd="sng" w="30150">
              <a:solidFill>
                <a:srgbClr val="A0A0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991" y="2475"/>
              <a:ext cx="436" cy="371"/>
            </a:xfrm>
            <a:prstGeom prst="ellipse">
              <a:avLst/>
            </a:prstGeom>
            <a:solidFill>
              <a:srgbClr val="FFFFFF"/>
            </a:solidFill>
            <a:ln cap="flat" cmpd="sng" w="30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6"/>
            <p:cNvSpPr txBox="1"/>
            <p:nvPr/>
          </p:nvSpPr>
          <p:spPr>
            <a:xfrm>
              <a:off x="1152" y="2579"/>
              <a:ext cx="101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Times New Roman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cxnSp>
          <p:nvCxnSpPr>
            <p:cNvPr id="394" name="Google Shape;394;p26"/>
            <p:cNvCxnSpPr/>
            <p:nvPr/>
          </p:nvCxnSpPr>
          <p:spPr>
            <a:xfrm>
              <a:off x="2664" y="2520"/>
              <a:ext cx="319" cy="155"/>
            </a:xfrm>
            <a:prstGeom prst="straightConnector1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5" name="Google Shape;395;p26"/>
            <p:cNvSpPr/>
            <p:nvPr/>
          </p:nvSpPr>
          <p:spPr>
            <a:xfrm>
              <a:off x="2944" y="2631"/>
              <a:ext cx="114" cy="80"/>
            </a:xfrm>
            <a:custGeom>
              <a:rect b="b" l="l" r="r" t="t"/>
              <a:pathLst>
                <a:path extrusionOk="0" h="80" w="114">
                  <a:moveTo>
                    <a:pt x="114" y="80"/>
                  </a:moveTo>
                  <a:lnTo>
                    <a:pt x="0" y="70"/>
                  </a:lnTo>
                  <a:lnTo>
                    <a:pt x="46" y="0"/>
                  </a:lnTo>
                  <a:lnTo>
                    <a:pt x="114" y="8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6" name="Google Shape;396;p26"/>
            <p:cNvCxnSpPr/>
            <p:nvPr/>
          </p:nvCxnSpPr>
          <p:spPr>
            <a:xfrm flipH="1" rot="10800000">
              <a:off x="1413" y="2173"/>
              <a:ext cx="221" cy="289"/>
            </a:xfrm>
            <a:prstGeom prst="straightConnector1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7" name="Google Shape;397;p26"/>
            <p:cNvSpPr/>
            <p:nvPr/>
          </p:nvSpPr>
          <p:spPr>
            <a:xfrm>
              <a:off x="1366" y="2424"/>
              <a:ext cx="96" cy="98"/>
            </a:xfrm>
            <a:custGeom>
              <a:rect b="b" l="l" r="r" t="t"/>
              <a:pathLst>
                <a:path extrusionOk="0" h="98" w="96">
                  <a:moveTo>
                    <a:pt x="0" y="98"/>
                  </a:moveTo>
                  <a:lnTo>
                    <a:pt x="19" y="0"/>
                  </a:lnTo>
                  <a:lnTo>
                    <a:pt x="96" y="44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8" name="Google Shape;398;p26"/>
            <p:cNvCxnSpPr/>
            <p:nvPr/>
          </p:nvCxnSpPr>
          <p:spPr>
            <a:xfrm flipH="1" rot="10800000">
              <a:off x="1418" y="2488"/>
              <a:ext cx="752" cy="92"/>
            </a:xfrm>
            <a:prstGeom prst="straightConnector1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9" name="Google Shape;399;p26"/>
            <p:cNvSpPr/>
            <p:nvPr/>
          </p:nvSpPr>
          <p:spPr>
            <a:xfrm>
              <a:off x="2142" y="2452"/>
              <a:ext cx="112" cy="78"/>
            </a:xfrm>
            <a:custGeom>
              <a:rect b="b" l="l" r="r" t="t"/>
              <a:pathLst>
                <a:path extrusionOk="0" h="78" w="112">
                  <a:moveTo>
                    <a:pt x="112" y="26"/>
                  </a:moveTo>
                  <a:lnTo>
                    <a:pt x="14" y="78"/>
                  </a:lnTo>
                  <a:lnTo>
                    <a:pt x="0" y="0"/>
                  </a:lnTo>
                  <a:lnTo>
                    <a:pt x="112" y="26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0" name="Google Shape;400;p26"/>
            <p:cNvCxnSpPr/>
            <p:nvPr/>
          </p:nvCxnSpPr>
          <p:spPr>
            <a:xfrm>
              <a:off x="2023" y="2189"/>
              <a:ext cx="296" cy="147"/>
            </a:xfrm>
            <a:prstGeom prst="straightConnector1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1" name="Google Shape;401;p26"/>
            <p:cNvSpPr/>
            <p:nvPr/>
          </p:nvSpPr>
          <p:spPr>
            <a:xfrm>
              <a:off x="1949" y="2153"/>
              <a:ext cx="114" cy="80"/>
            </a:xfrm>
            <a:custGeom>
              <a:rect b="b" l="l" r="r" t="t"/>
              <a:pathLst>
                <a:path extrusionOk="0" h="80" w="114">
                  <a:moveTo>
                    <a:pt x="0" y="0"/>
                  </a:moveTo>
                  <a:lnTo>
                    <a:pt x="114" y="10"/>
                  </a:lnTo>
                  <a:lnTo>
                    <a:pt x="67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2" name="Google Shape;402;p26"/>
            <p:cNvCxnSpPr/>
            <p:nvPr/>
          </p:nvCxnSpPr>
          <p:spPr>
            <a:xfrm>
              <a:off x="1760" y="3698"/>
              <a:ext cx="676" cy="2"/>
            </a:xfrm>
            <a:prstGeom prst="straightConnector1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3" name="Google Shape;403;p26"/>
            <p:cNvSpPr/>
            <p:nvPr/>
          </p:nvSpPr>
          <p:spPr>
            <a:xfrm>
              <a:off x="1676" y="3660"/>
              <a:ext cx="105" cy="78"/>
            </a:xfrm>
            <a:custGeom>
              <a:rect b="b" l="l" r="r" t="t"/>
              <a:pathLst>
                <a:path extrusionOk="0" h="78" w="105">
                  <a:moveTo>
                    <a:pt x="0" y="38"/>
                  </a:moveTo>
                  <a:lnTo>
                    <a:pt x="105" y="0"/>
                  </a:lnTo>
                  <a:lnTo>
                    <a:pt x="105" y="7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1925" y="2912"/>
              <a:ext cx="437" cy="376"/>
            </a:xfrm>
            <a:prstGeom prst="ellipse">
              <a:avLst/>
            </a:prstGeom>
            <a:solidFill>
              <a:srgbClr val="A0A0A4"/>
            </a:solidFill>
            <a:ln cap="flat" cmpd="sng" w="30150">
              <a:solidFill>
                <a:srgbClr val="A0A0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1869" y="2864"/>
              <a:ext cx="437" cy="376"/>
            </a:xfrm>
            <a:prstGeom prst="ellipse">
              <a:avLst/>
            </a:prstGeom>
            <a:solidFill>
              <a:srgbClr val="FFFFFF"/>
            </a:solidFill>
            <a:ln cap="flat" cmpd="sng" w="30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6"/>
            <p:cNvSpPr txBox="1"/>
            <p:nvPr/>
          </p:nvSpPr>
          <p:spPr>
            <a:xfrm>
              <a:off x="2023" y="2972"/>
              <a:ext cx="110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Times New Roman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cxnSp>
          <p:nvCxnSpPr>
            <p:cNvPr id="407" name="Google Shape;407;p26"/>
            <p:cNvCxnSpPr/>
            <p:nvPr/>
          </p:nvCxnSpPr>
          <p:spPr>
            <a:xfrm flipH="1" rot="10800000">
              <a:off x="1548" y="3238"/>
              <a:ext cx="361" cy="299"/>
            </a:xfrm>
            <a:prstGeom prst="straightConnector1">
              <a:avLst/>
            </a:prstGeom>
            <a:noFill/>
            <a:ln cap="flat" cmpd="sng" w="222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08" name="Google Shape;408;p26"/>
            <p:cNvSpPr/>
            <p:nvPr/>
          </p:nvSpPr>
          <p:spPr>
            <a:xfrm>
              <a:off x="1865" y="3190"/>
              <a:ext cx="103" cy="85"/>
            </a:xfrm>
            <a:custGeom>
              <a:rect b="b" l="l" r="r" t="t"/>
              <a:pathLst>
                <a:path extrusionOk="0" h="85" w="103">
                  <a:moveTo>
                    <a:pt x="103" y="0"/>
                  </a:moveTo>
                  <a:lnTo>
                    <a:pt x="58" y="85"/>
                  </a:lnTo>
                  <a:lnTo>
                    <a:pt x="0" y="3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9" name="Google Shape;409;p26"/>
            <p:cNvCxnSpPr/>
            <p:nvPr/>
          </p:nvCxnSpPr>
          <p:spPr>
            <a:xfrm flipH="1" rot="10800000">
              <a:off x="2373" y="2867"/>
              <a:ext cx="657" cy="85"/>
            </a:xfrm>
            <a:prstGeom prst="straightConnector1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0" name="Google Shape;410;p26"/>
            <p:cNvSpPr/>
            <p:nvPr/>
          </p:nvSpPr>
          <p:spPr>
            <a:xfrm>
              <a:off x="2289" y="2911"/>
              <a:ext cx="112" cy="75"/>
            </a:xfrm>
            <a:custGeom>
              <a:rect b="b" l="l" r="r" t="t"/>
              <a:pathLst>
                <a:path extrusionOk="0" h="75" w="112">
                  <a:moveTo>
                    <a:pt x="0" y="51"/>
                  </a:moveTo>
                  <a:lnTo>
                    <a:pt x="98" y="0"/>
                  </a:lnTo>
                  <a:lnTo>
                    <a:pt x="112" y="7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2491" y="3607"/>
              <a:ext cx="458" cy="377"/>
            </a:xfrm>
            <a:prstGeom prst="ellipse">
              <a:avLst/>
            </a:prstGeom>
            <a:solidFill>
              <a:srgbClr val="A0A0A4"/>
            </a:solidFill>
            <a:ln cap="flat" cmpd="sng" w="30150">
              <a:solidFill>
                <a:srgbClr val="A0A0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2436" y="3560"/>
              <a:ext cx="457" cy="376"/>
            </a:xfrm>
            <a:prstGeom prst="ellipse">
              <a:avLst/>
            </a:prstGeom>
            <a:solidFill>
              <a:srgbClr val="FFFFFF"/>
            </a:solidFill>
            <a:ln cap="flat" cmpd="sng" w="301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6"/>
            <p:cNvSpPr txBox="1"/>
            <p:nvPr/>
          </p:nvSpPr>
          <p:spPr>
            <a:xfrm>
              <a:off x="2601" y="3668"/>
              <a:ext cx="110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Times New Roman"/>
                <a:buNone/>
              </a:pPr>
              <a:r>
                <a:rPr b="0" i="0" lang="en-US" sz="19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  <p:cxnSp>
          <p:nvCxnSpPr>
            <p:cNvPr id="414" name="Google Shape;414;p26"/>
            <p:cNvCxnSpPr/>
            <p:nvPr/>
          </p:nvCxnSpPr>
          <p:spPr>
            <a:xfrm>
              <a:off x="2245" y="3192"/>
              <a:ext cx="207" cy="341"/>
            </a:xfrm>
            <a:prstGeom prst="straightConnector1">
              <a:avLst/>
            </a:prstGeom>
            <a:noFill/>
            <a:ln cap="flat" cmpd="sng" w="3015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5" name="Google Shape;415;p26"/>
            <p:cNvSpPr/>
            <p:nvPr/>
          </p:nvSpPr>
          <p:spPr>
            <a:xfrm>
              <a:off x="2403" y="3499"/>
              <a:ext cx="89" cy="97"/>
            </a:xfrm>
            <a:custGeom>
              <a:rect b="b" l="l" r="r" t="t"/>
              <a:pathLst>
                <a:path extrusionOk="0" h="97" w="89">
                  <a:moveTo>
                    <a:pt x="89" y="97"/>
                  </a:moveTo>
                  <a:lnTo>
                    <a:pt x="0" y="36"/>
                  </a:lnTo>
                  <a:lnTo>
                    <a:pt x="82" y="0"/>
                  </a:lnTo>
                  <a:lnTo>
                    <a:pt x="89" y="97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1" name="Google Shape;421;p2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G and Its Transpose </a:t>
            </a:r>
            <a:r>
              <a:rPr b="0" i="1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baseline="30000" i="1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aphicFrame>
        <p:nvGraphicFramePr>
          <p:cNvPr id="422" name="Google Shape;422;p27"/>
          <p:cNvGraphicFramePr/>
          <p:nvPr/>
        </p:nvGraphicFramePr>
        <p:xfrm>
          <a:off x="1447800" y="2971800"/>
          <a:ext cx="5915025" cy="3695700"/>
        </p:xfrm>
        <a:graphic>
          <a:graphicData uri="http://schemas.openxmlformats.org/presentationml/2006/ole">
            <mc:AlternateContent>
              <mc:Choice Requires="v">
                <p:oleObj r:id="rId4" imgH="3695700" imgW="5915025" spid="_x0000_s1">
                  <p:embed/>
                </p:oleObj>
              </mc:Choice>
              <mc:Fallback>
                <p:oleObj r:id="rId5" imgH="3695700" imgW="5915025">
                  <p:embed/>
                  <p:pic>
                    <p:nvPicPr>
                      <p:cNvPr id="422" name="Google Shape;422;p2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47800" y="2971800"/>
                        <a:ext cx="5915025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" name="Google Shape;423;p27"/>
          <p:cNvSpPr txBox="1"/>
          <p:nvPr/>
        </p:nvSpPr>
        <p:spPr>
          <a:xfrm>
            <a:off x="533400" y="1600200"/>
            <a:ext cx="8305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transpose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the same set of vertices V as graph G but a new edge set E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consisting of the edges of G but with the opposite direction.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8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9" name="Google Shape;429;p2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Strong Components</a:t>
            </a:r>
            <a:endParaRPr/>
          </a:p>
        </p:txBody>
      </p:sp>
      <p:sp>
        <p:nvSpPr>
          <p:cNvPr id="430" name="Google Shape;430;p28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rPr>
              <a:t>Algorithm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1. Execute dfs() for graph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2. Generate the transpose graph,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3000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3. Execute a series of dfsVisit( ) calls for vertices using the order of the elements in dfsList obtained in step 1 as the starting vertices.</a:t>
            </a:r>
            <a:endParaRPr/>
          </a:p>
          <a:p>
            <a:pPr indent="-194310" lvl="0" marL="342900" rtl="0" algn="l">
              <a:spcBef>
                <a:spcPts val="520"/>
              </a:spcBef>
              <a:spcAft>
                <a:spcPts val="0"/>
              </a:spcAft>
              <a:buSzPts val="234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9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6" name="Google Shape;436;p2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Strong Components</a:t>
            </a:r>
            <a:endParaRPr/>
          </a:p>
        </p:txBody>
      </p:sp>
      <p:graphicFrame>
        <p:nvGraphicFramePr>
          <p:cNvPr id="437" name="Google Shape;437;p29"/>
          <p:cNvGraphicFramePr/>
          <p:nvPr/>
        </p:nvGraphicFramePr>
        <p:xfrm>
          <a:off x="685800" y="2362200"/>
          <a:ext cx="7924800" cy="2894012"/>
        </p:xfrm>
        <a:graphic>
          <a:graphicData uri="http://schemas.openxmlformats.org/presentationml/2006/ole">
            <mc:AlternateContent>
              <mc:Choice Requires="v">
                <p:oleObj r:id="rId4" imgH="2894012" imgW="7924800" spid="_x0000_s1">
                  <p:embed/>
                </p:oleObj>
              </mc:Choice>
              <mc:Fallback>
                <p:oleObj r:id="rId5" imgH="2894012" imgW="7924800">
                  <p:embed/>
                  <p:pic>
                    <p:nvPicPr>
                      <p:cNvPr id="437" name="Google Shape;437;p29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85800" y="2362200"/>
                        <a:ext cx="7924800" cy="289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" name="Google Shape;438;p29"/>
          <p:cNvSpPr txBox="1"/>
          <p:nvPr/>
        </p:nvSpPr>
        <p:spPr>
          <a:xfrm>
            <a:off x="228600" y="1600200"/>
            <a:ext cx="85979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6002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Example, Verification, </a:t>
            </a:r>
            <a:r>
              <a:rPr b="0" i="0"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Implementation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performance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" name="Google Shape;150;p3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Terminology</a:t>
            </a:r>
            <a:endParaRPr/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914400" y="1600200"/>
            <a:ext cx="7467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0" lang="en-US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G=(V, E) consists of a set V of vertices and a set E of edges that connect pair of vertices.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V={v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E={e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e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edge e       E is a pair (v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subgraph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is a subset of the vertices and edges, where 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    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V,  E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    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vertices, 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b="0" i="0" lang="en-US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adjacent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and only if there is an edge e=(v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  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graph is a sequence of vertices 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(v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 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Path: each vertex occur only once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Cycle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a vertex appearing more than once on a path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030" lvl="0" marL="342900" rtl="0" algn="l">
              <a:spcBef>
                <a:spcPts val="36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300" y="3581400"/>
            <a:ext cx="227012" cy="22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2971800"/>
            <a:ext cx="381000" cy="2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2525" y="3559175"/>
            <a:ext cx="190500" cy="274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62200" y="4191000"/>
            <a:ext cx="1587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6600" y="4800600"/>
            <a:ext cx="1587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0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4" name="Google Shape;444;p30"/>
          <p:cNvSpPr txBox="1"/>
          <p:nvPr/>
        </p:nvSpPr>
        <p:spPr>
          <a:xfrm>
            <a:off x="0" y="9525"/>
            <a:ext cx="9144000" cy="685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0"/>
          <p:cNvSpPr txBox="1"/>
          <p:nvPr/>
        </p:nvSpPr>
        <p:spPr>
          <a:xfrm>
            <a:off x="84137" y="6353175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446" name="Google Shape;446;p30"/>
          <p:cNvGrpSpPr/>
          <p:nvPr/>
        </p:nvGrpSpPr>
        <p:grpSpPr>
          <a:xfrm>
            <a:off x="0" y="1295400"/>
            <a:ext cx="7391400" cy="166687"/>
            <a:chOff x="144" y="1248"/>
            <a:chExt cx="4656" cy="201"/>
          </a:xfrm>
        </p:grpSpPr>
        <p:sp>
          <p:nvSpPr>
            <p:cNvPr id="447" name="Google Shape;447;p30"/>
            <p:cNvSpPr/>
            <p:nvPr/>
          </p:nvSpPr>
          <p:spPr>
            <a:xfrm>
              <a:off x="384" y="1248"/>
              <a:ext cx="4416" cy="200"/>
            </a:xfrm>
            <a:prstGeom prst="roundRect">
              <a:avLst>
                <a:gd fmla="val 0" name="adj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0"/>
            <p:cNvSpPr/>
            <p:nvPr/>
          </p:nvSpPr>
          <p:spPr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9" name="Google Shape;449;p30"/>
          <p:cNvCxnSpPr/>
          <p:nvPr/>
        </p:nvCxnSpPr>
        <p:spPr>
          <a:xfrm>
            <a:off x="8763000" y="6562725"/>
            <a:ext cx="152400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50" name="Google Shape;450;p30"/>
          <p:cNvCxnSpPr/>
          <p:nvPr/>
        </p:nvCxnSpPr>
        <p:spPr>
          <a:xfrm rot="10800000">
            <a:off x="8305800" y="6562725"/>
            <a:ext cx="152400" cy="1587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51" name="Google Shape;451;p30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Slide 1</a:t>
            </a:r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762000" y="3124200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0" y="1676400"/>
            <a:ext cx="9144000" cy="159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§-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Undirected and Directed Graph (digraph)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98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-  Both types of graphs can be either weighted or 				nonweighted.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9" name="Google Shape;459;p31"/>
          <p:cNvSpPr txBox="1"/>
          <p:nvPr/>
        </p:nvSpPr>
        <p:spPr>
          <a:xfrm>
            <a:off x="0" y="7937"/>
            <a:ext cx="9144000" cy="685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1"/>
          <p:cNvSpPr txBox="1"/>
          <p:nvPr/>
        </p:nvSpPr>
        <p:spPr>
          <a:xfrm>
            <a:off x="84137" y="6351587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461" name="Google Shape;461;p31"/>
          <p:cNvGrpSpPr/>
          <p:nvPr/>
        </p:nvGrpSpPr>
        <p:grpSpPr>
          <a:xfrm>
            <a:off x="0" y="1371600"/>
            <a:ext cx="7391400" cy="166687"/>
            <a:chOff x="144" y="1248"/>
            <a:chExt cx="4656" cy="201"/>
          </a:xfrm>
        </p:grpSpPr>
        <p:sp>
          <p:nvSpPr>
            <p:cNvPr id="462" name="Google Shape;462;p31"/>
            <p:cNvSpPr/>
            <p:nvPr/>
          </p:nvSpPr>
          <p:spPr>
            <a:xfrm>
              <a:off x="384" y="1248"/>
              <a:ext cx="4416" cy="200"/>
            </a:xfrm>
            <a:prstGeom prst="roundRect">
              <a:avLst>
                <a:gd fmla="val 0" name="adj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4" name="Google Shape;464;p31"/>
          <p:cNvCxnSpPr/>
          <p:nvPr/>
        </p:nvCxnSpPr>
        <p:spPr>
          <a:xfrm>
            <a:off x="8763000" y="6561137"/>
            <a:ext cx="152400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5" name="Google Shape;465;p31"/>
          <p:cNvCxnSpPr/>
          <p:nvPr/>
        </p:nvCxnSpPr>
        <p:spPr>
          <a:xfrm rot="10800000">
            <a:off x="8305800" y="6561137"/>
            <a:ext cx="152400" cy="1587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66" name="Google Shape;466;p31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Slide 2</a:t>
            </a:r>
            <a:endParaRPr/>
          </a:p>
        </p:txBody>
      </p:sp>
      <p:sp>
        <p:nvSpPr>
          <p:cNvPr id="467" name="Google Shape;467;p31"/>
          <p:cNvSpPr txBox="1"/>
          <p:nvPr/>
        </p:nvSpPr>
        <p:spPr>
          <a:xfrm>
            <a:off x="0" y="1600200"/>
            <a:ext cx="9144000" cy="223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§-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Breadth-First, bfs()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-  locates all vertices reachable from a starting vertex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-  can be used to find the minimum distance from 	a 	starting vertex to an ending vertex in a graph.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2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3" name="Google Shape;473;p3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>
            <a:off x="84137" y="63436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fld id="{00000000-1234-1234-1234-123412341234}" type="slidenum">
              <a:rPr b="1" i="0" lang="en-US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475" name="Google Shape;475;p32"/>
          <p:cNvGrpSpPr/>
          <p:nvPr/>
        </p:nvGrpSpPr>
        <p:grpSpPr>
          <a:xfrm>
            <a:off x="0" y="1219200"/>
            <a:ext cx="7391400" cy="166687"/>
            <a:chOff x="144" y="1248"/>
            <a:chExt cx="4656" cy="201"/>
          </a:xfrm>
        </p:grpSpPr>
        <p:sp>
          <p:nvSpPr>
            <p:cNvPr id="476" name="Google Shape;476;p32"/>
            <p:cNvSpPr/>
            <p:nvPr/>
          </p:nvSpPr>
          <p:spPr>
            <a:xfrm>
              <a:off x="384" y="1248"/>
              <a:ext cx="4416" cy="200"/>
            </a:xfrm>
            <a:prstGeom prst="roundRect">
              <a:avLst>
                <a:gd fmla="val 0" name="adj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2"/>
            <p:cNvSpPr/>
            <p:nvPr/>
          </p:nvSpPr>
          <p:spPr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8" name="Google Shape;478;p32"/>
          <p:cNvCxnSpPr/>
          <p:nvPr/>
        </p:nvCxnSpPr>
        <p:spPr>
          <a:xfrm>
            <a:off x="8763000" y="6553200"/>
            <a:ext cx="152400" cy="0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9" name="Google Shape;479;p32"/>
          <p:cNvCxnSpPr/>
          <p:nvPr/>
        </p:nvCxnSpPr>
        <p:spPr>
          <a:xfrm rot="10800000">
            <a:off x="8305800" y="6553200"/>
            <a:ext cx="152400" cy="1587"/>
          </a:xfrm>
          <a:prstGeom prst="straightConnector1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0" name="Google Shape;480;p32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Slide 3</a:t>
            </a:r>
            <a:endParaRPr/>
          </a:p>
        </p:txBody>
      </p:sp>
      <p:sp>
        <p:nvSpPr>
          <p:cNvPr id="481" name="Google Shape;481;p32"/>
          <p:cNvSpPr txBox="1"/>
          <p:nvPr/>
        </p:nvSpPr>
        <p:spPr>
          <a:xfrm>
            <a:off x="0" y="1524000"/>
            <a:ext cx="9144000" cy="4843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§-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Depth-First search, dfs()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-  produces a list of all graph vertices in the reverse 	order of their finishing times.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-  supported by a recursive depth-first visit function, 	dfsVisit()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-  an algorithm can check to see whether a graph is 	acyclic (has no cycles) and can perform a  	topological sort of a directed acyclic graph (DAG) 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-  forms the basis for an efficient algorithm that 	  	finds the strong components of a graph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" name="Google Shape;162;p4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r>
              <a:rPr b="0" i="0" lang="en-US" sz="42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Terminology</a:t>
            </a:r>
            <a:endParaRPr/>
          </a:p>
        </p:txBody>
      </p:sp>
      <p:graphicFrame>
        <p:nvGraphicFramePr>
          <p:cNvPr id="163" name="Google Shape;163;p4"/>
          <p:cNvGraphicFramePr/>
          <p:nvPr/>
        </p:nvGraphicFramePr>
        <p:xfrm>
          <a:off x="457200" y="3543300"/>
          <a:ext cx="8382000" cy="3314700"/>
        </p:xfrm>
        <a:graphic>
          <a:graphicData uri="http://schemas.openxmlformats.org/presentationml/2006/ole">
            <mc:AlternateContent>
              <mc:Choice Requires="v">
                <p:oleObj r:id="rId4" imgH="3314700" imgW="8382000" spid="_x0000_s1">
                  <p:embed/>
                </p:oleObj>
              </mc:Choice>
              <mc:Fallback>
                <p:oleObj r:id="rId5" imgH="3314700" imgW="8382000">
                  <p:embed/>
                  <p:pic>
                    <p:nvPicPr>
                      <p:cNvPr id="163" name="Google Shape;163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3543300"/>
                        <a:ext cx="83820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" name="Google Shape;164;p4"/>
          <p:cNvSpPr txBox="1"/>
          <p:nvPr/>
        </p:nvSpPr>
        <p:spPr>
          <a:xfrm>
            <a:off x="762000" y="1524000"/>
            <a:ext cx="8382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graph is 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connected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each pair of vertices have a path between them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complete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graph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connected graph in which each pair of vertices are linked by an edge</a:t>
            </a:r>
            <a:endParaRPr/>
          </a:p>
        </p:txBody>
      </p:sp>
      <p:sp>
        <p:nvSpPr>
          <p:cNvPr id="165" name="Google Shape;165;p4"/>
          <p:cNvSpPr txBox="1"/>
          <p:nvPr/>
        </p:nvSpPr>
        <p:spPr>
          <a:xfrm>
            <a:off x="457200" y="6096000"/>
            <a:ext cx="838200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1" name="Google Shape;171;p5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Directed Graphs</a:t>
            </a:r>
            <a:endParaRPr/>
          </a:p>
        </p:txBody>
      </p:sp>
      <p:graphicFrame>
        <p:nvGraphicFramePr>
          <p:cNvPr id="172" name="Google Shape;172;p5"/>
          <p:cNvGraphicFramePr/>
          <p:nvPr/>
        </p:nvGraphicFramePr>
        <p:xfrm>
          <a:off x="0" y="3505200"/>
          <a:ext cx="9144000" cy="3352800"/>
        </p:xfrm>
        <a:graphic>
          <a:graphicData uri="http://schemas.openxmlformats.org/presentationml/2006/ole">
            <mc:AlternateContent>
              <mc:Choice Requires="v">
                <p:oleObj r:id="rId4" imgH="3352800" imgW="9144000" spid="_x0000_s1">
                  <p:embed/>
                </p:oleObj>
              </mc:Choice>
              <mc:Fallback>
                <p:oleObj r:id="rId5" imgH="3352800" imgW="9144000">
                  <p:embed/>
                  <p:pic>
                    <p:nvPicPr>
                      <p:cNvPr id="172" name="Google Shape;172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3505200"/>
                        <a:ext cx="9144000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Google Shape;173;p5"/>
          <p:cNvSpPr txBox="1"/>
          <p:nvPr/>
        </p:nvSpPr>
        <p:spPr>
          <a:xfrm>
            <a:off x="685800" y="1524000"/>
            <a:ext cx="8458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with ordered edges are called </a:t>
            </a:r>
            <a:r>
              <a:rPr b="0" i="0" lang="en-US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directed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digraphs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otherwise it is undirected.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edges that emanate from a vertex v is called the </a:t>
            </a:r>
            <a:r>
              <a:rPr b="0" i="0" lang="en-US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out-degree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v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edges that terminate on vertex is called the </a:t>
            </a:r>
            <a:r>
              <a:rPr b="0" i="0" lang="en-US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in-degree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9" name="Google Shape;179;p6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Directed Acyclic Graph (DAG)</a:t>
            </a:r>
            <a:endParaRPr/>
          </a:p>
        </p:txBody>
      </p:sp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directed graph that has no cycle is called a directed acyclic graph (</a:t>
            </a:r>
            <a:r>
              <a:rPr b="0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DAG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Directed path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Directed cycle: a directed path of length 2 or more that connects a vertex to itself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weighted digraph is a directed graph that associates values with the edges.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weight edge e=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61925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342900" rtl="0" algn="l">
              <a:spcBef>
                <a:spcPts val="56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6" name="Google Shape;186;p7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Connectedness of Digraph</a:t>
            </a:r>
            <a:endParaRPr/>
          </a:p>
        </p:txBody>
      </p:sp>
      <p:graphicFrame>
        <p:nvGraphicFramePr>
          <p:cNvPr id="187" name="Google Shape;187;p7"/>
          <p:cNvGraphicFramePr/>
          <p:nvPr/>
        </p:nvGraphicFramePr>
        <p:xfrm>
          <a:off x="0" y="2971800"/>
          <a:ext cx="9144000" cy="3886200"/>
        </p:xfrm>
        <a:graphic>
          <a:graphicData uri="http://schemas.openxmlformats.org/presentationml/2006/ole">
            <mc:AlternateContent>
              <mc:Choice Requires="v">
                <p:oleObj r:id="rId4" imgH="3886200" imgW="9144000" spid="_x0000_s1">
                  <p:embed/>
                </p:oleObj>
              </mc:Choice>
              <mc:Fallback>
                <p:oleObj r:id="rId5" imgH="3886200" imgW="9144000">
                  <p:embed/>
                  <p:pic>
                    <p:nvPicPr>
                      <p:cNvPr id="187" name="Google Shape;187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2971800"/>
                        <a:ext cx="91440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" name="Google Shape;188;p7"/>
          <p:cNvSpPr txBox="1"/>
          <p:nvPr/>
        </p:nvSpPr>
        <p:spPr>
          <a:xfrm>
            <a:off x="381000" y="1600200"/>
            <a:ext cx="8763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b="0" i="1" lang="en-US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Strongly connected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pair of vertices vi and vj, there is a path P(vi, vj)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</a:pPr>
            <a:r>
              <a:rPr b="0" i="1" lang="en-US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Weakly connected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for each pair of vertices vi and vj, there is either a path P(vi, vj) or a path P(vj,vi).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0" y="5638800"/>
            <a:ext cx="9144000" cy="76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" name="Google Shape;195;p8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4200" u="sng">
                <a:solidFill>
                  <a:schemeClr val="dk2"/>
                </a:solidFill>
                <a:hlinkClick r:id="rId3"/>
              </a:rPr>
              <a:t>Graph Class</a:t>
            </a:r>
            <a:endParaRPr/>
          </a:p>
        </p:txBody>
      </p:sp>
      <p:sp>
        <p:nvSpPr>
          <p:cNvPr id="196" name="Google Shape;196;p8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the properties of a graph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or delete vertices and edges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the weight of an edge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list of adjacent vertices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/>
        </p:nvSpPr>
        <p:spPr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9"/>
          <p:cNvSpPr txBox="1"/>
          <p:nvPr>
            <p:ph type="title"/>
          </p:nvPr>
        </p:nvSpPr>
        <p:spPr>
          <a:xfrm>
            <a:off x="914400" y="2778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200"/>
              <a:buFont typeface="Times New Roman"/>
              <a:buNone/>
            </a:pPr>
            <a:r>
              <a:rPr b="0" i="0" lang="en-US" sz="4200" u="non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Representation of Graphs</a:t>
            </a:r>
            <a:endParaRPr/>
          </a:p>
        </p:txBody>
      </p:sp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Adjacency matrix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5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Adjacent 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Layers">
  <a:themeElements>
    <a:clrScheme name="Layers 13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ayers">
  <a:themeElements>
    <a:clrScheme name="Layers 13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2002-07-06T17:30:06Z</dcterms:created>
  <dc:creator>Christopher Kardaras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