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dbbe069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bdbbe069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79b85a60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79b85a60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68c87c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68c87c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4ef2be42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4ef2be42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5d97b8d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5d97b8d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5d97b8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5d97b8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b6a562b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b6a562b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79b85a60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79b85a60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bdbbe069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bdbbe069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79b85a60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79b85a60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Matrix Multiplication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2"/>
            <a:ext cx="81231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Weitman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#pragma omp parallel shared(product)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#pragma omp for schedule (static, chunk)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15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(int i = 0; i &lt; product.rows; i++){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" sz="115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(int j = 0; j &lt; product.columns; j++){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product.setElement(0, i, j);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en" sz="1150">
                <a:solidFill>
                  <a:srgbClr val="FF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(int k = 0; k &lt; columns; k++){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product.setElement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((product.mat[i][j]+=(mat[i][k]*obj.mat[k][j])), i, j);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}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 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}//End of matrix multiplication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2F2F2"/>
                </a:highlight>
                <a:latin typeface="Courier New"/>
                <a:ea typeface="Courier New"/>
                <a:cs typeface="Courier New"/>
                <a:sym typeface="Courier New"/>
              </a:rPr>
              <a:t>       }//End of parallel section</a:t>
            </a:r>
            <a:endParaRPr sz="1150">
              <a:solidFill>
                <a:srgbClr val="000000"/>
              </a:solidFill>
              <a:highlight>
                <a:srgbClr val="F2F2F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analysis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n:</a:t>
            </a:r>
            <a:r>
              <a:rPr lang="en"/>
              <a:t> Number of rows/columns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S:</a:t>
            </a:r>
            <a:r>
              <a:rPr lang="en"/>
              <a:t> Time serially computed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#: </a:t>
            </a:r>
            <a:r>
              <a:rPr lang="en"/>
              <a:t>Time computed using # threads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62475"/>
            <a:ext cx="8693224" cy="16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Parallel computing</a:t>
            </a:r>
            <a:r>
              <a:rPr lang="en"/>
              <a:t> is a method for </a:t>
            </a:r>
            <a:r>
              <a:rPr lang="en" u="sng"/>
              <a:t>optimizing the processing power</a:t>
            </a:r>
            <a:r>
              <a:rPr lang="en"/>
              <a:t> of a system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systems utilize multiple processors/cores within the same hardware or share processors/cores over a network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algorithms require overhead to initiate resulting in a </a:t>
            </a:r>
            <a:r>
              <a:rPr lang="en" u="sng"/>
              <a:t>worse performance for small inputs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85206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Concurrency vs Parallelism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 is multiple processes are loaded into memory and compute based on scheduler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Parallelism is multiple processes/threads computing simultaneously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Threads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Threads split a large program into several discrete subtasks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processor can independently work on a subtask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separately but share address space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 u="sng"/>
              <a:t>Thread </a:t>
            </a:r>
            <a:r>
              <a:rPr b="1" lang="en" sz="1200" u="sng"/>
              <a:t>Example</a:t>
            </a:r>
            <a:endParaRPr b="1" sz="1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Consider GPA.cpp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b="1" lang="en" sz="1200"/>
              <a:t>Thread1 (T1)</a:t>
            </a:r>
            <a:r>
              <a:rPr lang="en" sz="1200"/>
              <a:t> - Finds the average GPA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Thread2 (T2)</a:t>
            </a:r>
            <a:r>
              <a:rPr lang="en" sz="1200"/>
              <a:t> - Sorts the GPAs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Both threads share set&lt;double&gt; gpa;</a:t>
            </a:r>
            <a:endParaRPr sz="12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50" y="2571750"/>
            <a:ext cx="2738250" cy="24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Flynn’s Taxonomy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SISD - Single instruction, Single data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 computations, oldest type of computer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piece of data follows a single instruction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SIMD - Single instruction, Multiple data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computations, majority of modern PCs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chunks of data follow a single instruction stream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MISD - Multiple instruction, Single data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computations, rare system as applications are highly limited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piece of data is feed into several different instruction 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MIMD - Multiple instruction, Multiple data</a:t>
            </a:r>
            <a:endParaRPr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computations, modern day supercomputers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data components are fed into multiple disjoint instruction streams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- Overview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OpenMP</a:t>
            </a:r>
            <a:r>
              <a:rPr lang="en"/>
              <a:t> stands for Open Multi-Processing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API that simplifies the process of parallelizing algorithms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Compatible with C/C++/Fortran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Industry standard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OpenMP is comprised of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directives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Library functions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Environment variables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- Compiler Directives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#include &lt;omp.h&gt;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#pragma omp parallel{...}</a:t>
            </a:r>
            <a:r>
              <a:rPr lang="en"/>
              <a:t> - Compiler directive marking the start of a parallel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#pragma omp for</a:t>
            </a:r>
            <a:r>
              <a:rPr lang="en"/>
              <a:t> - Tells the compiler the following for loop is going to be parallelized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375" y="2734775"/>
            <a:ext cx="2899926" cy="176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5054775" y="3083050"/>
            <a:ext cx="10455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T1:  [00-24]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T2: [25-49]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T3: [50-74]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T4: [75-99]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64725" y="3083050"/>
            <a:ext cx="3067800" cy="17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 array[100];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#pragma omp parallel for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for(i = 0; i &lt; 100; i++){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	array[i] = calculation(i);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932375" y="3357775"/>
            <a:ext cx="1694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 T1    </a:t>
            </a:r>
            <a:r>
              <a:rPr lang="en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T2    T3     T4</a:t>
            </a:r>
            <a:endParaRPr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OpenMP - Library Functions &amp; Environment Variables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omp_set_num_threads(n);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Allocate up to n available threads to work on the current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omp_get_wtime();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the time elapsed from an </a:t>
            </a:r>
            <a:r>
              <a:rPr lang="en"/>
              <a:t>arbitrary</a:t>
            </a:r>
            <a:r>
              <a:rPr lang="en"/>
              <a:t> point earlier in time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omp_get_num_threads();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an integer of the threads currently allocated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</a:t>
            </a:r>
            <a:r>
              <a:rPr lang="en"/>
              <a:t>mp_get_thread_ num();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Returns a number for identifying the thread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A: </a:t>
            </a:r>
            <a:r>
              <a:rPr lang="en">
                <a:solidFill>
                  <a:schemeClr val="dk2"/>
                </a:solidFill>
              </a:rPr>
              <a:t>2</a:t>
            </a:r>
            <a:r>
              <a:rPr lang="en"/>
              <a:t>x</a:t>
            </a:r>
            <a:r>
              <a:rPr lang="en">
                <a:solidFill>
                  <a:srgbClr val="FF9900"/>
                </a:solidFill>
              </a:rPr>
              <a:t>3	</a:t>
            </a:r>
            <a:r>
              <a:rPr lang="en"/>
              <a:t>B: </a:t>
            </a:r>
            <a:r>
              <a:rPr lang="en">
                <a:solidFill>
                  <a:srgbClr val="FF9900"/>
                </a:solidFill>
              </a:rPr>
              <a:t>3</a:t>
            </a:r>
            <a:r>
              <a:rPr lang="en"/>
              <a:t>x</a:t>
            </a:r>
            <a:r>
              <a:rPr lang="en">
                <a:solidFill>
                  <a:schemeClr val="dk2"/>
                </a:solidFill>
              </a:rPr>
              <a:t>2	</a:t>
            </a:r>
            <a:r>
              <a:rPr lang="en"/>
              <a:t>C: </a:t>
            </a:r>
            <a:r>
              <a:rPr lang="en">
                <a:solidFill>
                  <a:schemeClr val="dk2"/>
                </a:solidFill>
              </a:rPr>
              <a:t>2</a:t>
            </a:r>
            <a:r>
              <a:rPr lang="en"/>
              <a:t>x</a:t>
            </a:r>
            <a:r>
              <a:rPr lang="en">
                <a:solidFill>
                  <a:schemeClr val="dk2"/>
                </a:solidFill>
              </a:rPr>
              <a:t>2</a:t>
            </a:r>
            <a:r>
              <a:rPr lang="en"/>
              <a:t>	</a:t>
            </a:r>
            <a:r>
              <a:rPr lang="en">
                <a:solidFill>
                  <a:srgbClr val="FF9900"/>
                </a:solidFill>
              </a:rPr>
              <a:t>3</a:t>
            </a:r>
            <a:r>
              <a:rPr lang="en"/>
              <a:t>=</a:t>
            </a:r>
            <a:r>
              <a:rPr lang="en">
                <a:solidFill>
                  <a:srgbClr val="FF9900"/>
                </a:solidFill>
              </a:rPr>
              <a:t>3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C:	</a:t>
            </a:r>
            <a:r>
              <a:rPr b="1" lang="en">
                <a:solidFill>
                  <a:srgbClr val="4A86E8"/>
                </a:solidFill>
              </a:rPr>
              <a:t>  </a:t>
            </a:r>
            <a:r>
              <a:rPr b="1" lang="en">
                <a:solidFill>
                  <a:srgbClr val="FF0000"/>
                </a:solidFill>
              </a:rPr>
              <a:t>58</a:t>
            </a:r>
            <a:r>
              <a:rPr b="1" lang="en"/>
              <a:t>	   64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139	  154</a:t>
            </a: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59563"/>
            <a:ext cx="3429000" cy="117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/>
          <p:nvPr/>
        </p:nvCxnSpPr>
        <p:spPr>
          <a:xfrm>
            <a:off x="841925" y="3315075"/>
            <a:ext cx="1410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1874875" y="3315075"/>
            <a:ext cx="7200" cy="6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Assuming all matrices are </a:t>
            </a:r>
            <a:r>
              <a:rPr b="1" lang="en"/>
              <a:t>nxn</a:t>
            </a:r>
            <a:r>
              <a:rPr lang="en"/>
              <a:t> in dimensions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nested for loops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Complexity: </a:t>
            </a:r>
            <a:r>
              <a:rPr b="1" lang="en"/>
              <a:t>O(n</a:t>
            </a:r>
            <a:r>
              <a:rPr b="1" baseline="30000" lang="en"/>
              <a:t>3</a:t>
            </a:r>
            <a:r>
              <a:rPr b="1" lang="en"/>
              <a:t>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Certain more complex algorithms can improve the time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Optimal algorithm is still unknown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applications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Graphics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Algebra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Eigenvectors (Google page ranks)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