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4313ca693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64313ca693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64313ca693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64313ca693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06e1ee5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706e1ee5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06d0a4c7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706d0a4c7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06287e5f0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06287e5f0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4313ca69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4313ca69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4313ca6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4313ca6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06421837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06421837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06a12f47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06a12f47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06a12f47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06a12f47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06b41149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06b41149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4313ca69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4313ca69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104.248.237.14:9000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w3schools.com/js/js_json_intro.asp" TargetMode="External"/><Relationship Id="rId4" Type="http://schemas.openxmlformats.org/officeDocument/2006/relationships/hyperlink" Target="https://www.w3schools.com/php/php_ajax_intro.asp" TargetMode="External"/><Relationship Id="rId5" Type="http://schemas.openxmlformats.org/officeDocument/2006/relationships/hyperlink" Target="https://www.w3schools.com/jquery/default.asp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ajax.googleapis.com/ajax/libs/jquery/3.4.1/jquery.min.j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5083950" y="901950"/>
            <a:ext cx="2644500" cy="19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jQuery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AJAX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Mandulak, Ian Thomas, Billy Wolf, Hannah Wichrowski, Daniel Weitman</a:t>
            </a:r>
            <a:endParaRPr/>
          </a:p>
        </p:txBody>
      </p:sp>
      <p:sp>
        <p:nvSpPr>
          <p:cNvPr id="136" name="Google Shape;136;p13"/>
          <p:cNvSpPr/>
          <p:nvPr/>
        </p:nvSpPr>
        <p:spPr>
          <a:xfrm>
            <a:off x="4929675" y="-108750"/>
            <a:ext cx="39000" cy="298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 information</a:t>
            </a:r>
            <a:endParaRPr/>
          </a:p>
        </p:txBody>
      </p:sp>
      <p:sp>
        <p:nvSpPr>
          <p:cNvPr id="199" name="Google Shape;199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More syntax rules: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Data stored in name/value pairs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Commas separate the data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Objects are held by curly braces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Arrays are held by square brackets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Data types: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String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Number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Object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Array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Boolean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Null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00" name="Google Shape;200;p22"/>
          <p:cNvSpPr/>
          <p:nvPr/>
        </p:nvSpPr>
        <p:spPr>
          <a:xfrm>
            <a:off x="3956100" y="2910475"/>
            <a:ext cx="5257800" cy="17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2"/>
          <p:cNvSpPr txBox="1"/>
          <p:nvPr/>
        </p:nvSpPr>
        <p:spPr>
          <a:xfrm>
            <a:off x="4178150" y="3356800"/>
            <a:ext cx="4454700" cy="14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"employees"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:[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"firstName"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"John"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"lastName"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"Doe"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"firstName"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"Anna"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"lastName"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"Smith"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"firstName"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"Peter"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"lastName"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"Jones"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Google Shape;202;p22"/>
          <p:cNvSpPr txBox="1"/>
          <p:nvPr/>
        </p:nvSpPr>
        <p:spPr>
          <a:xfrm>
            <a:off x="4156950" y="2986675"/>
            <a:ext cx="34104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Declaring an array in JSON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 cont.</a:t>
            </a:r>
            <a:endParaRPr/>
          </a:p>
        </p:txBody>
      </p:sp>
      <p:sp>
        <p:nvSpPr>
          <p:cNvPr id="208" name="Google Shape;208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JavaScript →JSON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stringify() function turns a JavaScript object into a string for server communications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JSON.stringify( jsObj 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JSON → JavaScript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parse() function turns a stringified object received from server communications into a JavaScript object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JSON.parse( rcvJSON 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Common mistakes in JavaScript: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Using the assignment operator (=) instead of the comparison operator (==)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Addition for strings and concatenation since there are number and string data types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214" name="Google Shape;214;p24"/>
          <p:cNvSpPr txBox="1"/>
          <p:nvPr>
            <p:ph idx="1" type="body"/>
          </p:nvPr>
        </p:nvSpPr>
        <p:spPr>
          <a:xfrm>
            <a:off x="1270800" y="15835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http://104.248.237.14:9000/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220" name="Google Shape;220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https://www.w3schools.com/js/js_json_intro.asp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https://www.w3schools.com/php/php_ajax_intro.asp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https://www.w3schools.com/jquery/default.asp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jQuery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library that simplifies JavaScript usage through functions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“Write less, do more”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jQuery works properly with most web browsers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Downloadable jQuery library or include a CDN script source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jQuery simplifies the dynamic modification of html and css </a:t>
            </a:r>
            <a:endParaRPr/>
          </a:p>
        </p:txBody>
      </p:sp>
      <p:pic>
        <p:nvPicPr>
          <p:cNvPr id="143" name="Google Shape;143;p14"/>
          <p:cNvPicPr preferRelativeResize="0"/>
          <p:nvPr/>
        </p:nvPicPr>
        <p:blipFill rotWithShape="1">
          <a:blip r:embed="rId3">
            <a:alphaModFix/>
          </a:blip>
          <a:srcRect b="28503" l="4312" r="2151" t="26707"/>
          <a:stretch/>
        </p:blipFill>
        <p:spPr>
          <a:xfrm>
            <a:off x="2525338" y="3420825"/>
            <a:ext cx="4093326" cy="1166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jQuery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jQuery selectors are similar to css selectors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$(“</a:t>
            </a:r>
            <a:r>
              <a:rPr i="1" lang="en">
                <a:solidFill>
                  <a:srgbClr val="FF0000"/>
                </a:solidFill>
              </a:rPr>
              <a:t>tag</a:t>
            </a:r>
            <a:r>
              <a:rPr lang="en"/>
              <a:t>”).xxx() - Selects all html elements of specified tag type and enacts event xxx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$(“</a:t>
            </a:r>
            <a:r>
              <a:rPr lang="en">
                <a:solidFill>
                  <a:srgbClr val="FF0000"/>
                </a:solidFill>
              </a:rPr>
              <a:t>.</a:t>
            </a:r>
            <a:r>
              <a:rPr i="1" lang="en">
                <a:solidFill>
                  <a:srgbClr val="FF0000"/>
                </a:solidFill>
              </a:rPr>
              <a:t>class</a:t>
            </a:r>
            <a:r>
              <a:rPr lang="en"/>
              <a:t>”).xxx() - Selects all elements of a class and enacts event xxx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$(“</a:t>
            </a:r>
            <a:r>
              <a:rPr i="1" lang="en">
                <a:solidFill>
                  <a:srgbClr val="FF0000"/>
                </a:solidFill>
              </a:rPr>
              <a:t>#id</a:t>
            </a:r>
            <a:r>
              <a:rPr lang="en"/>
              <a:t>”).xxx() - Selects the element with the specified id and enacts event xxx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$(</a:t>
            </a:r>
            <a:r>
              <a:rPr i="1" lang="en">
                <a:solidFill>
                  <a:srgbClr val="FF0000"/>
                </a:solidFill>
              </a:rPr>
              <a:t>this</a:t>
            </a:r>
            <a:r>
              <a:rPr lang="en"/>
              <a:t>).xxx() - Selects the current html element and enacts event xxx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Events are called when a user interacts with a </a:t>
            </a:r>
            <a:r>
              <a:rPr lang="en"/>
              <a:t>website</a:t>
            </a:r>
            <a:r>
              <a:rPr lang="en"/>
              <a:t> and each event is used for a different type of interaction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3657750"/>
            <a:ext cx="7241976" cy="12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jQuery</a:t>
            </a:r>
            <a:endParaRPr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two downloadable jQuery libraries available from </a:t>
            </a:r>
            <a:r>
              <a:rPr lang="en" u="sng"/>
              <a:t>jQuery.com</a:t>
            </a:r>
            <a:endParaRPr u="sng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Production version- Compressed library for saving space on active website server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Developmental version- Uncompressed readable library methods for web development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Alternatively, instead of downloading the library there are CDNs (Content Delivery Network) hosted by companies including Google and Microsoft that include the jQuery library online     </a:t>
            </a:r>
            <a:endParaRPr/>
          </a:p>
        </p:txBody>
      </p:sp>
      <p:sp>
        <p:nvSpPr>
          <p:cNvPr id="157" name="Google Shape;157;p16"/>
          <p:cNvSpPr/>
          <p:nvPr/>
        </p:nvSpPr>
        <p:spPr>
          <a:xfrm>
            <a:off x="-54425" y="3343375"/>
            <a:ext cx="9284100" cy="105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6"/>
          <p:cNvSpPr txBox="1"/>
          <p:nvPr/>
        </p:nvSpPr>
        <p:spPr>
          <a:xfrm>
            <a:off x="1347000" y="3343375"/>
            <a:ext cx="7149900" cy="10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u="sng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Google CDN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script 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1150" u="sng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https://ajax.googleapis.com/ajax/libs/jquery/3.4.1/jquery.min.js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/script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/head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1297500" y="393750"/>
            <a:ext cx="7038900" cy="8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AJAX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400" u="sng"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" sz="1400">
                <a:latin typeface="Lato"/>
                <a:ea typeface="Lato"/>
                <a:cs typeface="Lato"/>
                <a:sym typeface="Lato"/>
              </a:rPr>
              <a:t>synchronous </a:t>
            </a:r>
            <a:r>
              <a:rPr b="1" lang="en" sz="1400" u="sng">
                <a:latin typeface="Lato"/>
                <a:ea typeface="Lato"/>
                <a:cs typeface="Lato"/>
                <a:sym typeface="Lato"/>
              </a:rPr>
              <a:t>J</a:t>
            </a:r>
            <a:r>
              <a:rPr lang="en" sz="1400">
                <a:latin typeface="Lato"/>
                <a:ea typeface="Lato"/>
                <a:cs typeface="Lato"/>
                <a:sym typeface="Lato"/>
              </a:rPr>
              <a:t>avascript </a:t>
            </a:r>
            <a:r>
              <a:rPr b="1" lang="en" sz="1400" u="sng"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" sz="1400">
                <a:latin typeface="Lato"/>
                <a:ea typeface="Lato"/>
                <a:cs typeface="Lato"/>
                <a:sym typeface="Lato"/>
              </a:rPr>
              <a:t>nd </a:t>
            </a:r>
            <a:r>
              <a:rPr b="1" lang="en" sz="1400" u="sng">
                <a:latin typeface="Lato"/>
                <a:ea typeface="Lato"/>
                <a:cs typeface="Lato"/>
                <a:sym typeface="Lato"/>
              </a:rPr>
              <a:t>X</a:t>
            </a:r>
            <a:r>
              <a:rPr lang="en" sz="1400">
                <a:latin typeface="Lato"/>
                <a:ea typeface="Lato"/>
                <a:cs typeface="Lato"/>
                <a:sym typeface="Lato"/>
              </a:rPr>
              <a:t>ML</a:t>
            </a:r>
            <a:endParaRPr sz="1400"/>
          </a:p>
        </p:txBody>
      </p:sp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 read in user input, send data to a </a:t>
            </a:r>
            <a:r>
              <a:rPr lang="en"/>
              <a:t>web server</a:t>
            </a:r>
            <a:r>
              <a:rPr lang="en"/>
              <a:t>, and update the current web page without reloading the entire page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u="sng"/>
              <a:t>Synchronously:</a:t>
            </a:r>
            <a:r>
              <a:rPr lang="en" sz="1300"/>
              <a:t> script stops and waits for server response before continuing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u="sng"/>
              <a:t>Asynchronously:</a:t>
            </a:r>
            <a:r>
              <a:rPr lang="en" sz="1300"/>
              <a:t> script continues loading the page while it waits for server response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Requires the XMLHttpRequest Object to exchange data with a server behind the scenes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</a:pPr>
            <a:r>
              <a:rPr lang="en" sz="1300">
                <a:solidFill>
                  <a:srgbClr val="FFFFFF"/>
                </a:solidFill>
              </a:rPr>
              <a:t>Most modern browsers support this object</a:t>
            </a:r>
            <a:endParaRPr sz="1300">
              <a:solidFill>
                <a:srgbClr val="FFFFFF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</a:pPr>
            <a:r>
              <a:rPr lang="en" sz="1300">
                <a:solidFill>
                  <a:srgbClr val="FFFFFF"/>
                </a:solidFill>
              </a:rPr>
              <a:t>Can bypass use of this object by using jQuery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var xhttp = new XMLHttpRequest( ); 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/>
          <p:nvPr/>
        </p:nvSpPr>
        <p:spPr>
          <a:xfrm>
            <a:off x="1181875" y="2487675"/>
            <a:ext cx="4805100" cy="653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AJAX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400" u="sng"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" sz="1400">
                <a:latin typeface="Lato"/>
                <a:ea typeface="Lato"/>
                <a:cs typeface="Lato"/>
                <a:sym typeface="Lato"/>
              </a:rPr>
              <a:t>synchronous </a:t>
            </a:r>
            <a:r>
              <a:rPr b="1" lang="en" sz="1400" u="sng">
                <a:latin typeface="Lato"/>
                <a:ea typeface="Lato"/>
                <a:cs typeface="Lato"/>
                <a:sym typeface="Lato"/>
              </a:rPr>
              <a:t>J</a:t>
            </a:r>
            <a:r>
              <a:rPr lang="en" sz="1400">
                <a:latin typeface="Lato"/>
                <a:ea typeface="Lato"/>
                <a:cs typeface="Lato"/>
                <a:sym typeface="Lato"/>
              </a:rPr>
              <a:t>avascript </a:t>
            </a:r>
            <a:r>
              <a:rPr b="1" lang="en" sz="1400" u="sng"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" sz="1400">
                <a:latin typeface="Lato"/>
                <a:ea typeface="Lato"/>
                <a:cs typeface="Lato"/>
                <a:sym typeface="Lato"/>
              </a:rPr>
              <a:t>nd </a:t>
            </a:r>
            <a:r>
              <a:rPr b="1" lang="en" sz="1400" u="sng">
                <a:latin typeface="Lato"/>
                <a:ea typeface="Lato"/>
                <a:cs typeface="Lato"/>
                <a:sym typeface="Lato"/>
              </a:rPr>
              <a:t>X</a:t>
            </a:r>
            <a:r>
              <a:rPr lang="en" sz="1400">
                <a:latin typeface="Lato"/>
                <a:ea typeface="Lato"/>
                <a:cs typeface="Lato"/>
                <a:sym typeface="Lato"/>
              </a:rPr>
              <a:t>ML</a:t>
            </a:r>
            <a:endParaRPr/>
          </a:p>
        </p:txBody>
      </p: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1181875" y="1567550"/>
            <a:ext cx="7154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a Request: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the open() and send() methods to quickly send data to server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open(</a:t>
            </a:r>
            <a:r>
              <a:rPr i="1" lang="en"/>
              <a:t>“METHOD”, “url”, async</a:t>
            </a:r>
            <a:r>
              <a:rPr lang="en"/>
              <a:t>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xhttp.open("GET", "ajax_info.txt", true);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xhttp.send();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OnReadyStateChange: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Property of a function, calls function when readyState property changes and status is “OK”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readyState == 4 : means request is finished and response ready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Status == 200 : means “OK” 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Status == 404 : “Page not found”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/>
          <p:nvPr/>
        </p:nvSpPr>
        <p:spPr>
          <a:xfrm>
            <a:off x="-186600" y="1766600"/>
            <a:ext cx="9400500" cy="296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AJAX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400" u="sng"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" sz="1400">
                <a:latin typeface="Lato"/>
                <a:ea typeface="Lato"/>
                <a:cs typeface="Lato"/>
                <a:sym typeface="Lato"/>
              </a:rPr>
              <a:t>synchronous </a:t>
            </a:r>
            <a:r>
              <a:rPr b="1" lang="en" sz="1400" u="sng">
                <a:latin typeface="Lato"/>
                <a:ea typeface="Lato"/>
                <a:cs typeface="Lato"/>
                <a:sym typeface="Lato"/>
              </a:rPr>
              <a:t>J</a:t>
            </a:r>
            <a:r>
              <a:rPr lang="en" sz="1400">
                <a:latin typeface="Lato"/>
                <a:ea typeface="Lato"/>
                <a:cs typeface="Lato"/>
                <a:sym typeface="Lato"/>
              </a:rPr>
              <a:t>avascript </a:t>
            </a:r>
            <a:r>
              <a:rPr b="1" lang="en" sz="1400" u="sng"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" sz="1400">
                <a:latin typeface="Lato"/>
                <a:ea typeface="Lato"/>
                <a:cs typeface="Lato"/>
                <a:sym typeface="Lato"/>
              </a:rPr>
              <a:t>nd </a:t>
            </a:r>
            <a:r>
              <a:rPr b="1" lang="en" sz="1400" u="sng">
                <a:latin typeface="Lato"/>
                <a:ea typeface="Lato"/>
                <a:cs typeface="Lato"/>
                <a:sym typeface="Lato"/>
              </a:rPr>
              <a:t>X</a:t>
            </a:r>
            <a:r>
              <a:rPr lang="en" sz="1400">
                <a:latin typeface="Lato"/>
                <a:ea typeface="Lato"/>
                <a:cs typeface="Lato"/>
                <a:sym typeface="Lato"/>
              </a:rPr>
              <a:t>ML</a:t>
            </a:r>
            <a:endParaRPr/>
          </a:p>
        </p:txBody>
      </p:sp>
      <p:sp>
        <p:nvSpPr>
          <p:cNvPr id="178" name="Google Shape;178;p19"/>
          <p:cNvSpPr txBox="1"/>
          <p:nvPr>
            <p:ph idx="1" type="body"/>
          </p:nvPr>
        </p:nvSpPr>
        <p:spPr>
          <a:xfrm>
            <a:off x="1297500" y="1817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loadDoc() {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xhttp = 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XMLHttpRequest();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xhttp.onreadystatechange = 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.readyState == </a:t>
            </a: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&amp;&amp; 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.status == </a:t>
            </a: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document.getElementById(</a:t>
            </a:r>
            <a:r>
              <a:rPr lang="en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"demo"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).innerHTML =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.responseText;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xhttp.open(</a:t>
            </a:r>
            <a:r>
              <a:rPr lang="en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"GET", "ajax_info.txt"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xhttp.send();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9" name="Google Shape;179;p19"/>
          <p:cNvSpPr txBox="1"/>
          <p:nvPr>
            <p:ph idx="1" type="body"/>
          </p:nvPr>
        </p:nvSpPr>
        <p:spPr>
          <a:xfrm>
            <a:off x="1297500" y="1307850"/>
            <a:ext cx="7038900" cy="5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Use with javascript, and PHP to load data from your server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/>
          <p:nvPr/>
        </p:nvSpPr>
        <p:spPr>
          <a:xfrm>
            <a:off x="-165375" y="1772050"/>
            <a:ext cx="9400500" cy="321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AJAX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400" u="sng"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" sz="1400">
                <a:latin typeface="Lato"/>
                <a:ea typeface="Lato"/>
                <a:cs typeface="Lato"/>
                <a:sym typeface="Lato"/>
              </a:rPr>
              <a:t>synchronous </a:t>
            </a:r>
            <a:r>
              <a:rPr b="1" lang="en" sz="1400" u="sng">
                <a:latin typeface="Lato"/>
                <a:ea typeface="Lato"/>
                <a:cs typeface="Lato"/>
                <a:sym typeface="Lato"/>
              </a:rPr>
              <a:t>J</a:t>
            </a:r>
            <a:r>
              <a:rPr lang="en" sz="1400">
                <a:latin typeface="Lato"/>
                <a:ea typeface="Lato"/>
                <a:cs typeface="Lato"/>
                <a:sym typeface="Lato"/>
              </a:rPr>
              <a:t>avascript </a:t>
            </a:r>
            <a:r>
              <a:rPr b="1" lang="en" sz="1400" u="sng"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" sz="1400">
                <a:latin typeface="Lato"/>
                <a:ea typeface="Lato"/>
                <a:cs typeface="Lato"/>
                <a:sym typeface="Lato"/>
              </a:rPr>
              <a:t>nd </a:t>
            </a:r>
            <a:r>
              <a:rPr b="1" lang="en" sz="1400" u="sng">
                <a:latin typeface="Lato"/>
                <a:ea typeface="Lato"/>
                <a:cs typeface="Lato"/>
                <a:sym typeface="Lato"/>
              </a:rPr>
              <a:t>X</a:t>
            </a:r>
            <a:r>
              <a:rPr lang="en" sz="1400">
                <a:latin typeface="Lato"/>
                <a:ea typeface="Lato"/>
                <a:cs typeface="Lato"/>
                <a:sym typeface="Lato"/>
              </a:rPr>
              <a:t>ML</a:t>
            </a:r>
            <a:endParaRPr/>
          </a:p>
        </p:txBody>
      </p:sp>
      <p:sp>
        <p:nvSpPr>
          <p:cNvPr id="186" name="Google Shape;186;p20"/>
          <p:cNvSpPr txBox="1"/>
          <p:nvPr>
            <p:ph idx="1" type="body"/>
          </p:nvPr>
        </p:nvSpPr>
        <p:spPr>
          <a:xfrm>
            <a:off x="1297500" y="17409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$.</a:t>
            </a:r>
            <a:r>
              <a:rPr lang="en" sz="11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ajax</a:t>
            </a: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"POST",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'login.php',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$(‘#userInput’).serialize(),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success</a:t>
            </a: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function(response)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100">
                <a:solidFill>
                  <a:srgbClr val="351C75"/>
                </a:solidFill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jsonData = JSON.parse(response);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100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(jsonData.success == </a:t>
            </a:r>
            <a:r>
              <a:rPr lang="en" sz="11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"1"</a:t>
            </a: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alert(‘success!’);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r>
              <a:rPr lang="en" sz="1100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alert(‘Invalid Input!’);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1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7" name="Google Shape;187;p20"/>
          <p:cNvSpPr txBox="1"/>
          <p:nvPr>
            <p:ph idx="1" type="body"/>
          </p:nvPr>
        </p:nvSpPr>
        <p:spPr>
          <a:xfrm>
            <a:off x="1297500" y="1307850"/>
            <a:ext cx="7038900" cy="5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Use with jQuery is much simpler. AJAX is rarely used without jQuery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>
            <p:ph type="title"/>
          </p:nvPr>
        </p:nvSpPr>
        <p:spPr>
          <a:xfrm>
            <a:off x="1297500" y="405200"/>
            <a:ext cx="7038900" cy="8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J</a:t>
            </a:r>
            <a:r>
              <a:rPr lang="en" sz="1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ava</a:t>
            </a:r>
            <a:r>
              <a:rPr b="1" lang="en" sz="1400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</a:t>
            </a:r>
            <a:r>
              <a:rPr lang="en" sz="1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cript </a:t>
            </a:r>
            <a:r>
              <a:rPr b="1" lang="en" sz="1400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</a:t>
            </a:r>
            <a:r>
              <a:rPr lang="en" sz="1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bject </a:t>
            </a:r>
            <a:r>
              <a:rPr b="1" lang="en" sz="1400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</a:t>
            </a:r>
            <a:r>
              <a:rPr lang="en" sz="1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otation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JSON allows the exchange of only textual data from a browser to a server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JSON is “self describing” and simplistic in attempting to comprehend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conversion between the browser is done in a few ways: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Converting JavaScript objects to JSON to communicate with the server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Converting JSON that is received from the server to JavaScript objects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Some examples of syntax in JSON and JavaScript: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“Name”: “William”      //JSON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{ “Name”: “William” } //JSON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{ Name: “William” }   //JavaScript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difference between the syntax is that JSON requires double quotes for the name and values while JavaScript does not require double quotes on the name part of the expression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