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a7b5a5ff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ca7b5a5f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a9500c586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a9500c586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a9500c586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a9500c586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a9500c586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a9500c586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9500c58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9500c58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a9500c586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a9500c586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a7b5a5f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a7b5a5f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a79297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7a79297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a7b5a5f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a7b5a5f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a9500c5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a9500c5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a9500c58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a9500c58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9500c58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9500c58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a9500c58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a9500c58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a9500c58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a9500c58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88" u="sng"/>
              <a:t>Presentation on</a:t>
            </a:r>
            <a:endParaRPr b="1" sz="2688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</a:t>
            </a:r>
            <a:r>
              <a:rPr i="1" lang="en" sz="1800"/>
              <a:t>A Simple Typed Intermediate Language for Object-Oriented Languages</a:t>
            </a:r>
            <a:r>
              <a:rPr lang="en" sz="1800"/>
              <a:t>”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22"/>
              <a:t>By</a:t>
            </a:r>
            <a:endParaRPr b="1" sz="11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2"/>
              <a:t>Chen, Juan &amp; Tarditi, David</a:t>
            </a:r>
            <a:endParaRPr sz="11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22"/>
              <a:t>Microsoft Research</a:t>
            </a:r>
            <a:endParaRPr sz="1122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Weitman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</a:t>
            </a:r>
            <a:r>
              <a:rPr lang="en"/>
              <a:t>“</a:t>
            </a:r>
            <a:r>
              <a:rPr lang="en">
                <a:solidFill>
                  <a:srgbClr val="00FF00"/>
                </a:solidFill>
              </a:rPr>
              <a:t>Store-checks</a:t>
            </a:r>
            <a:r>
              <a:rPr lang="en"/>
              <a:t>”</a:t>
            </a:r>
            <a:r>
              <a:rPr lang="en"/>
              <a:t> to make sure every element written to an array is of that class and is not a </a:t>
            </a:r>
            <a:r>
              <a:rPr lang="en">
                <a:solidFill>
                  <a:srgbClr val="00FF00"/>
                </a:solidFill>
              </a:rPr>
              <a:t>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</a:t>
            </a:r>
            <a:r>
              <a:rPr lang="en">
                <a:solidFill>
                  <a:srgbClr val="00FF00"/>
                </a:solidFill>
              </a:rPr>
              <a:t>Type Cast</a:t>
            </a:r>
            <a:r>
              <a:rPr lang="en"/>
              <a:t> implementation to run the </a:t>
            </a:r>
            <a:r>
              <a:rPr lang="en"/>
              <a:t>“</a:t>
            </a:r>
            <a:r>
              <a:rPr lang="en">
                <a:solidFill>
                  <a:srgbClr val="00FF00"/>
                </a:solidFill>
              </a:rPr>
              <a:t>Store-checks</a:t>
            </a:r>
            <a:r>
              <a:rPr lang="en"/>
              <a:t>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relies on runtime checks for array bounds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Semantics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Helper Functions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Types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Expressions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Class Declarations and Programs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Semantics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>
                <a:solidFill>
                  <a:srgbClr val="00FF00"/>
                </a:solidFill>
              </a:rPr>
              <a:t>program</a:t>
            </a:r>
            <a:r>
              <a:rPr lang="en"/>
              <a:t> can be evaluated </a:t>
            </a:r>
            <a:r>
              <a:rPr lang="en">
                <a:solidFill>
                  <a:srgbClr val="00FF00"/>
                </a:solidFill>
              </a:rPr>
              <a:t>one step</a:t>
            </a:r>
            <a:r>
              <a:rPr lang="en"/>
              <a:t> into a </a:t>
            </a:r>
            <a:r>
              <a:rPr lang="en">
                <a:solidFill>
                  <a:srgbClr val="00FF00"/>
                </a:solidFill>
              </a:rPr>
              <a:t>new program</a:t>
            </a:r>
            <a:r>
              <a:rPr lang="en"/>
              <a:t> as long as all the conditionals hold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all conditionals hold the original program can be simplified into a </a:t>
            </a:r>
            <a:r>
              <a:rPr lang="en">
                <a:solidFill>
                  <a:srgbClr val="00FF00"/>
                </a:solidFill>
              </a:rPr>
              <a:t>new program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Language and Translation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FF00"/>
                </a:solidFill>
              </a:rPr>
              <a:t>source language</a:t>
            </a:r>
            <a:r>
              <a:rPr lang="en"/>
              <a:t> is roughly </a:t>
            </a:r>
            <a:r>
              <a:rPr lang="en">
                <a:solidFill>
                  <a:srgbClr val="00FF00"/>
                </a:solidFill>
              </a:rPr>
              <a:t>Featherweight Java</a:t>
            </a:r>
            <a:r>
              <a:rPr lang="en"/>
              <a:t>… enhanced with assignments and one dimensional array analysis.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Type Translation</a:t>
            </a:r>
            <a:r>
              <a:rPr lang="en"/>
              <a:t> class names are translated to </a:t>
            </a:r>
            <a:r>
              <a:rPr lang="en"/>
              <a:t>existential</a:t>
            </a:r>
            <a:r>
              <a:rPr lang="en"/>
              <a:t> types as detailed in the subclassing section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Class and Program Translation</a:t>
            </a:r>
            <a:r>
              <a:rPr lang="en"/>
              <a:t> takes a program and generates a new set of class declarations, initial heap, and main expression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Expression Translation</a:t>
            </a:r>
            <a:r>
              <a:rPr lang="en"/>
              <a:t> a table of how expressions are read is kept and every variable is ensured to be unique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Interfaces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Binary Methods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encoding of </a:t>
            </a: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is much simpler than traditional </a:t>
            </a:r>
            <a:r>
              <a:rPr lang="en">
                <a:solidFill>
                  <a:srgbClr val="00FF00"/>
                </a:solidFill>
              </a:rPr>
              <a:t>OO languages</a:t>
            </a:r>
            <a:r>
              <a:rPr lang="en"/>
              <a:t> but by using simple class names and </a:t>
            </a:r>
            <a:r>
              <a:rPr lang="en">
                <a:solidFill>
                  <a:srgbClr val="00FF00"/>
                </a:solidFill>
              </a:rPr>
              <a:t>restricting bounded quantification to subclassing </a:t>
            </a:r>
            <a:r>
              <a:rPr lang="en"/>
              <a:t>it retains the convenience of a </a:t>
            </a:r>
            <a:r>
              <a:rPr lang="en">
                <a:solidFill>
                  <a:srgbClr val="00FF00"/>
                </a:solidFill>
              </a:rPr>
              <a:t>traditional OO language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is precise, reliable and can be solid foundation for any future compiler to derive from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Synopsis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paper detailed the encoding of a simple typed intermediate language </a:t>
            </a:r>
            <a:r>
              <a:rPr lang="en">
                <a:solidFill>
                  <a:srgbClr val="00FF00"/>
                </a:solidFill>
              </a:rPr>
              <a:t>LILc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is a language that mixes the components of </a:t>
            </a:r>
            <a:r>
              <a:rPr lang="en">
                <a:solidFill>
                  <a:srgbClr val="00FF00"/>
                </a:solidFill>
              </a:rPr>
              <a:t>statically-typed</a:t>
            </a:r>
            <a:r>
              <a:rPr lang="en"/>
              <a:t> and </a:t>
            </a:r>
            <a:r>
              <a:rPr lang="en">
                <a:solidFill>
                  <a:srgbClr val="00FF00"/>
                </a:solidFill>
              </a:rPr>
              <a:t>dynamically-typed</a:t>
            </a:r>
            <a:r>
              <a:rPr lang="en"/>
              <a:t> languages to gain benefits from both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language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21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: </a:t>
            </a:r>
            <a:r>
              <a:rPr lang="en" u="sng">
                <a:solidFill>
                  <a:srgbClr val="00FF00"/>
                </a:solidFill>
              </a:rPr>
              <a:t>L</a:t>
            </a:r>
            <a:r>
              <a:rPr lang="en"/>
              <a:t>ow-level </a:t>
            </a:r>
            <a:r>
              <a:rPr lang="en" u="sng">
                <a:solidFill>
                  <a:srgbClr val="00FF00"/>
                </a:solidFill>
              </a:rPr>
              <a:t>I</a:t>
            </a:r>
            <a:r>
              <a:rPr lang="en"/>
              <a:t>ntermediate </a:t>
            </a:r>
            <a:r>
              <a:rPr lang="en" u="sng">
                <a:solidFill>
                  <a:srgbClr val="00FF00"/>
                </a:solidFill>
              </a:rPr>
              <a:t>L</a:t>
            </a:r>
            <a:r>
              <a:rPr lang="en"/>
              <a:t>anguage with </a:t>
            </a:r>
            <a:r>
              <a:rPr lang="en" u="sng">
                <a:solidFill>
                  <a:srgbClr val="00FF00"/>
                </a:solidFill>
              </a:rPr>
              <a:t>C</a:t>
            </a:r>
            <a:r>
              <a:rPr lang="en"/>
              <a:t>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: Class name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⍺</a:t>
            </a:r>
            <a:r>
              <a:rPr lang="en"/>
              <a:t>: The “actual class”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FF00"/>
                </a:solidFill>
              </a:rPr>
              <a:t>v-table</a:t>
            </a:r>
            <a:r>
              <a:rPr lang="en"/>
              <a:t>: Stores tags for object types and function implementations in an object’s record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 Implementation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Object Layout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Subclassing and Bounded Quantification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Dynamic Dispatch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Subtyping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Type Cast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Arrays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Layout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52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“</a:t>
            </a:r>
            <a:r>
              <a:rPr b="1" i="1" lang="en" u="sng">
                <a:solidFill>
                  <a:srgbClr val="00FF00"/>
                </a:solidFill>
              </a:rPr>
              <a:t>object layout</a:t>
            </a:r>
            <a:r>
              <a:rPr i="1" lang="en" u="sng">
                <a:solidFill>
                  <a:srgbClr val="00FF00"/>
                </a:solidFill>
              </a:rPr>
              <a:t>-organization of fields, methods and runtime tags</a:t>
            </a:r>
            <a:r>
              <a:rPr i="1" lang="en"/>
              <a:t>”</a:t>
            </a:r>
            <a:endParaRPr i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stores a record </a:t>
            </a:r>
            <a:r>
              <a:rPr lang="en"/>
              <a:t>type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R(C)</a:t>
            </a:r>
            <a:r>
              <a:rPr lang="en"/>
              <a:t>, for any class name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, which details the object layout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“</a:t>
            </a:r>
            <a:r>
              <a:rPr b="1" lang="en" u="sng">
                <a:solidFill>
                  <a:srgbClr val="00FF00"/>
                </a:solidFill>
              </a:rPr>
              <a:t>Object Creation</a:t>
            </a:r>
            <a:r>
              <a:rPr lang="en"/>
              <a:t> To create an object of class C, we create a record of R(C) and then coerce the record to an object.</a:t>
            </a:r>
            <a:r>
              <a:rPr i="1" lang="en"/>
              <a:t>”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“</a:t>
            </a:r>
            <a:r>
              <a:rPr b="1" lang="en" u="sng">
                <a:solidFill>
                  <a:srgbClr val="00FF00"/>
                </a:solidFill>
              </a:rPr>
              <a:t>Field Fetch</a:t>
            </a:r>
            <a:r>
              <a:rPr lang="en">
                <a:solidFill>
                  <a:srgbClr val="00FF00"/>
                </a:solidFill>
              </a:rPr>
              <a:t> </a:t>
            </a:r>
            <a:r>
              <a:rPr lang="en"/>
              <a:t>To fetch a field from an object, we coerce the object to a record and fetch the field from the record.</a:t>
            </a:r>
            <a:r>
              <a:rPr i="1" lang="en"/>
              <a:t>”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“</a:t>
            </a:r>
            <a:r>
              <a:rPr b="1" lang="en" u="sng">
                <a:solidFill>
                  <a:srgbClr val="00FF00"/>
                </a:solidFill>
              </a:rPr>
              <a:t>Method Invocation</a:t>
            </a:r>
            <a:r>
              <a:rPr lang="en"/>
              <a:t> To call a method on an object o of class C, we coerce o to a record, fetch the vtable from the record, then fetch the method from the vtable, and pass o (after packing it to have type ∃α C. α) to the method. This is exactly how most compilers implement virtual method invocation, if we ignore types and coercions, which turn into no-ops at run time anyway.</a:t>
            </a:r>
            <a:r>
              <a:rPr i="1" lang="en"/>
              <a:t>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Subclassing and Bounded Quantification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most languages a class name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, will describe objects of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and any </a:t>
            </a:r>
            <a:r>
              <a:rPr lang="en"/>
              <a:t>derived</a:t>
            </a:r>
            <a:r>
              <a:rPr lang="en"/>
              <a:t> class of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, in </a:t>
            </a: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a class name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, denotes only objects of itself </a:t>
            </a:r>
            <a:endParaRPr b="1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denotes an existential type and </a:t>
            </a:r>
            <a:r>
              <a:rPr b="1" lang="en">
                <a:solidFill>
                  <a:srgbClr val="00FF00"/>
                </a:solidFill>
              </a:rPr>
              <a:t>⍺ </a:t>
            </a:r>
            <a:r>
              <a:rPr lang="en"/>
              <a:t>denotes the “actual class”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∃</a:t>
            </a:r>
            <a:r>
              <a:rPr b="1" lang="en">
                <a:solidFill>
                  <a:srgbClr val="00FF00"/>
                </a:solidFill>
              </a:rPr>
              <a:t>⍺</a:t>
            </a:r>
            <a:r>
              <a:rPr b="1" lang="en"/>
              <a:t> </a:t>
            </a:r>
            <a:r>
              <a:rPr lang="en"/>
              <a:t>&lt;&lt;</a:t>
            </a:r>
            <a:r>
              <a:rPr b="1" lang="en"/>
              <a:t>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b="1" lang="en">
                <a:solidFill>
                  <a:srgbClr val="00FF00"/>
                </a:solidFill>
              </a:rPr>
              <a:t>.⍺</a:t>
            </a:r>
            <a:endParaRPr b="1"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∃</a:t>
            </a:r>
            <a:r>
              <a:rPr b="1" lang="en">
                <a:solidFill>
                  <a:srgbClr val="00FF00"/>
                </a:solidFill>
              </a:rPr>
              <a:t>⍺</a:t>
            </a:r>
            <a:r>
              <a:rPr b="1" lang="en"/>
              <a:t> </a:t>
            </a:r>
            <a:r>
              <a:rPr b="1" i="1" lang="en"/>
              <a:t>“</a:t>
            </a:r>
            <a:r>
              <a:rPr i="1" lang="en"/>
              <a:t>which extends from</a:t>
            </a:r>
            <a:r>
              <a:rPr b="1" i="1" lang="en"/>
              <a:t>”</a:t>
            </a:r>
            <a:r>
              <a:rPr b="1" lang="en"/>
              <a:t>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b="1" lang="en">
                <a:solidFill>
                  <a:srgbClr val="00FF00"/>
                </a:solidFill>
              </a:rPr>
              <a:t>.⍺</a:t>
            </a:r>
            <a:endParaRPr b="1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Dispatch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Differentiates between the </a:t>
            </a:r>
            <a:r>
              <a:rPr lang="en">
                <a:solidFill>
                  <a:srgbClr val="00FF00"/>
                </a:solidFill>
              </a:rPr>
              <a:t>static</a:t>
            </a:r>
            <a:r>
              <a:rPr lang="en"/>
              <a:t> and </a:t>
            </a:r>
            <a:r>
              <a:rPr lang="en">
                <a:solidFill>
                  <a:srgbClr val="00FF00"/>
                </a:solidFill>
              </a:rPr>
              <a:t>dynamic</a:t>
            </a:r>
            <a:r>
              <a:rPr lang="en"/>
              <a:t> type of an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abstracting the types </a:t>
            </a:r>
            <a:r>
              <a:rPr lang="en">
                <a:solidFill>
                  <a:srgbClr val="00FF00"/>
                </a:solidFill>
              </a:rPr>
              <a:t>LILc</a:t>
            </a:r>
            <a:r>
              <a:rPr lang="en"/>
              <a:t> avoids </a:t>
            </a:r>
            <a:r>
              <a:rPr lang="en">
                <a:solidFill>
                  <a:srgbClr val="00FF00"/>
                </a:solidFill>
              </a:rPr>
              <a:t>unsafe function calls</a:t>
            </a:r>
            <a:r>
              <a:rPr lang="en"/>
              <a:t> by ensuring that the dynamic types are “</a:t>
            </a:r>
            <a:r>
              <a:rPr lang="en">
                <a:solidFill>
                  <a:srgbClr val="00FF00"/>
                </a:solidFill>
              </a:rPr>
              <a:t>exact</a:t>
            </a:r>
            <a:r>
              <a:rPr lang="en"/>
              <a:t>” types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void Test(Point p1, Point p2){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vt = p1.vtable;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 = vt.distance;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dist(p2);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</a:t>
            </a:r>
            <a:r>
              <a:rPr b="1" lang="en" u="sng">
                <a:solidFill>
                  <a:srgbClr val="00FF00"/>
                </a:solidFill>
              </a:rPr>
              <a:t>Inheritance Subsumption</a:t>
            </a:r>
            <a:r>
              <a:rPr lang="en"/>
              <a:t> If </a:t>
            </a:r>
            <a:r>
              <a:rPr lang="en">
                <a:solidFill>
                  <a:srgbClr val="00FF00"/>
                </a:solidFill>
              </a:rPr>
              <a:t>C &lt;&lt; B</a:t>
            </a:r>
            <a:r>
              <a:rPr lang="en"/>
              <a:t> and an object o has type </a:t>
            </a:r>
            <a:r>
              <a:rPr lang="en">
                <a:solidFill>
                  <a:srgbClr val="00FF00"/>
                </a:solidFill>
              </a:rPr>
              <a:t>∃α &lt;&lt; C. α</a:t>
            </a:r>
            <a:r>
              <a:rPr lang="en"/>
              <a:t>, then o can be used wherever an object of class B or B’s subclasses </a:t>
            </a:r>
            <a:r>
              <a:rPr lang="en">
                <a:solidFill>
                  <a:srgbClr val="00FF00"/>
                </a:solidFill>
              </a:rPr>
              <a:t>(type ∃α &lt;&lt; B. α)</a:t>
            </a:r>
            <a:r>
              <a:rPr lang="en"/>
              <a:t> is expected”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“</a:t>
            </a:r>
            <a:r>
              <a:rPr b="1" lang="en" u="sng">
                <a:solidFill>
                  <a:srgbClr val="00FF00"/>
                </a:solidFill>
              </a:rPr>
              <a:t>Inherited Method Implementation</a:t>
            </a:r>
            <a:r>
              <a:rPr lang="en"/>
              <a:t> A subclass can inherit a method implementation from its super classes. Suppose class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is a subclass of 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/>
              <a:t>. The </a:t>
            </a:r>
            <a:r>
              <a:rPr lang="en">
                <a:solidFill>
                  <a:srgbClr val="00FF00"/>
                </a:solidFill>
              </a:rPr>
              <a:t>“this” pointer</a:t>
            </a:r>
            <a:r>
              <a:rPr lang="en"/>
              <a:t> of methods in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has type </a:t>
            </a:r>
            <a:r>
              <a:rPr lang="en">
                <a:solidFill>
                  <a:srgbClr val="00FF00"/>
                </a:solidFill>
              </a:rPr>
              <a:t>∃α &lt;&lt; C. α</a:t>
            </a:r>
            <a:r>
              <a:rPr lang="en"/>
              <a:t>. The </a:t>
            </a:r>
            <a:r>
              <a:rPr lang="en">
                <a:solidFill>
                  <a:srgbClr val="00FF00"/>
                </a:solidFill>
              </a:rPr>
              <a:t>“this” pointer</a:t>
            </a:r>
            <a:r>
              <a:rPr lang="en"/>
              <a:t> of methods in 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/>
              <a:t> has type </a:t>
            </a:r>
            <a:r>
              <a:rPr lang="en">
                <a:solidFill>
                  <a:srgbClr val="00FF00"/>
                </a:solidFill>
              </a:rPr>
              <a:t>∃α &lt;&lt; B. α</a:t>
            </a:r>
            <a:r>
              <a:rPr lang="en"/>
              <a:t>. Because </a:t>
            </a:r>
            <a:r>
              <a:rPr lang="en">
                <a:solidFill>
                  <a:srgbClr val="00FF00"/>
                </a:solidFill>
              </a:rPr>
              <a:t>(∃α &lt;&lt; C. α) ≤ (∃α &lt;&lt; B. α)</a:t>
            </a:r>
            <a:r>
              <a:rPr lang="en"/>
              <a:t>, a function that takes a parameter of type </a:t>
            </a:r>
            <a:r>
              <a:rPr lang="en">
                <a:solidFill>
                  <a:srgbClr val="00FF00"/>
                </a:solidFill>
              </a:rPr>
              <a:t>∃α &lt;&lt; B. α</a:t>
            </a:r>
            <a:r>
              <a:rPr lang="en"/>
              <a:t> can be used as one with a parameter of type </a:t>
            </a:r>
            <a:r>
              <a:rPr lang="en">
                <a:solidFill>
                  <a:srgbClr val="00FF00"/>
                </a:solidFill>
              </a:rPr>
              <a:t>∃α &lt;&lt; C. α</a:t>
            </a:r>
            <a:r>
              <a:rPr lang="en"/>
              <a:t>, that is,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can use 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/>
              <a:t>’s method implementation. Subclassing is distinct from subtyping. If </a:t>
            </a:r>
            <a:r>
              <a:rPr lang="en">
                <a:solidFill>
                  <a:srgbClr val="00FF00"/>
                </a:solidFill>
              </a:rPr>
              <a:t>C &lt;&lt; B</a:t>
            </a:r>
            <a:r>
              <a:rPr lang="en"/>
              <a:t> and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and 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/>
              <a:t> are different classes, then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is not a subtype of 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/>
              <a:t>, and neither is </a:t>
            </a:r>
            <a:r>
              <a:rPr lang="en">
                <a:solidFill>
                  <a:srgbClr val="00FF00"/>
                </a:solidFill>
              </a:rPr>
              <a:t>R(C)</a:t>
            </a:r>
            <a:r>
              <a:rPr lang="en"/>
              <a:t> a subtype of </a:t>
            </a:r>
            <a:r>
              <a:rPr lang="en">
                <a:solidFill>
                  <a:srgbClr val="00FF00"/>
                </a:solidFill>
              </a:rPr>
              <a:t>R(B)</a:t>
            </a:r>
            <a:r>
              <a:rPr lang="en"/>
              <a:t>, because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represents objects of exact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. An object of exact </a:t>
            </a:r>
            <a:r>
              <a:rPr lang="en">
                <a:solidFill>
                  <a:srgbClr val="00FF00"/>
                </a:solidFill>
              </a:rPr>
              <a:t>C</a:t>
            </a:r>
            <a:r>
              <a:rPr lang="en"/>
              <a:t> cannot be used where an object of exact 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/>
              <a:t> is needed.”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Cast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an object with the </a:t>
            </a:r>
            <a:r>
              <a:rPr lang="en">
                <a:solidFill>
                  <a:srgbClr val="00FF00"/>
                </a:solidFill>
              </a:rPr>
              <a:t>tag</a:t>
            </a:r>
            <a:r>
              <a:rPr lang="en"/>
              <a:t> it holds and evaluate types based on </a:t>
            </a:r>
            <a:r>
              <a:rPr lang="en">
                <a:solidFill>
                  <a:srgbClr val="00FF00"/>
                </a:solidFill>
              </a:rPr>
              <a:t>tag comparison</a:t>
            </a:r>
            <a:r>
              <a:rPr lang="en"/>
              <a:t>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>
                <a:solidFill>
                  <a:srgbClr val="00FF00"/>
                </a:solidFill>
              </a:rPr>
              <a:t>Tag comparison</a:t>
            </a:r>
            <a:r>
              <a:rPr lang="en"/>
              <a:t> is based on that two classes are the same </a:t>
            </a:r>
            <a:r>
              <a:rPr lang="en">
                <a:solidFill>
                  <a:srgbClr val="00FF00"/>
                </a:solidFill>
              </a:rPr>
              <a:t>iff</a:t>
            </a:r>
            <a:r>
              <a:rPr lang="en"/>
              <a:t> their tags are </a:t>
            </a:r>
            <a:r>
              <a:rPr lang="en">
                <a:solidFill>
                  <a:srgbClr val="00FF00"/>
                </a:solidFill>
              </a:rPr>
              <a:t>equal</a:t>
            </a:r>
            <a:r>
              <a:rPr lang="en"/>
              <a:t>.”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FF00"/>
                </a:solidFill>
              </a:rPr>
              <a:t>Type-checker</a:t>
            </a:r>
            <a:r>
              <a:rPr lang="en"/>
              <a:t> employed upon object-creation to validate the </a:t>
            </a:r>
            <a:r>
              <a:rPr lang="en">
                <a:solidFill>
                  <a:srgbClr val="00FF00"/>
                </a:solidFill>
              </a:rPr>
              <a:t>tags</a:t>
            </a:r>
            <a:r>
              <a:rPr lang="en"/>
              <a:t>/</a:t>
            </a:r>
            <a:r>
              <a:rPr lang="en">
                <a:solidFill>
                  <a:srgbClr val="00FF00"/>
                </a:solidFill>
              </a:rPr>
              <a:t>types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