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ed9a792b8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ed9a792b8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ef5c65f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ef5c65f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d9a792b8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d9a792b8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ef5c65f0e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ef5c65f0e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ef5c65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ef5c65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ed9a792b8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ed9a792b8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ed9a792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ed9a792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ed9a792b8_1_1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ed9a792b8_1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zone.com/articles/top-10-benefits-of-using-docker" TargetMode="External"/><Relationship Id="rId4" Type="http://schemas.openxmlformats.org/officeDocument/2006/relationships/hyperlink" Target="https://docker-curriculum.com/" TargetMode="External"/><Relationship Id="rId5" Type="http://schemas.openxmlformats.org/officeDocument/2006/relationships/hyperlink" Target="https://ldap.com/why-choose-ld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9850" y="1329650"/>
            <a:ext cx="514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HPCL User </a:t>
            </a:r>
            <a:r>
              <a:rPr b="0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Management</a:t>
            </a:r>
            <a:r>
              <a:rPr b="0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System</a:t>
            </a:r>
            <a:endParaRPr b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&amp; Website Development</a:t>
            </a:r>
            <a:endParaRPr b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39850" y="3624725"/>
            <a:ext cx="803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Team However Part 2 </a:t>
            </a:r>
            <a:r>
              <a:rPr lang="en" sz="1800">
                <a:solidFill>
                  <a:schemeClr val="dk2"/>
                </a:solidFill>
              </a:rPr>
              <a:t>Section</a:t>
            </a:r>
            <a:r>
              <a:rPr lang="en" sz="1800">
                <a:solidFill>
                  <a:schemeClr val="dk2"/>
                </a:solidFill>
              </a:rPr>
              <a:t> A/B: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Grace Burton, Daniel Weitman, Billy Wolf, </a:t>
            </a:r>
            <a:r>
              <a:rPr lang="en" sz="1400">
                <a:solidFill>
                  <a:schemeClr val="dk2"/>
                </a:solidFill>
              </a:rPr>
              <a:t>Alex English, Ian Thomas, Michael Mandulak 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3759700" cy="26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User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Website (overall)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0"/>
              <a:buChar char="●"/>
            </a:pPr>
            <a:r>
              <a:rPr lang="en" sz="1650">
                <a:solidFill>
                  <a:srgbClr val="434343"/>
                </a:solidFill>
              </a:rPr>
              <a:t>Interface with &amp; authenticate via LDAP directory database</a:t>
            </a:r>
            <a:endParaRPr sz="1650">
              <a:solidFill>
                <a:srgbClr val="434343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0"/>
              <a:buChar char="●"/>
            </a:pPr>
            <a:r>
              <a:rPr lang="en" sz="1650">
                <a:solidFill>
                  <a:srgbClr val="434343"/>
                </a:solidFill>
              </a:rPr>
              <a:t>Password recovery via emai</a:t>
            </a:r>
            <a:r>
              <a:rPr lang="en" sz="1650">
                <a:solidFill>
                  <a:srgbClr val="434343"/>
                </a:solidFill>
              </a:rPr>
              <a:t>l</a:t>
            </a:r>
            <a:endParaRPr sz="1650">
              <a:solidFill>
                <a:srgbClr val="434343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0"/>
              <a:buChar char="●"/>
            </a:pPr>
            <a:r>
              <a:rPr lang="en" sz="1650">
                <a:solidFill>
                  <a:srgbClr val="434343"/>
                </a:solidFill>
              </a:rPr>
              <a:t>Responsive UI (password reset via cell phone)</a:t>
            </a:r>
            <a:endParaRPr sz="1650">
              <a:solidFill>
                <a:srgbClr val="434343"/>
              </a:solidFill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1303800" y="3162850"/>
            <a:ext cx="70305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0"/>
              <a:buFont typeface="Nunito"/>
              <a:buChar char="●"/>
            </a:pPr>
            <a:r>
              <a:rPr lang="en" sz="16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Ticketing system (via Trello integration)</a:t>
            </a:r>
            <a:endParaRPr sz="165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0"/>
              <a:buFont typeface="Nunito"/>
              <a:buChar char="●"/>
            </a:pPr>
            <a:r>
              <a:rPr lang="en" sz="16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Blog/announcement front page</a:t>
            </a:r>
            <a:endParaRPr sz="165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0"/>
              <a:buFont typeface="Nunito"/>
              <a:buChar char="●"/>
            </a:pPr>
            <a:r>
              <a:rPr lang="en" sz="165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Knowledge base</a:t>
            </a:r>
            <a:endParaRPr sz="165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User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Website (Spring 2020 semester)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Create skeleton for user management system 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Initial implementation and testing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Begin implementation of authentication system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Create skeleton for CMS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User interface design around “blog </a:t>
            </a:r>
            <a:r>
              <a:rPr lang="en" sz="1650"/>
              <a:t>aesthetic” - article based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Begin implementation of ticketing system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Complete a working database</a:t>
            </a:r>
            <a:endParaRPr sz="1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6"/>
          <p:cNvGrpSpPr/>
          <p:nvPr/>
        </p:nvGrpSpPr>
        <p:grpSpPr>
          <a:xfrm>
            <a:off x="6687443" y="1335160"/>
            <a:ext cx="2456856" cy="1766984"/>
            <a:chOff x="6760017" y="1612090"/>
            <a:chExt cx="2396933" cy="1605619"/>
          </a:xfrm>
        </p:grpSpPr>
        <p:sp>
          <p:nvSpPr>
            <p:cNvPr id="298" name="Google Shape;298;p16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16"/>
            <p:cNvGrpSpPr/>
            <p:nvPr/>
          </p:nvGrpSpPr>
          <p:grpSpPr>
            <a:xfrm>
              <a:off x="6760017" y="1612090"/>
              <a:ext cx="2253600" cy="1605619"/>
              <a:chOff x="6760017" y="1612090"/>
              <a:chExt cx="2253600" cy="1605619"/>
            </a:xfrm>
          </p:grpSpPr>
          <p:grpSp>
            <p:nvGrpSpPr>
              <p:cNvPr id="300" name="Google Shape;300;p16"/>
              <p:cNvGrpSpPr/>
              <p:nvPr/>
            </p:nvGrpSpPr>
            <p:grpSpPr>
              <a:xfrm rot="10800000">
                <a:off x="6760035" y="2802502"/>
                <a:ext cx="92400" cy="415206"/>
                <a:chOff x="2070100" y="2837284"/>
                <a:chExt cx="92400" cy="415206"/>
              </a:xfrm>
            </p:grpSpPr>
            <p:cxnSp>
              <p:nvCxnSpPr>
                <p:cNvPr id="301" name="Google Shape;301;p16"/>
                <p:cNvCxnSpPr/>
                <p:nvPr/>
              </p:nvCxnSpPr>
              <p:spPr>
                <a:xfrm rot="10800000">
                  <a:off x="2116300" y="2837284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2" name="Google Shape;302;p16"/>
                <p:cNvSpPr/>
                <p:nvPr/>
              </p:nvSpPr>
              <p:spPr>
                <a:xfrm rot="10800000">
                  <a:off x="2070100" y="316009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3" name="Google Shape;303;p16"/>
              <p:cNvSpPr txBox="1"/>
              <p:nvPr/>
            </p:nvSpPr>
            <p:spPr>
              <a:xfrm>
                <a:off x="6760029" y="2662989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May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4" name="Google Shape;304;p16"/>
              <p:cNvSpPr txBox="1"/>
              <p:nvPr/>
            </p:nvSpPr>
            <p:spPr>
              <a:xfrm>
                <a:off x="6760017" y="161209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Nunito"/>
                    <a:ea typeface="Nunito"/>
                    <a:cs typeface="Nunito"/>
                    <a:sym typeface="Nunito"/>
                  </a:rPr>
                  <a:t> Finish implementation, refine design for next semester. Have “skeleton” app done for the end of the semester.</a:t>
                </a:r>
                <a:endParaRPr b="1" sz="1100">
                  <a:solidFill>
                    <a:srgbClr val="434343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grpSp>
        <p:nvGrpSpPr>
          <p:cNvPr id="305" name="Google Shape;305;p16"/>
          <p:cNvGrpSpPr/>
          <p:nvPr/>
        </p:nvGrpSpPr>
        <p:grpSpPr>
          <a:xfrm>
            <a:off x="661477" y="2947326"/>
            <a:ext cx="2518164" cy="1604240"/>
            <a:chOff x="881025" y="3077030"/>
            <a:chExt cx="2456745" cy="1457737"/>
          </a:xfrm>
        </p:grpSpPr>
        <p:sp>
          <p:nvSpPr>
            <p:cNvPr id="306" name="Google Shape;306;p1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16"/>
            <p:cNvGrpSpPr/>
            <p:nvPr/>
          </p:nvGrpSpPr>
          <p:grpSpPr>
            <a:xfrm>
              <a:off x="881025" y="3077030"/>
              <a:ext cx="2456745" cy="1457737"/>
              <a:chOff x="881025" y="3077030"/>
              <a:chExt cx="2456745" cy="1457737"/>
            </a:xfrm>
          </p:grpSpPr>
          <p:sp>
            <p:nvSpPr>
              <p:cNvPr id="308" name="Google Shape;308;p16"/>
              <p:cNvSpPr txBox="1"/>
              <p:nvPr/>
            </p:nvSpPr>
            <p:spPr>
              <a:xfrm>
                <a:off x="932600" y="3281177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February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09" name="Google Shape;309;p16"/>
              <p:cNvGrpSpPr/>
              <p:nvPr/>
            </p:nvGrpSpPr>
            <p:grpSpPr>
              <a:xfrm>
                <a:off x="881025" y="3077030"/>
                <a:ext cx="92400" cy="411825"/>
                <a:chOff x="845575" y="2840665"/>
                <a:chExt cx="92400" cy="411825"/>
              </a:xfrm>
            </p:grpSpPr>
            <p:cxnSp>
              <p:nvCxnSpPr>
                <p:cNvPr id="310" name="Google Shape;310;p16"/>
                <p:cNvCxnSpPr/>
                <p:nvPr/>
              </p:nvCxnSpPr>
              <p:spPr>
                <a:xfrm rot="10800000">
                  <a:off x="891775" y="284066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1" name="Google Shape;311;p16"/>
                <p:cNvSpPr/>
                <p:nvPr/>
              </p:nvSpPr>
              <p:spPr>
                <a:xfrm rot="10800000">
                  <a:off x="845575" y="316009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2" name="Google Shape;312;p16"/>
              <p:cNvSpPr txBox="1"/>
              <p:nvPr/>
            </p:nvSpPr>
            <p:spPr>
              <a:xfrm>
                <a:off x="1084171" y="3590967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Nunito"/>
                    <a:ea typeface="Nunito"/>
                    <a:cs typeface="Nunito"/>
                    <a:sym typeface="Nunito"/>
                  </a:rPr>
                  <a:t>Finish setting up Docker client and attaching software needed to server. Run LDAP server and test through Ubuntu Docker image.</a:t>
                </a:r>
                <a:endParaRPr sz="1100">
                  <a:solidFill>
                    <a:srgbClr val="434343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grpSp>
        <p:nvGrpSpPr>
          <p:cNvPr id="313" name="Google Shape;313;p16"/>
          <p:cNvGrpSpPr/>
          <p:nvPr/>
        </p:nvGrpSpPr>
        <p:grpSpPr>
          <a:xfrm>
            <a:off x="2678722" y="1411910"/>
            <a:ext cx="2309940" cy="1686513"/>
            <a:chOff x="2849070" y="1681831"/>
            <a:chExt cx="2253600" cy="1532497"/>
          </a:xfrm>
        </p:grpSpPr>
        <p:sp>
          <p:nvSpPr>
            <p:cNvPr id="314" name="Google Shape;314;p16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" name="Google Shape;315;p16"/>
            <p:cNvGrpSpPr/>
            <p:nvPr/>
          </p:nvGrpSpPr>
          <p:grpSpPr>
            <a:xfrm>
              <a:off x="2849070" y="1681831"/>
              <a:ext cx="2253600" cy="1532497"/>
              <a:chOff x="2849070" y="1681831"/>
              <a:chExt cx="2253600" cy="1532497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2849083" y="2666840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March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17" name="Google Shape;317;p16"/>
              <p:cNvGrpSpPr/>
              <p:nvPr/>
            </p:nvGrpSpPr>
            <p:grpSpPr>
              <a:xfrm rot="10800000">
                <a:off x="2849073" y="2802502"/>
                <a:ext cx="92400" cy="411825"/>
                <a:chOff x="2070100" y="2840665"/>
                <a:chExt cx="92400" cy="411825"/>
              </a:xfrm>
            </p:grpSpPr>
            <p:cxnSp>
              <p:nvCxnSpPr>
                <p:cNvPr id="318" name="Google Shape;318;p16"/>
                <p:cNvCxnSpPr/>
                <p:nvPr/>
              </p:nvCxnSpPr>
              <p:spPr>
                <a:xfrm rot="10800000">
                  <a:off x="2116300" y="284066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9" name="Google Shape;319;p16"/>
                <p:cNvSpPr/>
                <p:nvPr/>
              </p:nvSpPr>
              <p:spPr>
                <a:xfrm>
                  <a:off x="2070100" y="316009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0" name="Google Shape;320;p16"/>
              <p:cNvSpPr txBox="1"/>
              <p:nvPr/>
            </p:nvSpPr>
            <p:spPr>
              <a:xfrm>
                <a:off x="2849070" y="1681831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Nunito"/>
                    <a:ea typeface="Nunito"/>
                    <a:cs typeface="Nunito"/>
                    <a:sym typeface="Nunito"/>
                  </a:rPr>
                  <a:t>Create user authentication layer within LDAP, set up testing framework and mock API (start implementation). </a:t>
                </a:r>
                <a:endParaRPr sz="1100">
                  <a:solidFill>
                    <a:srgbClr val="434343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sp>
        <p:nvSpPr>
          <p:cNvPr id="321" name="Google Shape;321;p16"/>
          <p:cNvSpPr txBox="1"/>
          <p:nvPr/>
        </p:nvSpPr>
        <p:spPr>
          <a:xfrm>
            <a:off x="1289825" y="677275"/>
            <a:ext cx="6777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Timeline (User Management Application)</a:t>
            </a:r>
            <a:endParaRPr b="1" sz="24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22" name="Google Shape;322;p16"/>
          <p:cNvGrpSpPr/>
          <p:nvPr/>
        </p:nvGrpSpPr>
        <p:grpSpPr>
          <a:xfrm>
            <a:off x="4682165" y="2950018"/>
            <a:ext cx="2662092" cy="1491424"/>
            <a:chOff x="4803648" y="3079475"/>
            <a:chExt cx="2597163" cy="1355224"/>
          </a:xfrm>
        </p:grpSpPr>
        <p:sp>
          <p:nvSpPr>
            <p:cNvPr id="323" name="Google Shape;323;p1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16"/>
            <p:cNvGrpSpPr/>
            <p:nvPr/>
          </p:nvGrpSpPr>
          <p:grpSpPr>
            <a:xfrm>
              <a:off x="4803648" y="3079489"/>
              <a:ext cx="2597163" cy="1355210"/>
              <a:chOff x="4803648" y="3079489"/>
              <a:chExt cx="2597163" cy="1355210"/>
            </a:xfrm>
          </p:grpSpPr>
          <p:sp>
            <p:nvSpPr>
              <p:cNvPr id="325" name="Google Shape;325;p16"/>
              <p:cNvSpPr txBox="1"/>
              <p:nvPr/>
            </p:nvSpPr>
            <p:spPr>
              <a:xfrm>
                <a:off x="4803655" y="322336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April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6" name="Google Shape;326;p16"/>
              <p:cNvSpPr txBox="1"/>
              <p:nvPr/>
            </p:nvSpPr>
            <p:spPr>
              <a:xfrm>
                <a:off x="5147210" y="3490899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Continue implementation and testing, ensuring a working “skeleton” application is present at most phases.</a:t>
                </a:r>
                <a:endParaRPr b="1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27" name="Google Shape;327;p16"/>
              <p:cNvGrpSpPr/>
              <p:nvPr/>
            </p:nvGrpSpPr>
            <p:grpSpPr>
              <a:xfrm>
                <a:off x="4803648" y="3079489"/>
                <a:ext cx="92400" cy="371279"/>
                <a:chOff x="840907" y="2843124"/>
                <a:chExt cx="92400" cy="371279"/>
              </a:xfrm>
            </p:grpSpPr>
            <p:sp>
              <p:nvSpPr>
                <p:cNvPr id="328" name="Google Shape;328;p16"/>
                <p:cNvSpPr/>
                <p:nvPr/>
              </p:nvSpPr>
              <p:spPr>
                <a:xfrm rot="10800000">
                  <a:off x="840907" y="3131003"/>
                  <a:ext cx="92400" cy="83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9" name="Google Shape;329;p16"/>
                <p:cNvCxnSpPr/>
                <p:nvPr/>
              </p:nvCxnSpPr>
              <p:spPr>
                <a:xfrm rot="10800000">
                  <a:off x="887112" y="2843124"/>
                  <a:ext cx="0" cy="32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17"/>
          <p:cNvGrpSpPr/>
          <p:nvPr/>
        </p:nvGrpSpPr>
        <p:grpSpPr>
          <a:xfrm>
            <a:off x="781250" y="1465787"/>
            <a:ext cx="2640724" cy="1095131"/>
            <a:chOff x="971745" y="1498570"/>
            <a:chExt cx="2640724" cy="669600"/>
          </a:xfrm>
        </p:grpSpPr>
        <p:cxnSp>
          <p:nvCxnSpPr>
            <p:cNvPr id="336" name="Google Shape;336;p17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A1C3F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37" name="Google Shape;337;p17"/>
            <p:cNvSpPr txBox="1"/>
            <p:nvPr/>
          </p:nvSpPr>
          <p:spPr>
            <a:xfrm>
              <a:off x="971745" y="1498570"/>
              <a:ext cx="22044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Refine Feature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Make any necessary changes to the newly implemented feature and evaluate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5517319" y="1315125"/>
            <a:ext cx="2984906" cy="669600"/>
            <a:chOff x="5517319" y="1315125"/>
            <a:chExt cx="2984906" cy="669600"/>
          </a:xfrm>
        </p:grpSpPr>
        <p:cxnSp>
          <p:nvCxnSpPr>
            <p:cNvPr id="339" name="Google Shape;339;p17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40" name="Google Shape;340;p17"/>
            <p:cNvSpPr txBox="1"/>
            <p:nvPr/>
          </p:nvSpPr>
          <p:spPr>
            <a:xfrm>
              <a:off x="5962125" y="1315125"/>
              <a:ext cx="2540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Implement Feature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Ascertain a needed feature in the CMS and create a working model with the new feature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" name="Google Shape;341;p17"/>
          <p:cNvGrpSpPr/>
          <p:nvPr/>
        </p:nvGrpSpPr>
        <p:grpSpPr>
          <a:xfrm>
            <a:off x="3297500" y="3535140"/>
            <a:ext cx="2779500" cy="1143785"/>
            <a:chOff x="3297500" y="3535140"/>
            <a:chExt cx="2779500" cy="1143785"/>
          </a:xfrm>
        </p:grpSpPr>
        <p:cxnSp>
          <p:nvCxnSpPr>
            <p:cNvPr id="342" name="Google Shape;342;p17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43" name="Google Shape;343;p17"/>
            <p:cNvSpPr txBox="1"/>
            <p:nvPr/>
          </p:nvSpPr>
          <p:spPr>
            <a:xfrm>
              <a:off x="3297500" y="4009325"/>
              <a:ext cx="27795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Test Feature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Check for feature functionality and effectiveness in the working model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4" name="Google Shape;344;p17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Content Management System (CMS) “Timeline”</a:t>
            </a:r>
            <a:endParaRPr sz="1200"/>
          </a:p>
        </p:txBody>
      </p:sp>
      <p:sp>
        <p:nvSpPr>
          <p:cNvPr id="345" name="Google Shape;345;p17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A1C3F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 flipH="1" rot="-9000757">
            <a:off x="3220953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307BF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Structure</a:t>
            </a:r>
            <a:endParaRPr/>
          </a:p>
        </p:txBody>
      </p:sp>
      <p:sp>
        <p:nvSpPr>
          <p:cNvPr id="356" name="Google Shape;356;p18"/>
          <p:cNvSpPr txBox="1"/>
          <p:nvPr>
            <p:ph idx="1" type="body"/>
          </p:nvPr>
        </p:nvSpPr>
        <p:spPr>
          <a:xfrm>
            <a:off x="1303800" y="1389975"/>
            <a:ext cx="70305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Team leaders: Grace Burton, Alex English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Client: Richard Quackenbush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Meeting times with client: Monday and Wednesday 2-3 pm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Minute taker: Daniel Weitman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HCPL User Management System Team: Ian Thomas, Michael Mandulak, Alex English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Content Management System Team: Grace Burton, Daniel Weitman, Billy Wolf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Scrum Leader: Michael Mandulak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Github Master: Alex English</a:t>
            </a:r>
            <a:endParaRPr sz="1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33" y="193050"/>
            <a:ext cx="6287717" cy="31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9"/>
          <p:cNvSpPr txBox="1"/>
          <p:nvPr/>
        </p:nvSpPr>
        <p:spPr>
          <a:xfrm>
            <a:off x="418350" y="2297075"/>
            <a:ext cx="2396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Docker creates a virtual network interface card “NIC” (which is basically a VPN).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3952513" y="3064325"/>
            <a:ext cx="3523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Extends a private network across a public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network, and enables users to send and receive data across shared or public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networks as if their computing devices were directly connected to the private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network.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2000" y="533600"/>
            <a:ext cx="14397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Docker</a:t>
            </a:r>
            <a:endParaRPr b="1" sz="28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 </a:t>
            </a:r>
            <a:r>
              <a:rPr b="0" lang="en" sz="1800">
                <a:latin typeface="Nunito"/>
                <a:ea typeface="Nunito"/>
                <a:cs typeface="Nunito"/>
                <a:sym typeface="Nunito"/>
              </a:rPr>
              <a:t>(Lightweight Directory Access Protocol)</a:t>
            </a:r>
            <a:endParaRPr/>
          </a:p>
        </p:txBody>
      </p:sp>
      <p:sp>
        <p:nvSpPr>
          <p:cNvPr id="370" name="Google Shape;370;p20"/>
          <p:cNvSpPr txBox="1"/>
          <p:nvPr>
            <p:ph idx="1" type="body"/>
          </p:nvPr>
        </p:nvSpPr>
        <p:spPr>
          <a:xfrm>
            <a:off x="1303800" y="1491900"/>
            <a:ext cx="7030500" cy="30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Performs operations like: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Storing and retrieving data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Search for data within a limit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Authenticating clients (most useful to this project)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Secure protocol that deals with sensitive information such as passwords, 2fa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Lightweight protocol</a:t>
            </a:r>
            <a:r>
              <a:rPr lang="en" sz="1800"/>
              <a:t> that uses efficient methods to encode and decode which makes it more </a:t>
            </a:r>
            <a:r>
              <a:rPr lang="en" sz="1800"/>
              <a:t>lightweight</a:t>
            </a:r>
            <a:r>
              <a:rPr lang="en" sz="1800"/>
              <a:t> compared to other modern protocols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6" name="Google Shape;376;p21"/>
          <p:cNvSpPr txBox="1"/>
          <p:nvPr>
            <p:ph idx="1" type="body"/>
          </p:nvPr>
        </p:nvSpPr>
        <p:spPr>
          <a:xfrm>
            <a:off x="1303800" y="1516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https://dzone.com/articles/top-10-benefits-of-using-docker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https://docker-curriculum.com/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https://ldap.com/why-choose-ldap/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