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57" r:id="rId4"/>
    <p:sldId id="269" r:id="rId5"/>
    <p:sldId id="258" r:id="rId6"/>
    <p:sldId id="259" r:id="rId7"/>
    <p:sldId id="260" r:id="rId8"/>
    <p:sldId id="261" r:id="rId9"/>
    <p:sldId id="263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02" autoAdjust="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d Lucas Cunha" userId="3f7c22d1-ee28-4293-bfc9-16ef2ffcfb0a" providerId="ADAL" clId="{FB107897-AEFF-4BA4-83B0-A4643BFC2E58}"/>
    <pc:docChg chg="undo custSel addSld modSld sldOrd">
      <pc:chgData name="Weld Lucas Cunha" userId="3f7c22d1-ee28-4293-bfc9-16ef2ffcfb0a" providerId="ADAL" clId="{FB107897-AEFF-4BA4-83B0-A4643BFC2E58}" dt="2023-08-31T11:19:10.398" v="2607" actId="20577"/>
      <pc:docMkLst>
        <pc:docMk/>
      </pc:docMkLst>
      <pc:sldChg chg="modSp modNotesTx">
        <pc:chgData name="Weld Lucas Cunha" userId="3f7c22d1-ee28-4293-bfc9-16ef2ffcfb0a" providerId="ADAL" clId="{FB107897-AEFF-4BA4-83B0-A4643BFC2E58}" dt="2023-08-31T10:48:30.476" v="346" actId="20577"/>
        <pc:sldMkLst>
          <pc:docMk/>
          <pc:sldMk cId="3173526121" sldId="256"/>
        </pc:sldMkLst>
        <pc:spChg chg="mod">
          <ac:chgData name="Weld Lucas Cunha" userId="3f7c22d1-ee28-4293-bfc9-16ef2ffcfb0a" providerId="ADAL" clId="{FB107897-AEFF-4BA4-83B0-A4643BFC2E58}" dt="2023-08-31T10:39:07.289" v="53" actId="6549"/>
          <ac:spMkLst>
            <pc:docMk/>
            <pc:sldMk cId="3173526121" sldId="256"/>
            <ac:spMk id="2" creationId="{E735FAE1-6698-4A30-90A2-E5ABC1580B63}"/>
          </ac:spMkLst>
        </pc:spChg>
      </pc:sldChg>
      <pc:sldChg chg="modNotesTx">
        <pc:chgData name="Weld Lucas Cunha" userId="3f7c22d1-ee28-4293-bfc9-16ef2ffcfb0a" providerId="ADAL" clId="{FB107897-AEFF-4BA4-83B0-A4643BFC2E58}" dt="2023-08-31T10:53:00.747" v="576" actId="20577"/>
        <pc:sldMkLst>
          <pc:docMk/>
          <pc:sldMk cId="1171437244" sldId="257"/>
        </pc:sldMkLst>
      </pc:sldChg>
      <pc:sldChg chg="addSp modSp modNotesTx">
        <pc:chgData name="Weld Lucas Cunha" userId="3f7c22d1-ee28-4293-bfc9-16ef2ffcfb0a" providerId="ADAL" clId="{FB107897-AEFF-4BA4-83B0-A4643BFC2E58}" dt="2023-08-31T10:57:05.088" v="682" actId="1076"/>
        <pc:sldMkLst>
          <pc:docMk/>
          <pc:sldMk cId="3787443978" sldId="258"/>
        </pc:sldMkLst>
        <pc:spChg chg="add mod">
          <ac:chgData name="Weld Lucas Cunha" userId="3f7c22d1-ee28-4293-bfc9-16ef2ffcfb0a" providerId="ADAL" clId="{FB107897-AEFF-4BA4-83B0-A4643BFC2E58}" dt="2023-08-31T10:56:50.559" v="681" actId="20577"/>
          <ac:spMkLst>
            <pc:docMk/>
            <pc:sldMk cId="3787443978" sldId="258"/>
            <ac:spMk id="3" creationId="{B62C5AEA-BDC7-4DBC-97B5-B4C606D7CDEA}"/>
          </ac:spMkLst>
        </pc:spChg>
        <pc:picChg chg="mod">
          <ac:chgData name="Weld Lucas Cunha" userId="3f7c22d1-ee28-4293-bfc9-16ef2ffcfb0a" providerId="ADAL" clId="{FB107897-AEFF-4BA4-83B0-A4643BFC2E58}" dt="2023-08-31T10:57:05.088" v="682" actId="1076"/>
          <ac:picMkLst>
            <pc:docMk/>
            <pc:sldMk cId="3787443978" sldId="258"/>
            <ac:picMk id="4" creationId="{72CB4E4D-76BF-4858-972B-A217B5936BAE}"/>
          </ac:picMkLst>
        </pc:picChg>
      </pc:sldChg>
      <pc:sldChg chg="modNotesTx">
        <pc:chgData name="Weld Lucas Cunha" userId="3f7c22d1-ee28-4293-bfc9-16ef2ffcfb0a" providerId="ADAL" clId="{FB107897-AEFF-4BA4-83B0-A4643BFC2E58}" dt="2023-08-31T11:02:02.339" v="1241" actId="20577"/>
        <pc:sldMkLst>
          <pc:docMk/>
          <pc:sldMk cId="3738658697" sldId="259"/>
        </pc:sldMkLst>
      </pc:sldChg>
      <pc:sldChg chg="modNotesTx">
        <pc:chgData name="Weld Lucas Cunha" userId="3f7c22d1-ee28-4293-bfc9-16ef2ffcfb0a" providerId="ADAL" clId="{FB107897-AEFF-4BA4-83B0-A4643BFC2E58}" dt="2023-08-31T11:09:50.303" v="1968" actId="6549"/>
        <pc:sldMkLst>
          <pc:docMk/>
          <pc:sldMk cId="151507939" sldId="260"/>
        </pc:sldMkLst>
      </pc:sldChg>
      <pc:sldChg chg="modNotesTx">
        <pc:chgData name="Weld Lucas Cunha" userId="3f7c22d1-ee28-4293-bfc9-16ef2ffcfb0a" providerId="ADAL" clId="{FB107897-AEFF-4BA4-83B0-A4643BFC2E58}" dt="2023-08-31T11:14:05.854" v="2132" actId="20577"/>
        <pc:sldMkLst>
          <pc:docMk/>
          <pc:sldMk cId="1424026946" sldId="261"/>
        </pc:sldMkLst>
      </pc:sldChg>
      <pc:sldChg chg="modSp">
        <pc:chgData name="Weld Lucas Cunha" userId="3f7c22d1-ee28-4293-bfc9-16ef2ffcfb0a" providerId="ADAL" clId="{FB107897-AEFF-4BA4-83B0-A4643BFC2E58}" dt="2023-08-31T01:23:56.623" v="2" actId="1076"/>
        <pc:sldMkLst>
          <pc:docMk/>
          <pc:sldMk cId="1000649113" sldId="263"/>
        </pc:sldMkLst>
        <pc:picChg chg="mod">
          <ac:chgData name="Weld Lucas Cunha" userId="3f7c22d1-ee28-4293-bfc9-16ef2ffcfb0a" providerId="ADAL" clId="{FB107897-AEFF-4BA4-83B0-A4643BFC2E58}" dt="2023-08-31T01:23:56.623" v="2" actId="1076"/>
          <ac:picMkLst>
            <pc:docMk/>
            <pc:sldMk cId="1000649113" sldId="263"/>
            <ac:picMk id="1028" creationId="{A69204B0-16D4-4E83-AD3C-E0A5CC4623D0}"/>
          </ac:picMkLst>
        </pc:picChg>
      </pc:sldChg>
      <pc:sldChg chg="modSp">
        <pc:chgData name="Weld Lucas Cunha" userId="3f7c22d1-ee28-4293-bfc9-16ef2ffcfb0a" providerId="ADAL" clId="{FB107897-AEFF-4BA4-83B0-A4643BFC2E58}" dt="2023-08-31T01:18:19.603" v="0" actId="403"/>
        <pc:sldMkLst>
          <pc:docMk/>
          <pc:sldMk cId="231540708" sldId="268"/>
        </pc:sldMkLst>
        <pc:spChg chg="mod">
          <ac:chgData name="Weld Lucas Cunha" userId="3f7c22d1-ee28-4293-bfc9-16ef2ffcfb0a" providerId="ADAL" clId="{FB107897-AEFF-4BA4-83B0-A4643BFC2E58}" dt="2023-08-31T01:18:19.603" v="0" actId="403"/>
          <ac:spMkLst>
            <pc:docMk/>
            <pc:sldMk cId="231540708" sldId="268"/>
            <ac:spMk id="3" creationId="{AB311CD5-783E-429C-8F5D-C2EF7658F2D9}"/>
          </ac:spMkLst>
        </pc:spChg>
      </pc:sldChg>
      <pc:sldChg chg="ord modNotesTx">
        <pc:chgData name="Weld Lucas Cunha" userId="3f7c22d1-ee28-4293-bfc9-16ef2ffcfb0a" providerId="ADAL" clId="{FB107897-AEFF-4BA4-83B0-A4643BFC2E58}" dt="2023-08-31T11:10:46.020" v="1990" actId="20577"/>
        <pc:sldMkLst>
          <pc:docMk/>
          <pc:sldMk cId="3325885818" sldId="269"/>
        </pc:sldMkLst>
      </pc:sldChg>
      <pc:sldChg chg="modNotesTx">
        <pc:chgData name="Weld Lucas Cunha" userId="3f7c22d1-ee28-4293-bfc9-16ef2ffcfb0a" providerId="ADAL" clId="{FB107897-AEFF-4BA4-83B0-A4643BFC2E58}" dt="2023-08-31T11:19:10.398" v="2607" actId="20577"/>
        <pc:sldMkLst>
          <pc:docMk/>
          <pc:sldMk cId="1118453065" sldId="270"/>
        </pc:sldMkLst>
      </pc:sldChg>
      <pc:sldChg chg="modSp add">
        <pc:chgData name="Weld Lucas Cunha" userId="3f7c22d1-ee28-4293-bfc9-16ef2ffcfb0a" providerId="ADAL" clId="{FB107897-AEFF-4BA4-83B0-A4643BFC2E58}" dt="2023-08-31T02:49:09.819" v="48" actId="20577"/>
        <pc:sldMkLst>
          <pc:docMk/>
          <pc:sldMk cId="2370507445" sldId="271"/>
        </pc:sldMkLst>
        <pc:spChg chg="mod">
          <ac:chgData name="Weld Lucas Cunha" userId="3f7c22d1-ee28-4293-bfc9-16ef2ffcfb0a" providerId="ADAL" clId="{FB107897-AEFF-4BA4-83B0-A4643BFC2E58}" dt="2023-08-31T01:25:27.376" v="13" actId="20577"/>
          <ac:spMkLst>
            <pc:docMk/>
            <pc:sldMk cId="2370507445" sldId="271"/>
            <ac:spMk id="2" creationId="{D07C0259-1AED-42DE-A600-4E3EF66F4BA3}"/>
          </ac:spMkLst>
        </pc:spChg>
        <pc:spChg chg="mod">
          <ac:chgData name="Weld Lucas Cunha" userId="3f7c22d1-ee28-4293-bfc9-16ef2ffcfb0a" providerId="ADAL" clId="{FB107897-AEFF-4BA4-83B0-A4643BFC2E58}" dt="2023-08-31T02:49:09.819" v="48" actId="20577"/>
          <ac:spMkLst>
            <pc:docMk/>
            <pc:sldMk cId="2370507445" sldId="271"/>
            <ac:spMk id="3" creationId="{3A9FEAD9-28AF-4931-B3B9-5781A60AA23E}"/>
          </ac:spMkLst>
        </pc:spChg>
      </pc:sldChg>
      <pc:sldChg chg="addSp delSp modSp add">
        <pc:chgData name="Weld Lucas Cunha" userId="3f7c22d1-ee28-4293-bfc9-16ef2ffcfb0a" providerId="ADAL" clId="{FB107897-AEFF-4BA4-83B0-A4643BFC2E58}" dt="2023-08-31T01:27:05.282" v="40" actId="403"/>
        <pc:sldMkLst>
          <pc:docMk/>
          <pc:sldMk cId="1336451963" sldId="272"/>
        </pc:sldMkLst>
        <pc:spChg chg="mod">
          <ac:chgData name="Weld Lucas Cunha" userId="3f7c22d1-ee28-4293-bfc9-16ef2ffcfb0a" providerId="ADAL" clId="{FB107897-AEFF-4BA4-83B0-A4643BFC2E58}" dt="2023-08-31T01:25:50.988" v="27" actId="20577"/>
          <ac:spMkLst>
            <pc:docMk/>
            <pc:sldMk cId="1336451963" sldId="272"/>
            <ac:spMk id="2" creationId="{D07C0259-1AED-42DE-A600-4E3EF66F4BA3}"/>
          </ac:spMkLst>
        </pc:spChg>
        <pc:spChg chg="add del mod">
          <ac:chgData name="Weld Lucas Cunha" userId="3f7c22d1-ee28-4293-bfc9-16ef2ffcfb0a" providerId="ADAL" clId="{FB107897-AEFF-4BA4-83B0-A4643BFC2E58}" dt="2023-08-31T01:27:05.282" v="40" actId="403"/>
          <ac:spMkLst>
            <pc:docMk/>
            <pc:sldMk cId="1336451963" sldId="272"/>
            <ac:spMk id="3" creationId="{3A9FEAD9-28AF-4931-B3B9-5781A60AA23E}"/>
          </ac:spMkLst>
        </pc:spChg>
        <pc:picChg chg="add del">
          <ac:chgData name="Weld Lucas Cunha" userId="3f7c22d1-ee28-4293-bfc9-16ef2ffcfb0a" providerId="ADAL" clId="{FB107897-AEFF-4BA4-83B0-A4643BFC2E58}" dt="2023-08-31T01:26:54.226" v="33"/>
          <ac:picMkLst>
            <pc:docMk/>
            <pc:sldMk cId="1336451963" sldId="272"/>
            <ac:picMk id="1026" creationId="{3741225E-25CD-430D-AECF-1B562B2324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67D89-3DB7-4DAE-A60A-BDDAF848441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85AFE-3D7B-4840-B3BD-DA80FE3C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6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Dia,</a:t>
            </a:r>
          </a:p>
          <a:p>
            <a:r>
              <a:rPr lang="pt-BR" dirty="0"/>
              <a:t>Meu nome é Weld Lucas Cunha, trabalho como cientista de dados no </a:t>
            </a:r>
            <a:r>
              <a:rPr lang="pt-BR" dirty="0" err="1"/>
              <a:t>SiDi</a:t>
            </a:r>
            <a:r>
              <a:rPr lang="pt-BR" dirty="0"/>
              <a:t> Campinas e irei apresentar pra vocês um pouco sobre ferramentas computacionais para ciência climática.</a:t>
            </a:r>
          </a:p>
          <a:p>
            <a:r>
              <a:rPr lang="pt-BR" dirty="0"/>
              <a:t>Este conteúdo é resultado de um curso realizado por mim no mês de Julho de 2023.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85AFE-3D7B-4840-B3BD-DA80FE3CB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curso foi ministrado entre os dias 17 e 28 de julho (2 semanas), com dedicação diária de 8 horas.</a:t>
            </a:r>
          </a:p>
          <a:p>
            <a:r>
              <a:rPr lang="pt-BR" dirty="0"/>
              <a:t>Conteúdo extenso, e com pessoas de diferentes backgrounds.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85AFE-3D7B-4840-B3BD-DA80FE3CB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Recomendação de livro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85AFE-3D7B-4840-B3BD-DA80FE3CB4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Clima: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tempo é o estado instantâneo da atmosfera que nos rodeia. Consiste em variações de curto prazo, de minutos a dias, de variáveis como temperatura, precipitação, umidade, ar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pressão, nebulosidade, radiação, vento e visibilidade. Devido à natureza não linear e caótica das suas equações governantes, a previsibilidade do tempo é limitada a dias.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clima são as estatísticas do tempo durante um período mais longo. Pode ser considerado como o clima médio que varia lentamente ao longo de períodos de meses ou mais. No entanto, inclui também outros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estatísticas como probabilidades ou frequências de eventos extremos. O clima é potencialmente previsível porque a temperatura média da Terra é controlada pela conservação de energia.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o clima, não só o estado da atmosfera é importante, mas também o do oceano, do gelo nas calotas polares, da superfície terrestre e da biosfera.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Resumindo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“Climate is what you expect. Weather is what you get.”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85AFE-3D7B-4840-B3BD-DA80FE3CB4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2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diversas forças que afetam a relação entre os componentes do clima, a maior parte delas são forças naturais mas também temos a ação humana como um fator muito importante.</a:t>
            </a:r>
          </a:p>
          <a:p>
            <a:r>
              <a:rPr lang="pt-BR" dirty="0"/>
              <a:t>Na maioria das vezes não conseguimos medir ou quantificar estas forças diretamente. Para podemos entender melhor este comportamento, o fazemos através da medição de variáveis climáticas como a temperatura, vegetação, composição atmosférica e nível de vegetação.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85AFE-3D7B-4840-B3BD-DA80FE3CB4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 figura mostra alterações que tivemos nas variáveis climáticas apresentadas, desde 1850 até 2018:</a:t>
            </a:r>
          </a:p>
          <a:p>
            <a:pPr marL="171450" indent="-171450">
              <a:buFontTx/>
              <a:buChar char="-"/>
            </a:pPr>
            <a:r>
              <a:rPr lang="pt-BR" dirty="0"/>
              <a:t>Aumento da concentração de CO2 na atmosfera</a:t>
            </a:r>
          </a:p>
          <a:p>
            <a:pPr marL="171450" indent="-171450">
              <a:buFontTx/>
              <a:buChar char="-"/>
            </a:pPr>
            <a:r>
              <a:rPr lang="pt-BR" dirty="0"/>
              <a:t>Aumento na variabilidade e nos níveis de precipitação</a:t>
            </a:r>
          </a:p>
          <a:p>
            <a:pPr marL="171450" indent="-171450">
              <a:buFontTx/>
              <a:buChar char="-"/>
            </a:pPr>
            <a:r>
              <a:rPr lang="pt-BR" dirty="0"/>
              <a:t>Aumento da perda de gelo nas calotas glaciais</a:t>
            </a:r>
          </a:p>
          <a:p>
            <a:pPr marL="171450" indent="-171450">
              <a:buFontTx/>
              <a:buChar char="-"/>
            </a:pPr>
            <a:r>
              <a:rPr lang="pt-BR" dirty="0"/>
              <a:t>Aumento da temperatura da superfície  terrestre</a:t>
            </a:r>
          </a:p>
          <a:p>
            <a:pPr marL="171450" indent="-171450">
              <a:buFontTx/>
              <a:buChar char="-"/>
            </a:pPr>
            <a:r>
              <a:rPr lang="pt-BR" dirty="0"/>
              <a:t>Elevação dos nível do mar</a:t>
            </a:r>
          </a:p>
          <a:p>
            <a:pPr marL="171450" indent="-171450">
              <a:buFontTx/>
              <a:buChar char="-"/>
            </a:pPr>
            <a:r>
              <a:rPr lang="pt-BR" dirty="0"/>
              <a:t>Aumento do calor retido pelos oceanos</a:t>
            </a:r>
          </a:p>
          <a:p>
            <a:pPr marL="0" indent="0">
              <a:buFontTx/>
              <a:buNone/>
            </a:pPr>
            <a:r>
              <a:rPr lang="pt-BR" dirty="0"/>
              <a:t>Muitas dessas variações são devidos principalmente a ações humanas. </a:t>
            </a:r>
          </a:p>
          <a:p>
            <a:pPr marL="0" indent="0">
              <a:buFontTx/>
              <a:buNone/>
            </a:pPr>
            <a:r>
              <a:rPr lang="pt-BR" dirty="0"/>
              <a:t>São muitas informações coletadas de diferentes fontes e são dados que envolvem dimensões geográficas e temporais. Como podemos lidar com essas variáveis computacionalmente 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85AFE-3D7B-4840-B3BD-DA80FE3CB4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1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Xarray</a:t>
            </a:r>
            <a:r>
              <a:rPr lang="pt-BR" dirty="0"/>
              <a:t> expande os recursos dos </a:t>
            </a:r>
            <a:r>
              <a:rPr lang="pt-BR" dirty="0" err="1"/>
              <a:t>arrays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, fornecendo uma manipulação de dados simplificada. </a:t>
            </a:r>
          </a:p>
          <a:p>
            <a:r>
              <a:rPr lang="pt-BR" dirty="0"/>
              <a:t>É semelhante nesse aspecto ao Pandas, mas enquanto o Pandas é excelente no trabalho com dados tabulares, o </a:t>
            </a:r>
            <a:r>
              <a:rPr lang="pt-BR" dirty="0" err="1"/>
              <a:t>Xarray</a:t>
            </a:r>
            <a:r>
              <a:rPr lang="pt-BR" dirty="0"/>
              <a:t> se concentra em matrizes de dados N-dimensionais (ou seja, grids). </a:t>
            </a:r>
          </a:p>
          <a:p>
            <a:r>
              <a:rPr lang="pt-BR" dirty="0"/>
              <a:t>Sua interface é amplamente baseada no modelo de dados </a:t>
            </a:r>
            <a:r>
              <a:rPr lang="pt-BR" dirty="0" err="1"/>
              <a:t>netCDF</a:t>
            </a:r>
            <a:r>
              <a:rPr lang="pt-BR" dirty="0"/>
              <a:t>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Common Data Form), com </a:t>
            </a:r>
            <a:r>
              <a:rPr lang="pt-BR" dirty="0"/>
              <a:t>variáveis, atributos e dimensões. </a:t>
            </a:r>
          </a:p>
          <a:p>
            <a:endParaRPr lang="pt-BR" dirty="0"/>
          </a:p>
          <a:p>
            <a:r>
              <a:rPr lang="pt-BR" dirty="0"/>
              <a:t>Serão apresentadas 2 estruturas de dados presentes no XARRAY: Os </a:t>
            </a:r>
            <a:r>
              <a:rPr lang="pt-BR" dirty="0" err="1"/>
              <a:t>DataArrays</a:t>
            </a:r>
            <a:r>
              <a:rPr lang="pt-BR" dirty="0"/>
              <a:t> e os </a:t>
            </a:r>
            <a:r>
              <a:rPr lang="pt-BR" dirty="0" err="1"/>
              <a:t>Datasets</a:t>
            </a:r>
            <a:r>
              <a:rPr lang="pt-B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85AFE-3D7B-4840-B3BD-DA80FE3CB4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“Olhe novamente para aquele ponto. Isso está aqui. Essa é a casa. Somos nós. Nele, todos que você ama, todos que você conhece, todos de quem você já ouviu falar, todos os seres humanos que já existiram, viveram suas vidas. O conjunto de nossa alegria e sofrimento, milhares de religiões, ideologias e doutrinas econômicas confiantes, cada caçador e coletor, cada herói e covarde, cada criador e destruidor de civilização, cada rei e camponês, cada jovem casal apaixonado, cada mãe e cada pai, filho esperançoso, inventor e explorador, todo professor de moral, todo político corrupto, todo “superstar”, todo “líder supremo”, todo santo e pecador na história de nossa espécie viveram lá – em um grão de poeira suspenso em um raio de sol.”</a:t>
            </a:r>
          </a:p>
          <a:p>
            <a:endParaRPr lang="pt-BR" dirty="0"/>
          </a:p>
          <a:p>
            <a:r>
              <a:rPr lang="pt-BR" dirty="0"/>
              <a:t>Essa é uma fala do Carl Sagan que nos mostra o quanto o planeta terra, assim como nós, é um sistema frágil e delicado.</a:t>
            </a:r>
          </a:p>
          <a:p>
            <a:r>
              <a:rPr lang="pt-BR" dirty="0"/>
              <a:t>Nós, como pessoas atuantes na área de tecnologia, podemos e devemos também dar a nossa contribuição para cuidar da nossa casa e fazer deste planeta um lugar melhor.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85AFE-3D7B-4840-B3BD-DA80FE3CB4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9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3B8-620F-43F2-8914-C04C9F435A0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D60-77F4-450A-A06F-B4A6437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72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3B8-620F-43F2-8914-C04C9F435A0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D60-77F4-450A-A06F-B4A6437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6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3B8-620F-43F2-8914-C04C9F435A0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D60-77F4-450A-A06F-B4A6437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3B8-620F-43F2-8914-C04C9F435A0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D60-77F4-450A-A06F-B4A6437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8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3B8-620F-43F2-8914-C04C9F435A0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D60-77F4-450A-A06F-B4A6437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11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3B8-620F-43F2-8914-C04C9F435A0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D60-77F4-450A-A06F-B4A6437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3B8-620F-43F2-8914-C04C9F435A0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D60-77F4-450A-A06F-B4A6437F55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3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3B8-620F-43F2-8914-C04C9F435A0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D60-77F4-450A-A06F-B4A6437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3B8-620F-43F2-8914-C04C9F435A0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D60-77F4-450A-A06F-B4A6437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5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3B8-620F-43F2-8914-C04C9F435A0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D60-77F4-450A-A06F-B4A6437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8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DAE93B8-620F-43F2-8914-C04C9F435A0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D60-77F4-450A-A06F-B4A6437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AE93B8-620F-43F2-8914-C04C9F435A0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00EAD60-77F4-450A-A06F-B4A6437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oregonstate.education/climatechang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FAE1-6698-4A30-90A2-E5ABC1580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Tools for Climate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108AB-4EFC-4CA7-BB4E-0FC526083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Weld Lucas Cunha</a:t>
            </a:r>
          </a:p>
          <a:p>
            <a:r>
              <a:rPr lang="pt-BR" dirty="0"/>
              <a:t>Data </a:t>
            </a:r>
            <a:r>
              <a:rPr lang="pt-BR" dirty="0" err="1"/>
              <a:t>Scientist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SiDi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2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A92B-535B-45D6-9C8E-AF50DFA8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6"/>
            <a:ext cx="12192000" cy="790113"/>
          </a:xfrm>
        </p:spPr>
        <p:txBody>
          <a:bodyPr/>
          <a:lstStyle/>
          <a:p>
            <a:r>
              <a:rPr lang="pt-BR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E160-26EC-45A9-ACC7-835F152E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020932"/>
            <a:ext cx="11523216" cy="5663953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endParaRPr lang="en-US" dirty="0"/>
          </a:p>
        </p:txBody>
      </p:sp>
      <p:sp>
        <p:nvSpPr>
          <p:cNvPr id="4" name="AutoShape 2" descr="https://planetary.s3.amazonaws.com/web/assets/pictures/_453x614_crop_center-center_line/20140801_PIA00452.jpg.webp">
            <a:extLst>
              <a:ext uri="{FF2B5EF4-FFF2-40B4-BE49-F238E27FC236}">
                <a16:creationId xmlns:a16="http://schemas.microsoft.com/office/drawing/2014/main" id="{FAFA8913-85E2-4B5D-A318-0D812744A4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planetary.s3.amazonaws.com/web/assets/pictures/_453x614_crop_center-center_line/20140801_PIA00452.jpg.webp">
            <a:extLst>
              <a:ext uri="{FF2B5EF4-FFF2-40B4-BE49-F238E27FC236}">
                <a16:creationId xmlns:a16="http://schemas.microsoft.com/office/drawing/2014/main" id="{383ADBFD-6A4B-43D8-B4C2-DD58596E74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https://andyjamiesonpt.com/wp-content/uploads/2020/03/palebluedot2.jpeg">
            <a:extLst>
              <a:ext uri="{FF2B5EF4-FFF2-40B4-BE49-F238E27FC236}">
                <a16:creationId xmlns:a16="http://schemas.microsoft.com/office/drawing/2014/main" id="{E4D06576-0EBA-4000-A238-CB7D41C63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04950"/>
            <a:ext cx="64008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857DB-BEE5-4BA3-A6C0-663763D6431A}"/>
              </a:ext>
            </a:extLst>
          </p:cNvPr>
          <p:cNvSpPr txBox="1"/>
          <p:nvPr/>
        </p:nvSpPr>
        <p:spPr>
          <a:xfrm>
            <a:off x="1509091" y="5266403"/>
            <a:ext cx="9173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following excerpt from Carl Sagan's book </a:t>
            </a:r>
            <a:r>
              <a:rPr lang="en-US" i="1" dirty="0"/>
              <a:t>Pale Blue Dot</a:t>
            </a:r>
            <a:r>
              <a:rPr lang="en-US" dirty="0"/>
              <a:t> was inspired by an image taken, at Sagan's suggestion, by Voyager 1 on 14 February 1990. As the spacecraft was departing our planetary neighborhood for the fringes of the solar system, it turned it around for one last look at its home planet.</a:t>
            </a:r>
          </a:p>
        </p:txBody>
      </p:sp>
    </p:spTree>
    <p:extLst>
      <p:ext uri="{BB962C8B-B14F-4D97-AF65-F5344CB8AC3E}">
        <p14:creationId xmlns:p14="http://schemas.microsoft.com/office/powerpoint/2010/main" val="111845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0259-1AED-42DE-A600-4E3EF66F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Questions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EAD9-28AF-4931-B3B9-5781A60A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Speak Now Or Forever Hold Your Peace.</a:t>
            </a:r>
          </a:p>
        </p:txBody>
      </p:sp>
    </p:spTree>
    <p:extLst>
      <p:ext uri="{BB962C8B-B14F-4D97-AF65-F5344CB8AC3E}">
        <p14:creationId xmlns:p14="http://schemas.microsoft.com/office/powerpoint/2010/main" val="237050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0259-1AED-42DE-A600-4E3EF66F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Thank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EAD9-28AF-4931-B3B9-5781A60A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That's all Folks! </a:t>
            </a:r>
          </a:p>
        </p:txBody>
      </p:sp>
    </p:spTree>
    <p:extLst>
      <p:ext uri="{BB962C8B-B14F-4D97-AF65-F5344CB8AC3E}">
        <p14:creationId xmlns:p14="http://schemas.microsoft.com/office/powerpoint/2010/main" val="133645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E23C-6070-46C3-AFF0-130BAFFD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1CD5-783E-429C-8F5D-C2EF7658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Computational Tools for Climate Science 2023</a:t>
            </a:r>
          </a:p>
          <a:p>
            <a:r>
              <a:rPr lang="pt-BR" sz="2000" dirty="0"/>
              <a:t>I</a:t>
            </a:r>
            <a:r>
              <a:rPr lang="en-US" sz="2000" dirty="0" err="1"/>
              <a:t>ntroduction</a:t>
            </a:r>
            <a:r>
              <a:rPr lang="en-US" sz="2000" dirty="0"/>
              <a:t> to Climate Science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xarray</a:t>
            </a:r>
            <a:r>
              <a:rPr lang="en-US" sz="2000" dirty="0"/>
              <a:t> as </a:t>
            </a:r>
            <a:r>
              <a:rPr lang="en-US" sz="2000" dirty="0" err="1"/>
              <a:t>xr</a:t>
            </a:r>
            <a:endParaRPr lang="en-US" sz="2000" dirty="0"/>
          </a:p>
          <a:p>
            <a:r>
              <a:rPr lang="pt-BR" sz="2000" dirty="0"/>
              <a:t>Tutorial</a:t>
            </a:r>
          </a:p>
          <a:p>
            <a:r>
              <a:rPr lang="pt-BR" sz="2000" dirty="0" err="1"/>
              <a:t>Conclusion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A92B-535B-45D6-9C8E-AF50DFA8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6"/>
            <a:ext cx="12192000" cy="7901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Computational Tools for </a:t>
            </a:r>
            <a:br>
              <a:rPr lang="en-US" b="1" dirty="0"/>
            </a:br>
            <a:r>
              <a:rPr lang="en-US" b="1" dirty="0"/>
              <a:t>Climate Science 2023</a:t>
            </a:r>
            <a:endParaRPr lang="en-US" dirty="0"/>
          </a:p>
        </p:txBody>
      </p:sp>
      <p:pic>
        <p:nvPicPr>
          <p:cNvPr id="1026" name="Picture 2" descr="https://comptools.climatematch.io/_images/CMA_Concept_Map.png">
            <a:extLst>
              <a:ext uri="{FF2B5EF4-FFF2-40B4-BE49-F238E27FC236}">
                <a16:creationId xmlns:a16="http://schemas.microsoft.com/office/drawing/2014/main" id="{0A134E03-7276-4CB3-9D2A-DC44B0AD7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40" y="1171030"/>
            <a:ext cx="6791726" cy="518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YxWO4DS13EtynUcgHavVT4r62qmAi63JSUNOHAW0jzfjAt4vrWXt2CVybOzSBEktzbp2Hmx9lRTsZv_NXo9amhQUKzwtIc1-uRo-8NgzlFmhHt2RlZdj2uJIAXe_rOOssg=w1280">
            <a:extLst>
              <a:ext uri="{FF2B5EF4-FFF2-40B4-BE49-F238E27FC236}">
                <a16:creationId xmlns:a16="http://schemas.microsoft.com/office/drawing/2014/main" id="{4F4FFF8A-9908-402D-93F9-B4A994A1D5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4" y="1541056"/>
            <a:ext cx="4663454" cy="24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tsd_FPQ4Mb74pLYse9yri2VUI8iv5_9U5U3c5qFNBxeAFZF5SpwRP2bdeqF6JgI6t85Lf4OnsIG3JaAl-pNs6OBxxUJx-E5x3gGQHwPKp5R32feVny4WTlUcIIJaXnw00A=w1280">
            <a:extLst>
              <a:ext uri="{FF2B5EF4-FFF2-40B4-BE49-F238E27FC236}">
                <a16:creationId xmlns:a16="http://schemas.microsoft.com/office/drawing/2014/main" id="{2082A8AC-7D67-4B1B-999F-78849FF14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59"/>
          <a:stretch/>
        </p:blipFill>
        <p:spPr bwMode="auto">
          <a:xfrm>
            <a:off x="559092" y="4308485"/>
            <a:ext cx="4048331" cy="20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54B38-EDC5-4260-9D2C-DA1F35C982FB}"/>
              </a:ext>
            </a:extLst>
          </p:cNvPr>
          <p:cNvSpPr txBox="1"/>
          <p:nvPr/>
        </p:nvSpPr>
        <p:spPr>
          <a:xfrm>
            <a:off x="1529282" y="3939153"/>
            <a:ext cx="210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b="1" dirty="0"/>
              <a:t>Research Projects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81498-5FF4-4F82-B495-6B0EB2BBE964}"/>
              </a:ext>
            </a:extLst>
          </p:cNvPr>
          <p:cNvSpPr txBox="1"/>
          <p:nvPr/>
        </p:nvSpPr>
        <p:spPr>
          <a:xfrm>
            <a:off x="1866072" y="1171030"/>
            <a:ext cx="143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b="1" dirty="0"/>
              <a:t>Curriculum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806A-5267-4AF3-89D6-6DAA953260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6293" y="1171030"/>
            <a:ext cx="874173" cy="10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3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A92B-535B-45D6-9C8E-AF50DFA8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6"/>
            <a:ext cx="12192000" cy="790113"/>
          </a:xfrm>
        </p:spPr>
        <p:txBody>
          <a:bodyPr/>
          <a:lstStyle/>
          <a:p>
            <a:r>
              <a:rPr lang="pt-BR" dirty="0"/>
              <a:t>INTRODUCTION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F36BA3-79F4-4409-8C52-43FDA2C2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677021"/>
            <a:ext cx="7729728" cy="5686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https://open.oregonstate.education/climatechange/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7526C-1E90-4F81-8A6E-5B9B89E8C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1365716"/>
            <a:ext cx="7729728" cy="41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8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A92B-535B-45D6-9C8E-AF50DFA8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6"/>
            <a:ext cx="12192000" cy="790113"/>
          </a:xfrm>
        </p:spPr>
        <p:txBody>
          <a:bodyPr/>
          <a:lstStyle/>
          <a:p>
            <a:r>
              <a:rPr lang="pt-BR" dirty="0"/>
              <a:t>INTRODUCTION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CB4E4D-76BF-4858-972B-A217B5936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328" r="17032"/>
          <a:stretch/>
        </p:blipFill>
        <p:spPr>
          <a:xfrm>
            <a:off x="1315506" y="1412322"/>
            <a:ext cx="9560988" cy="473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2C5AEA-BDC7-4DBC-97B5-B4C606D7CDEA}"/>
              </a:ext>
            </a:extLst>
          </p:cNvPr>
          <p:cNvSpPr txBox="1"/>
          <p:nvPr/>
        </p:nvSpPr>
        <p:spPr>
          <a:xfrm>
            <a:off x="3547129" y="6306948"/>
            <a:ext cx="514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Climate is what you expect. Weather is what you get.</a:t>
            </a:r>
          </a:p>
        </p:txBody>
      </p:sp>
    </p:spTree>
    <p:extLst>
      <p:ext uri="{BB962C8B-B14F-4D97-AF65-F5344CB8AC3E}">
        <p14:creationId xmlns:p14="http://schemas.microsoft.com/office/powerpoint/2010/main" val="378744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A92B-535B-45D6-9C8E-AF50DFA8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6"/>
            <a:ext cx="12192000" cy="790113"/>
          </a:xfrm>
        </p:spPr>
        <p:txBody>
          <a:bodyPr/>
          <a:lstStyle/>
          <a:p>
            <a:r>
              <a:rPr lang="pt-BR" dirty="0"/>
              <a:t>INTRODUCTION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7F247C-8EA6-4ACD-9D5E-EC0BDC7C1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038"/>
          <a:stretch/>
        </p:blipFill>
        <p:spPr>
          <a:xfrm>
            <a:off x="334169" y="1535836"/>
            <a:ext cx="11523662" cy="46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5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A92B-535B-45D6-9C8E-AF50DFA8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6"/>
            <a:ext cx="12192000" cy="790113"/>
          </a:xfrm>
        </p:spPr>
        <p:txBody>
          <a:bodyPr/>
          <a:lstStyle/>
          <a:p>
            <a:r>
              <a:rPr lang="pt-BR" dirty="0"/>
              <a:t>INTRODUCTION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25AB9E-E889-45E0-BAC8-F8E6EFE4A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336" r="1932"/>
          <a:stretch/>
        </p:blipFill>
        <p:spPr>
          <a:xfrm>
            <a:off x="445494" y="1420427"/>
            <a:ext cx="11301011" cy="47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A92B-535B-45D6-9C8E-AF50DFA8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6"/>
            <a:ext cx="12192000" cy="790113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xarray</a:t>
            </a:r>
            <a:r>
              <a:rPr lang="en-US" dirty="0"/>
              <a:t> as </a:t>
            </a:r>
            <a:r>
              <a:rPr lang="en-US" dirty="0" err="1"/>
              <a:t>xr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F4D46-F5C1-4B02-8AF0-F21A2200C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D4353C-EEE5-49BF-98DA-666240F0A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423202"/>
            <a:ext cx="115252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2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A92B-535B-45D6-9C8E-AF50DFA8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6"/>
            <a:ext cx="12192000" cy="790113"/>
          </a:xfrm>
        </p:spPr>
        <p:txBody>
          <a:bodyPr/>
          <a:lstStyle/>
          <a:p>
            <a:r>
              <a:rPr lang="pt-BR" dirty="0"/>
              <a:t>Tutorial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E160-26EC-45A9-ACC7-835F152E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020932"/>
            <a:ext cx="11523216" cy="5663953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endParaRPr lang="en-US" dirty="0"/>
          </a:p>
        </p:txBody>
      </p:sp>
      <p:pic>
        <p:nvPicPr>
          <p:cNvPr id="1028" name="Picture 4" descr="Sievo on Twitter: &quot;Who the h*** wrote this? If you're obsessed about code  quality as we're, read this. Dos and Don'ts of clean coding from Sievo's  Lead Software Engineer: https://t.co/vgSZ9C7Tdm #cleancode #programming #">
            <a:extLst>
              <a:ext uri="{FF2B5EF4-FFF2-40B4-BE49-F238E27FC236}">
                <a16:creationId xmlns:a16="http://schemas.microsoft.com/office/drawing/2014/main" id="{A69204B0-16D4-4E83-AD3C-E0A5CC462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093" y="1579393"/>
            <a:ext cx="8073814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6491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303</TotalTime>
  <Words>885</Words>
  <Application>Microsoft Office PowerPoint</Application>
  <PresentationFormat>Widescreen</PresentationFormat>
  <Paragraphs>80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Computational Tools for Climate Science</vt:lpstr>
      <vt:lpstr>Agenda</vt:lpstr>
      <vt:lpstr>Computational Tools for  Climate Science 2023</vt:lpstr>
      <vt:lpstr>INTRODUCTION</vt:lpstr>
      <vt:lpstr>INTRODUCTION</vt:lpstr>
      <vt:lpstr>INTRODUCTION</vt:lpstr>
      <vt:lpstr>INTRODUCTION</vt:lpstr>
      <vt:lpstr>import xarray as xr</vt:lpstr>
      <vt:lpstr>Tutorial</vt:lpstr>
      <vt:lpstr>CONCLUSION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Tools in Climate Science</dc:title>
  <dc:creator>Weld Lucas Cunha</dc:creator>
  <cp:lastModifiedBy>Weld Lucas Cunha</cp:lastModifiedBy>
  <cp:revision>15</cp:revision>
  <dcterms:created xsi:type="dcterms:W3CDTF">2023-08-30T10:55:04Z</dcterms:created>
  <dcterms:modified xsi:type="dcterms:W3CDTF">2023-08-31T11:19:59Z</dcterms:modified>
</cp:coreProperties>
</file>