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65" r:id="rId14"/>
    <p:sldId id="270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107" autoAdjust="0"/>
  </p:normalViewPr>
  <p:slideViewPr>
    <p:cSldViewPr snapToGrid="0">
      <p:cViewPr varScale="1">
        <p:scale>
          <a:sx n="54" d="100"/>
          <a:sy n="54" d="100"/>
        </p:scale>
        <p:origin x="11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3111B-0CF0-4866-BBEE-4174EF9917A4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DE6AB-931E-4A6E-8992-A42BDD7125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0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DE6AB-931E-4A6E-8992-A42BDD71259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818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DE6AB-931E-4A6E-8992-A42BDD71259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589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DE6AB-931E-4A6E-8992-A42BDD71259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040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DE6AB-931E-4A6E-8992-A42BDD71259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207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DE6AB-931E-4A6E-8992-A42BDD71259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812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DE6AB-931E-4A6E-8992-A42BDD71259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601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DE6AB-931E-4A6E-8992-A42BDD71259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287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DE6AB-931E-4A6E-8992-A42BDD71259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17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DE6AB-931E-4A6E-8992-A42BDD71259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3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DE6AB-931E-4A6E-8992-A42BDD7125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02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DE6AB-931E-4A6E-8992-A42BDD7125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7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DE6AB-931E-4A6E-8992-A42BDD7125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93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DE6AB-931E-4A6E-8992-A42BDD71259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347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DE6AB-931E-4A6E-8992-A42BDD71259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927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DE6AB-931E-4A6E-8992-A42BDD71259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51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6F45-38BE-409B-9903-6AE5AEB36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C8BDB-C729-49FB-B594-2248BE4C9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B1A5-D960-4E0E-A4C3-C390B031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70C-2520-4000-BD20-C27F9F9D7C34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8C2E-5F83-441A-BA95-124C7F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18BE-3584-4E7F-88C3-6BCBCEB4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359-0CC4-4D7C-8DD1-B32E07461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7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D94F-8200-4835-B020-8363B738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D418D-3ADF-447B-A515-3DCE29041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E3D53-EF2B-46D9-A3FE-156254EA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70C-2520-4000-BD20-C27F9F9D7C34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E048A-B476-4234-B14D-53F1386A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A8479-FB5D-4AB6-AABB-C83ADCD8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359-0CC4-4D7C-8DD1-B32E07461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8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9AE26-E860-41B8-A42D-7A2287F72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E72A3-12AF-4518-B524-40104EE83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E492-72E8-45BC-B83D-270BC601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70C-2520-4000-BD20-C27F9F9D7C34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EFA64-6984-4512-9A8A-847FDDBD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85B7-AB91-4D2E-9762-DFE10D4C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359-0CC4-4D7C-8DD1-B32E07461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01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935-0254-4F7A-9F43-DDCF454C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64C3-93AD-47C8-A1C8-ED3B56ED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15F52-7C32-408A-8CE8-4DC2B954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70C-2520-4000-BD20-C27F9F9D7C34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55D5-9922-43B3-B561-ACE5F8B2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E8419-E907-4E84-933D-38742E23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359-0CC4-4D7C-8DD1-B32E07461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24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371E-F511-4DE7-A100-86F94E31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3FED4-29E8-4DCC-B8FE-E58D57BF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F7B5-F2A0-40A7-99FD-D4BBA6BC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70C-2520-4000-BD20-C27F9F9D7C34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D522A-87FA-4AED-8170-A3A15875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4B0F-39E7-448A-ACA4-99508E65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359-0CC4-4D7C-8DD1-B32E07461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4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75DB-334B-4095-9D78-147549A4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0F9B-4AC6-4902-A987-4007806D4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8BB97-EF36-4479-9B83-6491822B8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3375B-9F1D-40E9-88E7-5A8CF85E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70C-2520-4000-BD20-C27F9F9D7C34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8B1E-18D1-4F8E-A644-F9BEF9FA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C7AB-1A9D-497A-A31D-75C9B726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359-0CC4-4D7C-8DD1-B32E07461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65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F5DF-54FB-40E4-A918-48524BF5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A2D1C-3818-4A4A-8F62-4585C9E2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A4CC-1CD3-4930-A83F-FB34FA83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A8FD2-D2C2-4E7B-B3A1-71483D64A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6E652-B307-4D4C-95B6-644884B03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8F5A5-193C-4BC8-9051-99AB01CE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70C-2520-4000-BD20-C27F9F9D7C34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0C2CB-D1D7-4FEB-88B2-EF4413A5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ADF57-8C9E-44FA-96D9-7E765820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359-0CC4-4D7C-8DD1-B32E07461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2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7951-20F5-4F23-A3EC-27043081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199B5-1ED4-4555-A2EE-2C8E1948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70C-2520-4000-BD20-C27F9F9D7C34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813FC-8827-4A8F-8C3A-D0C78675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41202-0C55-48DA-BFB5-2389C4FF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359-0CC4-4D7C-8DD1-B32E07461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00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AECCF-E8BA-4545-B9E5-6B4E6FD7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70C-2520-4000-BD20-C27F9F9D7C34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F2749-1AFB-4A8F-89F8-D18AFE39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0632-82E9-449E-877C-3F69919C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359-0CC4-4D7C-8DD1-B32E07461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54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8EDA-76BF-45CE-8D50-4B82D305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C6DF-8735-42FD-A778-74E49C9C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053BE-53A0-4FBA-A1CD-20360E70F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CCB28-85C7-4244-B783-4F863191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70C-2520-4000-BD20-C27F9F9D7C34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36561-C468-44D4-94CD-96F87911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DAF25-FA15-4939-A5C2-B5AA801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359-0CC4-4D7C-8DD1-B32E07461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4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8C56-4470-44D1-A1F9-43900621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4A87E-32FF-467C-9B50-941FA6269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8C2FA-A914-434C-A8B5-4E430F41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5A487-B40B-4359-96A5-E9363D8E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70C-2520-4000-BD20-C27F9F9D7C34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2FAD5-966B-4FB2-A154-DE222194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C9F1D-641F-4D5C-9A3C-F07C7C3F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359-0CC4-4D7C-8DD1-B32E07461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59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09B09-7336-4849-85A2-716BB4A1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676A8-8899-4AC0-B745-18DA8A322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F3BFA-B9F8-4AB5-A1A7-49D0973B3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570C-2520-4000-BD20-C27F9F9D7C34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4EC8B-E537-4B55-ADA7-88E076E3D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D18B-CDB2-4EE9-BD60-0459449E8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9359-0CC4-4D7C-8DD1-B32E07461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70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2421-9200-4DF0-9B62-A0C0FF334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JC @ EEML 2021: </a:t>
            </a:r>
            <a:r>
              <a:rPr lang="de-DE" dirty="0" err="1"/>
              <a:t>Responsible</a:t>
            </a:r>
            <a:r>
              <a:rPr lang="de-DE" dirty="0"/>
              <a:t>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CCF01-0626-484E-84BE-B70960B91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4400" dirty="0"/>
              <a:t>Zhang, B.H., Lemoine, B., Mitchell, M.: </a:t>
            </a:r>
            <a:r>
              <a:rPr lang="de-DE" sz="4400" dirty="0" err="1"/>
              <a:t>Mitigating</a:t>
            </a:r>
            <a:r>
              <a:rPr lang="de-DE" sz="4400" dirty="0"/>
              <a:t> </a:t>
            </a:r>
            <a:r>
              <a:rPr lang="de-DE" sz="4400" dirty="0" err="1"/>
              <a:t>Unwanted</a:t>
            </a:r>
            <a:r>
              <a:rPr lang="de-DE" sz="4400" dirty="0"/>
              <a:t> </a:t>
            </a:r>
            <a:r>
              <a:rPr lang="de-DE" sz="4400" dirty="0" err="1"/>
              <a:t>Biases</a:t>
            </a:r>
            <a:r>
              <a:rPr lang="de-DE" sz="4400" dirty="0"/>
              <a:t> </a:t>
            </a:r>
            <a:r>
              <a:rPr lang="de-DE" sz="4400" dirty="0" err="1"/>
              <a:t>with</a:t>
            </a:r>
            <a:r>
              <a:rPr lang="de-DE" sz="4400" dirty="0"/>
              <a:t> </a:t>
            </a:r>
            <a:r>
              <a:rPr lang="de-DE" sz="4400" dirty="0" err="1"/>
              <a:t>Adversarial</a:t>
            </a:r>
            <a:r>
              <a:rPr lang="de-DE" sz="4400" dirty="0"/>
              <a:t> Learning (2018). In </a:t>
            </a:r>
            <a:r>
              <a:rPr lang="de-DE" sz="4400" i="1" dirty="0"/>
              <a:t>Proceedings </a:t>
            </a:r>
            <a:r>
              <a:rPr lang="de-DE" sz="4400" i="1" dirty="0" err="1"/>
              <a:t>of</a:t>
            </a:r>
            <a:r>
              <a:rPr lang="de-DE" sz="4400" i="1" dirty="0"/>
              <a:t> </a:t>
            </a:r>
            <a:r>
              <a:rPr lang="de-DE" sz="4400" i="1" dirty="0" err="1"/>
              <a:t>Artificial</a:t>
            </a:r>
            <a:r>
              <a:rPr lang="de-DE" sz="4400" i="1" dirty="0"/>
              <a:t> </a:t>
            </a:r>
            <a:r>
              <a:rPr lang="de-DE" sz="4400" i="1" dirty="0" err="1"/>
              <a:t>Intelligence</a:t>
            </a:r>
            <a:r>
              <a:rPr lang="de-DE" sz="4400" i="1" dirty="0"/>
              <a:t>, </a:t>
            </a:r>
            <a:r>
              <a:rPr lang="de-DE" sz="4400" i="1" dirty="0" err="1"/>
              <a:t>Ethics</a:t>
            </a:r>
            <a:r>
              <a:rPr lang="de-DE" sz="4400" i="1" dirty="0"/>
              <a:t>, and Society</a:t>
            </a:r>
          </a:p>
          <a:p>
            <a:endParaRPr lang="de-DE" dirty="0"/>
          </a:p>
          <a:p>
            <a:r>
              <a:rPr lang="de-DE" dirty="0"/>
              <a:t>By Tanja Sarcevic</a:t>
            </a:r>
          </a:p>
        </p:txBody>
      </p:sp>
    </p:spTree>
    <p:extLst>
      <p:ext uri="{BB962C8B-B14F-4D97-AF65-F5344CB8AC3E}">
        <p14:creationId xmlns:p14="http://schemas.microsoft.com/office/powerpoint/2010/main" val="401241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621E-57DD-4579-919D-2B229295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Debiasing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D994A-4E2D-496A-9231-14DEC3FAA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de-DE" sz="3000" dirty="0"/>
              </a:p>
              <a:p>
                <a:endParaRPr lang="de-DE" sz="3000" dirty="0"/>
              </a:p>
              <a:p>
                <a:endParaRPr lang="de-DE" sz="3000" dirty="0"/>
              </a:p>
              <a:p>
                <a:endParaRPr lang="de-DE" sz="3000" dirty="0"/>
              </a:p>
              <a:p>
                <a:endParaRPr lang="de-DE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de-DE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de-DE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de-DE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DE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de-DE" sz="3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3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de-DE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D994A-4E2D-496A-9231-14DEC3FAA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182D111-2662-4C4D-9E90-B5F7E7491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69" y="1361894"/>
            <a:ext cx="9431383" cy="27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6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621E-57DD-4579-919D-2B229295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Debiasing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D994A-4E2D-496A-9231-14DEC3FAA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de-DE" sz="3000" dirty="0"/>
              </a:p>
              <a:p>
                <a:endParaRPr lang="de-DE" sz="3000" dirty="0"/>
              </a:p>
              <a:p>
                <a:endParaRPr lang="de-DE" sz="3000" dirty="0"/>
              </a:p>
              <a:p>
                <a:endParaRPr lang="de-DE" sz="3000" dirty="0"/>
              </a:p>
              <a:p>
                <a:endParaRPr lang="de-DE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de-DE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de-DE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3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𝑝𝑟𝑜𝑗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3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de-DE" sz="3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de-DE" sz="3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e-DE" sz="3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a:rPr lang="de-DE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DE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de-DE" sz="3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3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de-DE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de-DE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D994A-4E2D-496A-9231-14DEC3FAA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182D111-2662-4C4D-9E90-B5F7E7491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69" y="1361894"/>
            <a:ext cx="9431383" cy="27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4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621E-57DD-4579-919D-2B229295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Debiasing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D994A-4E2D-496A-9231-14DEC3FAA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de-DE" sz="3000" dirty="0"/>
              </a:p>
              <a:p>
                <a:endParaRPr lang="de-DE" sz="3000" dirty="0"/>
              </a:p>
              <a:p>
                <a:endParaRPr lang="de-DE" sz="3000" dirty="0"/>
              </a:p>
              <a:p>
                <a:endParaRPr lang="de-DE" sz="3000" dirty="0"/>
              </a:p>
              <a:p>
                <a:endParaRPr lang="de-DE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de-DE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de-DE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𝑝𝑟𝑜𝑗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de-DE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de-DE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e-DE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a:rPr lang="de-DE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DE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de-DE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de-DE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de-DE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D994A-4E2D-496A-9231-14DEC3FAA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182D111-2662-4C4D-9E90-B5F7E7491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69" y="1361894"/>
            <a:ext cx="9431383" cy="27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621E-57DD-4579-919D-2B229295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Debiasing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994A-4E2D-496A-9231-14DEC3FA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Adversary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parity</a:t>
            </a:r>
            <a:r>
              <a:rPr lang="de-DE" dirty="0"/>
              <a:t>: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Y´</a:t>
            </a:r>
          </a:p>
          <a:p>
            <a:pPr lvl="1"/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odds</a:t>
            </a:r>
            <a:r>
              <a:rPr lang="de-DE" dirty="0"/>
              <a:t>: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Y´and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Y</a:t>
            </a:r>
          </a:p>
          <a:p>
            <a:pPr lvl="1"/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opportunity</a:t>
            </a:r>
            <a:r>
              <a:rPr lang="de-DE" dirty="0"/>
              <a:t>: </a:t>
            </a:r>
            <a:r>
              <a:rPr lang="de-DE" dirty="0" err="1"/>
              <a:t>restrict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triaining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Y=y, </a:t>
            </a:r>
            <a:r>
              <a:rPr lang="de-DE" dirty="0" err="1"/>
              <a:t>where</a:t>
            </a:r>
            <a:r>
              <a:rPr lang="de-DE" dirty="0"/>
              <a:t> y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preferred</a:t>
            </a:r>
            <a:r>
              <a:rPr lang="de-DE" dirty="0"/>
              <a:t> </a:t>
            </a:r>
            <a:r>
              <a:rPr lang="de-DE" dirty="0" err="1"/>
              <a:t>label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2D111-2662-4C4D-9E90-B5F7E749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69" y="1361894"/>
            <a:ext cx="9431383" cy="27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9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4987-9E9C-44A1-AD62-86382E23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debiasing</a:t>
            </a:r>
            <a:r>
              <a:rPr lang="de-DE" dirty="0"/>
              <a:t>: 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ADF8-567D-4E0D-8F04-DF96DD60B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Generality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enforce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parity</a:t>
            </a:r>
            <a:r>
              <a:rPr lang="de-DE" dirty="0"/>
              <a:t>,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odds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opportunity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Model-</a:t>
            </a:r>
            <a:r>
              <a:rPr lang="de-DE" b="1" dirty="0" err="1"/>
              <a:t>agnostic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regardless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simple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predictor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gradient-based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Optimality</a:t>
            </a:r>
            <a:r>
              <a:rPr lang="de-DE" dirty="0"/>
              <a:t>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predictor</a:t>
            </a:r>
            <a:r>
              <a:rPr lang="de-DE" dirty="0"/>
              <a:t> </a:t>
            </a:r>
            <a:r>
              <a:rPr lang="de-DE" dirty="0" err="1"/>
              <a:t>converges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converge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satisfies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fairness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and </a:t>
            </a:r>
            <a:r>
              <a:rPr lang="de-DE" dirty="0" err="1"/>
              <a:t>should</a:t>
            </a:r>
            <a:r>
              <a:rPr lang="de-DE" dirty="0"/>
              <a:t> still perform </a:t>
            </a:r>
            <a:r>
              <a:rPr lang="de-DE" dirty="0" err="1"/>
              <a:t>well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attempts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53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CDA1-DDA0-4FAB-BC3E-00CFD8D8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r>
              <a:rPr lang="de-DE" dirty="0"/>
              <a:t> time!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9B873-A8FC-457F-A2D5-855E153CD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47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9A20-8D5F-4055-AADB-B548537A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0D71A-DF20-4751-8A9C-43A49BF87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Bias in AI</a:t>
            </a:r>
          </a:p>
          <a:p>
            <a:r>
              <a:rPr lang="de-DE" sz="3200" dirty="0" err="1"/>
              <a:t>Measurements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fairness</a:t>
            </a:r>
            <a:endParaRPr lang="de-DE" sz="3200" dirty="0"/>
          </a:p>
          <a:p>
            <a:r>
              <a:rPr lang="de-DE" sz="3200" dirty="0" err="1"/>
              <a:t>Adversarial</a:t>
            </a:r>
            <a:r>
              <a:rPr lang="de-DE" sz="3200" dirty="0"/>
              <a:t> </a:t>
            </a:r>
            <a:r>
              <a:rPr lang="de-DE" sz="3200" dirty="0" err="1"/>
              <a:t>Debiasing</a:t>
            </a:r>
            <a:endParaRPr lang="de-DE" sz="3200" dirty="0"/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34214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0BB-DF1D-412D-8F74-2012CEC9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Unwanted</a:t>
            </a:r>
            <a:r>
              <a:rPr lang="de-DE" dirty="0"/>
              <a:t> </a:t>
            </a:r>
            <a:r>
              <a:rPr lang="de-DE" dirty="0" err="1"/>
              <a:t>biases</a:t>
            </a:r>
            <a:endParaRPr lang="de-DE" dirty="0"/>
          </a:p>
        </p:txBody>
      </p:sp>
      <p:pic>
        <p:nvPicPr>
          <p:cNvPr id="5" name="Content Placeholder 4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BAF5008B-8F65-4B3C-ABCF-2AF2DDC9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57964"/>
            <a:ext cx="4934911" cy="4934911"/>
          </a:xfrm>
        </p:spPr>
      </p:pic>
    </p:spTree>
    <p:extLst>
      <p:ext uri="{BB962C8B-B14F-4D97-AF65-F5344CB8AC3E}">
        <p14:creationId xmlns:p14="http://schemas.microsoft.com/office/powerpoint/2010/main" val="92022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4A0A-208A-4960-9B44-0047C5A2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56C-A9BB-483D-8477-BACD7FBD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B93069-4335-4C89-8EDB-C42F61F16945}"/>
              </a:ext>
            </a:extLst>
          </p:cNvPr>
          <p:cNvGrpSpPr/>
          <p:nvPr/>
        </p:nvGrpSpPr>
        <p:grpSpPr>
          <a:xfrm>
            <a:off x="838200" y="1690688"/>
            <a:ext cx="6705600" cy="4814887"/>
            <a:chOff x="838200" y="1690688"/>
            <a:chExt cx="6705600" cy="48148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218DE1-8BA7-49DF-B98E-CD6D9D58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885950"/>
              <a:ext cx="5372100" cy="46196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6AD3AF-BDCF-404E-91DB-27730EF57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690688"/>
              <a:ext cx="6705600" cy="97155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8D59D-ED14-47A6-B040-67A1CA6417C1}"/>
              </a:ext>
            </a:extLst>
          </p:cNvPr>
          <p:cNvGrpSpPr/>
          <p:nvPr/>
        </p:nvGrpSpPr>
        <p:grpSpPr>
          <a:xfrm>
            <a:off x="8201526" y="1162050"/>
            <a:ext cx="3505200" cy="5343525"/>
            <a:chOff x="7972425" y="1497013"/>
            <a:chExt cx="3505200" cy="53435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D3823FB-2C05-4854-8B0B-1ADD00C0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2425" y="1497013"/>
              <a:ext cx="3505200" cy="2667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7BD2E3-B94A-4E0C-8466-8B1291AC2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2425" y="4164013"/>
              <a:ext cx="3495675" cy="2676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92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51CE-0C3E-4608-A563-EDB93AF7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fairness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05A19-3A70-448A-910C-4CABB17A6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e-DE" i="1" dirty="0"/>
                  <a:t>(Hardt, et al., 2016)</a:t>
                </a:r>
              </a:p>
              <a:p>
                <a:r>
                  <a:rPr lang="de-DE" dirty="0" err="1"/>
                  <a:t>Demographic</a:t>
                </a:r>
                <a:r>
                  <a:rPr lang="de-DE" dirty="0"/>
                  <a:t> Parity</a:t>
                </a:r>
              </a:p>
              <a:p>
                <a:r>
                  <a:rPr lang="de-DE" dirty="0" err="1"/>
                  <a:t>Equality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Odds </a:t>
                </a:r>
              </a:p>
              <a:p>
                <a:r>
                  <a:rPr lang="de-DE" dirty="0" err="1"/>
                  <a:t>Equality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Opportunity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Notation: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b="0" dirty="0"/>
                  <a:t> – feature </a:t>
                </a:r>
                <a:r>
                  <a:rPr lang="de-DE" b="0" dirty="0" err="1"/>
                  <a:t>vector</a:t>
                </a:r>
                <a:br>
                  <a:rPr lang="de-DE" b="0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b="0" dirty="0"/>
                  <a:t> – </a:t>
                </a:r>
                <a:r>
                  <a:rPr lang="de-DE" b="0" dirty="0" err="1"/>
                  <a:t>tru</a:t>
                </a:r>
                <a:r>
                  <a:rPr lang="de-DE" dirty="0" err="1"/>
                  <a:t>e</a:t>
                </a:r>
                <a:r>
                  <a:rPr lang="de-DE" dirty="0"/>
                  <a:t> </a:t>
                </a:r>
                <a:r>
                  <a:rPr lang="de-DE" dirty="0" err="1"/>
                  <a:t>labels</a:t>
                </a:r>
                <a:br>
                  <a:rPr lang="de-DE" b="0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´</m:t>
                    </m:r>
                  </m:oMath>
                </a14:m>
                <a:r>
                  <a:rPr lang="de-DE" b="0" dirty="0"/>
                  <a:t> - </a:t>
                </a:r>
                <a:r>
                  <a:rPr lang="de-DE" b="0" dirty="0" err="1"/>
                  <a:t>predicted</a:t>
                </a:r>
                <a:r>
                  <a:rPr lang="de-DE" b="0" dirty="0"/>
                  <a:t> </a:t>
                </a:r>
                <a:r>
                  <a:rPr lang="de-DE" b="0" dirty="0" err="1"/>
                  <a:t>labels</a:t>
                </a:r>
                <a:br>
                  <a:rPr lang="de-DE" b="0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b="0" dirty="0"/>
                  <a:t> – </a:t>
                </a:r>
                <a:r>
                  <a:rPr lang="de-DE" b="0" dirty="0" err="1"/>
                  <a:t>protected</a:t>
                </a:r>
                <a:r>
                  <a:rPr lang="de-DE" b="0" dirty="0"/>
                  <a:t> variable</a:t>
                </a:r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05A19-3A70-448A-910C-4CABB17A6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09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349B-DD88-4953-A34D-81BFF4AE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Demographic</a:t>
            </a:r>
            <a:r>
              <a:rPr lang="de-DE" dirty="0"/>
              <a:t> Parity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5119E-9A8F-4B50-A30C-F3F4FF172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u="sng" dirty="0"/>
                  <a:t>Definition:</a:t>
                </a:r>
                <a:r>
                  <a:rPr lang="de-DE" dirty="0"/>
                  <a:t> A </a:t>
                </a:r>
                <a:r>
                  <a:rPr lang="de-DE" dirty="0" err="1"/>
                  <a:t>predictor</a:t>
                </a:r>
                <a:r>
                  <a:rPr lang="de-DE" dirty="0"/>
                  <a:t> Y‘ </a:t>
                </a:r>
                <a:r>
                  <a:rPr lang="de-DE" dirty="0" err="1"/>
                  <a:t>satisfies</a:t>
                </a:r>
                <a:r>
                  <a:rPr lang="de-DE" dirty="0"/>
                  <a:t> </a:t>
                </a:r>
                <a:r>
                  <a:rPr lang="de-DE" i="1" dirty="0" err="1"/>
                  <a:t>demographic</a:t>
                </a:r>
                <a:r>
                  <a:rPr lang="de-DE" i="1" dirty="0"/>
                  <a:t> </a:t>
                </a:r>
                <a:r>
                  <a:rPr lang="de-DE" i="1" dirty="0" err="1"/>
                  <a:t>parity</a:t>
                </a:r>
                <a:r>
                  <a:rPr lang="de-DE" i="1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independent</a:t>
                </a:r>
                <a:r>
                  <a:rPr lang="de-DE" dirty="0"/>
                  <a:t>. </a:t>
                </a:r>
              </a:p>
              <a:p>
                <a:r>
                  <a:rPr lang="de-DE" dirty="0"/>
                  <a:t>This </a:t>
                </a:r>
                <a:r>
                  <a:rPr lang="de-DE" dirty="0" err="1"/>
                  <a:t>means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´=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´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equal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all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protected</a:t>
                </a:r>
                <a:r>
                  <a:rPr lang="de-DE" dirty="0"/>
                  <a:t> variable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´=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´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´=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/>
                  <a:t>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>
                  <a:buFont typeface="Calibri" panose="020F0502020204030204" pitchFamily="34" charset="0"/>
                  <a:buChar char="→"/>
                </a:pPr>
                <a:r>
                  <a:rPr lang="de-DE" dirty="0" err="1"/>
                  <a:t>Doesn‘t</a:t>
                </a:r>
                <a:r>
                  <a:rPr lang="de-DE" dirty="0"/>
                  <a:t> </a:t>
                </a:r>
                <a:r>
                  <a:rPr lang="de-DE" dirty="0" err="1"/>
                  <a:t>always</a:t>
                </a:r>
                <a:r>
                  <a:rPr lang="de-DE" dirty="0"/>
                  <a:t> </a:t>
                </a:r>
                <a:r>
                  <a:rPr lang="de-DE" dirty="0" err="1"/>
                  <a:t>ensure</a:t>
                </a:r>
                <a:r>
                  <a:rPr lang="de-DE" dirty="0"/>
                  <a:t> </a:t>
                </a:r>
                <a:r>
                  <a:rPr lang="de-DE" dirty="0" err="1"/>
                  <a:t>fairness</a:t>
                </a:r>
                <a:r>
                  <a:rPr lang="de-DE" dirty="0"/>
                  <a:t>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5119E-9A8F-4B50-A30C-F3F4FF172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13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B953-4051-48D6-A142-5681E375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Odds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AA024-24BE-4467-BE87-CA53CE1C3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u="sng" dirty="0"/>
                  <a:t>Definition</a:t>
                </a:r>
                <a:r>
                  <a:rPr lang="de-DE" dirty="0"/>
                  <a:t>: A </a:t>
                </a:r>
                <a:r>
                  <a:rPr lang="de-DE" dirty="0" err="1"/>
                  <a:t>predictor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satisfies</a:t>
                </a:r>
                <a:r>
                  <a:rPr lang="de-DE" dirty="0"/>
                  <a:t> </a:t>
                </a:r>
                <a:r>
                  <a:rPr lang="de-DE" i="1" dirty="0" err="1"/>
                  <a:t>equality</a:t>
                </a:r>
                <a:r>
                  <a:rPr lang="de-DE" i="1" dirty="0"/>
                  <a:t> </a:t>
                </a:r>
                <a:r>
                  <a:rPr lang="de-DE" i="1" dirty="0" err="1"/>
                  <a:t>of</a:t>
                </a:r>
                <a:r>
                  <a:rPr lang="de-DE" i="1" dirty="0"/>
                  <a:t> </a:t>
                </a:r>
                <a:r>
                  <a:rPr lang="de-DE" i="1" dirty="0" err="1"/>
                  <a:t>odds</a:t>
                </a:r>
                <a:r>
                  <a:rPr lang="de-DE" i="1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conditionally</a:t>
                </a:r>
                <a:r>
                  <a:rPr lang="de-DE" dirty="0"/>
                  <a:t> </a:t>
                </a:r>
                <a:r>
                  <a:rPr lang="de-DE" dirty="0" err="1"/>
                  <a:t>independent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dirty="0"/>
                  <a:t>This </a:t>
                </a:r>
                <a:r>
                  <a:rPr lang="de-DE" dirty="0" err="1"/>
                  <a:t>means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,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i="1" dirty="0"/>
                  <a:t>all</a:t>
                </a:r>
                <a:r>
                  <a:rPr lang="de-DE" dirty="0"/>
                  <a:t> possible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`=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`)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for</a:t>
                </a:r>
                <a:r>
                  <a:rPr lang="de-DE" dirty="0"/>
                  <a:t> all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proteced</a:t>
                </a:r>
                <a:r>
                  <a:rPr lang="de-DE" dirty="0"/>
                  <a:t> variable: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`=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`=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AA024-24BE-4467-BE87-CA53CE1C3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86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77E5-F4B1-40BF-902D-ECBAA65C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Opportunity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CE2E6-DFE0-4192-96E7-2898B6222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u="sng" dirty="0"/>
                  <a:t>Definition</a:t>
                </a:r>
                <a:r>
                  <a:rPr lang="de-DE" dirty="0"/>
                  <a:t>: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output</a:t>
                </a:r>
                <a:r>
                  <a:rPr lang="de-DE" dirty="0"/>
                  <a:t> variable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discrete</a:t>
                </a:r>
                <a:r>
                  <a:rPr lang="de-DE" dirty="0"/>
                  <a:t>, a </a:t>
                </a:r>
                <a:r>
                  <a:rPr lang="de-DE" dirty="0" err="1"/>
                  <a:t>predictor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satisfies</a:t>
                </a:r>
                <a:r>
                  <a:rPr lang="de-DE" dirty="0"/>
                  <a:t> </a:t>
                </a:r>
                <a:r>
                  <a:rPr lang="de-DE" i="1" dirty="0" err="1"/>
                  <a:t>equality</a:t>
                </a:r>
                <a:r>
                  <a:rPr lang="de-DE" i="1" dirty="0"/>
                  <a:t> </a:t>
                </a:r>
                <a:r>
                  <a:rPr lang="de-DE" i="1" dirty="0" err="1"/>
                  <a:t>of</a:t>
                </a:r>
                <a:r>
                  <a:rPr lang="de-DE" i="1" dirty="0"/>
                  <a:t> </a:t>
                </a:r>
                <a:r>
                  <a:rPr lang="de-DE" i="1" dirty="0" err="1"/>
                  <a:t>opportunity</a:t>
                </a:r>
                <a:r>
                  <a:rPr lang="de-DE" i="1" dirty="0"/>
                  <a:t> </a:t>
                </a:r>
                <a:r>
                  <a:rPr lang="de-DE" i="1" dirty="0" err="1"/>
                  <a:t>with</a:t>
                </a:r>
                <a:r>
                  <a:rPr lang="de-DE" i="1" dirty="0"/>
                  <a:t> </a:t>
                </a:r>
                <a:r>
                  <a:rPr lang="de-DE" i="1" dirty="0" err="1"/>
                  <a:t>respect</a:t>
                </a:r>
                <a:r>
                  <a:rPr lang="de-DE" i="1" dirty="0"/>
                  <a:t> </a:t>
                </a:r>
                <a:r>
                  <a:rPr lang="de-DE" i="1" dirty="0" err="1"/>
                  <a:t>to</a:t>
                </a:r>
                <a:r>
                  <a:rPr lang="de-DE" i="1" dirty="0"/>
                  <a:t> a </a:t>
                </a:r>
                <a:r>
                  <a:rPr lang="de-DE" i="1" dirty="0" err="1"/>
                  <a:t>class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if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independent</a:t>
                </a:r>
                <a:r>
                  <a:rPr lang="de-DE" dirty="0"/>
                  <a:t> </a:t>
                </a:r>
                <a:r>
                  <a:rPr lang="de-DE" dirty="0" err="1"/>
                  <a:t>conditioned</a:t>
                </a:r>
                <a:r>
                  <a:rPr lang="de-DE" dirty="0"/>
                  <a:t> 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e-DE" dirty="0"/>
              </a:p>
              <a:p>
                <a:r>
                  <a:rPr lang="de-DE" dirty="0"/>
                  <a:t>This </a:t>
                </a:r>
                <a:r>
                  <a:rPr lang="de-DE" dirty="0" err="1"/>
                  <a:t>means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,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i="1" dirty="0" err="1"/>
                  <a:t>particular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true</a:t>
                </a:r>
                <a:r>
                  <a:rPr lang="de-DE" dirty="0"/>
                  <a:t> </a:t>
                </a:r>
                <a:r>
                  <a:rPr lang="de-DE" dirty="0" err="1"/>
                  <a:t>label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`=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for</a:t>
                </a:r>
                <a:r>
                  <a:rPr lang="de-DE" dirty="0"/>
                  <a:t> all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protected</a:t>
                </a:r>
                <a:r>
                  <a:rPr lang="de-DE" dirty="0"/>
                  <a:t> variable: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`=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`=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CE2E6-DFE0-4192-96E7-2898B6222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17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621E-57DD-4579-919D-2B229295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: </a:t>
            </a:r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Debiasing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994A-4E2D-496A-9231-14DEC3FA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47" y="4105162"/>
            <a:ext cx="3117185" cy="1960562"/>
          </a:xfrm>
        </p:spPr>
        <p:txBody>
          <a:bodyPr/>
          <a:lstStyle/>
          <a:p>
            <a:r>
              <a:rPr lang="de-DE" dirty="0"/>
              <a:t>Tries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accuratelly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Y </a:t>
            </a:r>
            <a:r>
              <a:rPr lang="de-DE" dirty="0" err="1"/>
              <a:t>given</a:t>
            </a:r>
            <a:r>
              <a:rPr lang="de-DE" dirty="0"/>
              <a:t> X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2D111-2662-4C4D-9E90-B5F7E749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69" y="1361894"/>
            <a:ext cx="9431383" cy="27267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C2E60D-297A-4CD1-9C81-4ADB9213E2BB}"/>
              </a:ext>
            </a:extLst>
          </p:cNvPr>
          <p:cNvSpPr txBox="1">
            <a:spLocks/>
          </p:cNvSpPr>
          <p:nvPr/>
        </p:nvSpPr>
        <p:spPr>
          <a:xfrm>
            <a:off x="6096000" y="4105162"/>
            <a:ext cx="3117185" cy="196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Tries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a </a:t>
            </a:r>
            <a:r>
              <a:rPr lang="de-DE" dirty="0" err="1"/>
              <a:t>protected</a:t>
            </a:r>
            <a:r>
              <a:rPr lang="de-DE" dirty="0"/>
              <a:t> variable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51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Widescreen</PresentationFormat>
  <Paragraphs>86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JC @ EEML 2021: Responsible AI</vt:lpstr>
      <vt:lpstr>Agenda </vt:lpstr>
      <vt:lpstr>Unwanted biases</vt:lpstr>
      <vt:lpstr>Examples</vt:lpstr>
      <vt:lpstr>Measurements of fairness</vt:lpstr>
      <vt:lpstr>Demographic Parity</vt:lpstr>
      <vt:lpstr>Equality of Odds </vt:lpstr>
      <vt:lpstr>Equality of Opportunity</vt:lpstr>
      <vt:lpstr>Proposed method: Adversarial Debiasing</vt:lpstr>
      <vt:lpstr>Adversarial Debiasing</vt:lpstr>
      <vt:lpstr>Adversarial Debiasing</vt:lpstr>
      <vt:lpstr>Adversarial Debiasing</vt:lpstr>
      <vt:lpstr>Adversarial Debiasing</vt:lpstr>
      <vt:lpstr>Adversarial debiasing: properties</vt:lpstr>
      <vt:lpstr>Discussion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 @ EEML 2021: Responsible AI</dc:title>
  <dc:creator>Tanja Šarčević</dc:creator>
  <cp:lastModifiedBy>Tanja Šarčević</cp:lastModifiedBy>
  <cp:revision>26</cp:revision>
  <dcterms:created xsi:type="dcterms:W3CDTF">2021-07-13T09:38:52Z</dcterms:created>
  <dcterms:modified xsi:type="dcterms:W3CDTF">2021-07-13T16:20:25Z</dcterms:modified>
</cp:coreProperties>
</file>