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BA776D-ADFE-4BF2-B4A3-AEC3FC30B634}">
  <a:tblStyle styleId="{2CBA776D-ADFE-4BF2-B4A3-AEC3FC30B6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535aec1f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535aec1f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0fdb6fd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0fdb6fd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Felipe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0fdb6fd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0fdb6fd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Felipe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5cd7358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5cd7358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3995dfbb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3995dfbb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Felipe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3995dfbb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3995dfb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Weld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3995dfbb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3995dfbb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Weld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3995dfbb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3995dfbb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Weld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3995dfb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3995dfb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Weld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edbfdfd55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edbfdfd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f12ea191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f12ea19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Alexandre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Alexandre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dfc32011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dfc3201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Alexandre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f12ea191b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f12ea19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Alexandre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edbfdfd55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edbfdfd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Alexandre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edbfdfd55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edbfdfd5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Alexandre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535aec1f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535aec1f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dfc320112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dfc3201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Felipe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902400"/>
            <a:ext cx="9144000" cy="424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902475"/>
            <a:ext cx="9144000" cy="6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956775"/>
            <a:ext cx="82221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10" Type="http://schemas.openxmlformats.org/officeDocument/2006/relationships/image" Target="../media/image12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335750"/>
            <a:ext cx="8222100" cy="24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Abalone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3380014"/>
            <a:ext cx="8222100" cy="1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Alexandre Freire da Silva Osorio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Felipe Esmerino Gomes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Weld Lucas Cunha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25" y="1177988"/>
            <a:ext cx="2807900" cy="22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4018600" y="1287725"/>
            <a:ext cx="3530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O gênero M(Machos) representa a maior quantidade de abalones representando 36% da amostra, seguido de I(Infantil) e F(Fêmea)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explanatória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35275"/>
            <a:ext cx="4093825" cy="25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200" y="1735275"/>
            <a:ext cx="35337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explanatória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00" y="1406125"/>
            <a:ext cx="4338174" cy="28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86325"/>
            <a:ext cx="4436576" cy="332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explanatória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471900" y="956775"/>
            <a:ext cx="82221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550" y="1879775"/>
            <a:ext cx="4873325" cy="25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de Aprendizagem de Máquina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471900" y="956775"/>
            <a:ext cx="82221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</a:t>
            </a:r>
            <a:r>
              <a:rPr lang="pt-BR"/>
              <a:t>4 modelos que visam auxiliar o profissional da saúde a avaliar o risco de vida do paciente em momentos específicos da trajetória do paciente: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AutoNum type="arabicPeriod" startAt="0"/>
            </a:pPr>
            <a:r>
              <a:rPr lang="pt-BR"/>
              <a:t>Momento de chegada no hospital (após a realização dos exames iniciais)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 startAt="0"/>
            </a:pPr>
            <a:r>
              <a:rPr lang="pt-BR"/>
              <a:t>Fim do primeiro dia (após a realização dos exames deste dia)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 startAt="0"/>
            </a:pPr>
            <a:r>
              <a:rPr lang="pt-BR"/>
              <a:t>Fim do segundo dia (após a realização dos exames deste dia)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 startAt="0"/>
            </a:pPr>
            <a:r>
              <a:rPr lang="pt-BR"/>
              <a:t>Fim do terceiro dia (após a realização dos exames deste dia)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Cada um dos modelos foi treinado considerando 2 classes: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0: paciente sem risco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1: paciente de risco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de Aprendizagem de Máquina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471900" y="956775"/>
            <a:ext cx="82221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Avaliação de hiperparâmetros considerando diferentes técnicas de ML</a:t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263" y="1563475"/>
            <a:ext cx="6849475" cy="343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de Aprendizagem de Máquina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471900" y="956775"/>
            <a:ext cx="82221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Resumo</a:t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6125" y="1082200"/>
            <a:ext cx="5048750" cy="37865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2" name="Google Shape;202;p29"/>
          <p:cNvGraphicFramePr/>
          <p:nvPr/>
        </p:nvGraphicFramePr>
        <p:xfrm>
          <a:off x="391325" y="187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{2CBA776D-ADFE-4BF2-B4A3-AEC3FC30B634}</a:tableStyleId>
              </a:tblPr>
              <a:tblGrid>
                <a:gridCol w="870850"/>
                <a:gridCol w="1005150"/>
                <a:gridCol w="1193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Modelo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Acurácia simples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Acurácia </a:t>
                      </a:r>
                      <a:r>
                        <a:rPr b="1" lang="pt-BR"/>
                        <a:t>balanceada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0.76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471900" y="956775"/>
            <a:ext cx="82221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maior parte dos casos foram observados em pessoas de meia idade. Porém, tratando-se de vidas, todos casos precisam receber atenção. Ressaltando que o infarto do coração pode ocorrer em qualquer fase da vida.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Dos 1700 pacientes do dataset, 23,17% sobreviveram com sequelas e 13,64% morreram. O infarto do miocárdio e doenças cardíacas permanece a principal causa de mortes em todo o mundo nos últimos 20 anos, conforme dados da Fiocruz/OMS (2020).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Os modelos de ML podem ser um auxiliar no processo de diagnóstico dos pacientes, visando a identificação do nível de risco e possibilitando um melhor atendimento ao paciente, considerando o seu nível de risco específico.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471900" y="956775"/>
            <a:ext cx="82221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GOLOVENKIN, Sergey E. et al. Trajectories, bifurcations, and pseudo-time in large clinical datasets: applications to myocardial infarction and diabetes data. GigaScience, v. 9, n. 11, p. giaa128, 2020.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GOLOVENKIN, S. E. et al. Evaluation of the effectiveness of using artificial intelligence to predict the response of the human body to cardiovascular diseases. In: Journal of Physics: Conference Series. IOP Publishing, 2020. p. 042017.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&lt;https://brasilescola.uol.com.br/biologia/coracao-humano.htm&gt;. Acesso em 20 de junho de 2021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/>
              <a:t>OMS revela principais causas de morte e incapacidade em todo o mundo entre 2000 e 2019. Fundação Oswaldo Cruz, [S. l.], p. 2-10, 18 dez. 2020. Disponível em: https://www.bio.fiocruz.br/index.php/br/noticias/2116-oms-revela-principais-causas-de-morte-e-incapacidade-em-todo-o-mundo-entre-2000-e-2019. Acesso em: 28 jun. 2021.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956775"/>
            <a:ext cx="82221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Introdução, objetivo e contextualização.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Descrição dos dados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Workflow/Pipeline de arquitetura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Infraestrutura (Conf. cluster, nro de nós, tipo de máquinas…)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Modelo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Resultados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Conclusões (limitações e vantagens)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Referências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Muito </a:t>
            </a:r>
            <a:r>
              <a:rPr lang="pt-BR" sz="3000"/>
              <a:t>Obrigado!</a:t>
            </a:r>
            <a:endParaRPr sz="3000"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“In God we trust. All others must bring data.”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W. Edwards Deming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</a:t>
            </a:r>
            <a:endParaRPr sz="1600"/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5830" r="5830" t="0"/>
          <a:stretch/>
        </p:blipFill>
        <p:spPr>
          <a:xfrm>
            <a:off x="3274676" y="0"/>
            <a:ext cx="5869324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- Objetivos - Con</a:t>
            </a:r>
            <a:r>
              <a:rPr lang="pt-BR"/>
              <a:t>textualização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956775"/>
            <a:ext cx="82221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Analisar o dataset </a:t>
            </a:r>
            <a:r>
              <a:rPr i="1" lang="pt-BR"/>
              <a:t>Abalone</a:t>
            </a:r>
            <a:r>
              <a:rPr lang="pt-BR"/>
              <a:t>, em que a idade biológica é determinada contando o número de anéis em um microscópio. Somando o número de anéis + 1.5, consegue-se a idade aproximada.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Treinar um modelo de aprendizado de máquina que possibilite identificar a idade do abalone de acordo com as features disponíveis, visando melhoria no processo e ganho de tempo.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dos dados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93850" y="956775"/>
            <a:ext cx="3995100" cy="3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 dataset possui 4178 registros e 9 features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383050" y="1916775"/>
            <a:ext cx="20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193850" y="135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{2CBA776D-ADFE-4BF2-B4A3-AEC3FC30B634}</a:tableStyleId>
              </a:tblPr>
              <a:tblGrid>
                <a:gridCol w="2919250"/>
                <a:gridCol w="2919250"/>
                <a:gridCol w="2919250"/>
              </a:tblGrid>
              <a:tr h="36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Feature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Tipo de dado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Amostra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6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sex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Categórico nominal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F(female), M(male), I(Infant)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length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Numérico contínuo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0.075 à 0.815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diameter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Numérico contínuo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0.055 à 0.65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height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Numérico contínuo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 à 1.13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whole weight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Numérico contínuo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0.134 à 0.594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shucked weight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Numérico contínuo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0.0575 à 0.332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viscera weight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Numérico contínuo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0.0285 à 0.116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shell weight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Numérico contínuo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0.3505 à 0.1335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rings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Numérico discreto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 à 29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correlação de variáveis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3025"/>
            <a:ext cx="8839198" cy="295522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52400" y="4048200"/>
            <a:ext cx="8839200" cy="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Existe um relação linear positiva entre todas as variáveis.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Rings tem correlação moderada com todas as variáveis.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Workflow / Pipeline de Arquitetura</a:t>
            </a:r>
            <a:endParaRPr i="1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50" y="2083150"/>
            <a:ext cx="6762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975" y="2064100"/>
            <a:ext cx="7143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8163" y="2056675"/>
            <a:ext cx="829387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9150" y="1510640"/>
            <a:ext cx="610225" cy="308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1675" y="3150225"/>
            <a:ext cx="6477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2825" y="2745800"/>
            <a:ext cx="2190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40775" y="2745800"/>
            <a:ext cx="2190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94925" y="2669600"/>
            <a:ext cx="2190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80725" y="2154125"/>
            <a:ext cx="2190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99150" y="3884025"/>
            <a:ext cx="21907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552050" y="2671775"/>
            <a:ext cx="9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Usuários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2332625" y="2635600"/>
            <a:ext cx="96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Console gerenciamento AWS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838800" y="2593400"/>
            <a:ext cx="96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Sagemaker Notebook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973425" y="2107175"/>
            <a:ext cx="23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Consulta no EMR cluster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6157950" y="3733800"/>
            <a:ext cx="191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Salva automaticamente arquivos no bucket S3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18"/>
          <p:cNvCxnSpPr>
            <a:stCxn id="101" idx="3"/>
            <a:endCxn id="102" idx="1"/>
          </p:cNvCxnSpPr>
          <p:nvPr/>
        </p:nvCxnSpPr>
        <p:spPr>
          <a:xfrm>
            <a:off x="1228325" y="2426050"/>
            <a:ext cx="78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8"/>
          <p:cNvCxnSpPr>
            <a:stCxn id="102" idx="3"/>
            <a:endCxn id="103" idx="1"/>
          </p:cNvCxnSpPr>
          <p:nvPr/>
        </p:nvCxnSpPr>
        <p:spPr>
          <a:xfrm>
            <a:off x="2724350" y="2426050"/>
            <a:ext cx="92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8"/>
          <p:cNvCxnSpPr>
            <a:stCxn id="104" idx="1"/>
            <a:endCxn id="103" idx="3"/>
          </p:cNvCxnSpPr>
          <p:nvPr/>
        </p:nvCxnSpPr>
        <p:spPr>
          <a:xfrm flipH="1">
            <a:off x="4477650" y="1664707"/>
            <a:ext cx="1321500" cy="7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>
            <a:stCxn id="105" idx="1"/>
            <a:endCxn id="103" idx="3"/>
          </p:cNvCxnSpPr>
          <p:nvPr/>
        </p:nvCxnSpPr>
        <p:spPr>
          <a:xfrm rot="10800000">
            <a:off x="4477675" y="2426063"/>
            <a:ext cx="1284000" cy="10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0" name="Google Shape;12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80725" y="1305675"/>
            <a:ext cx="2979951" cy="8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90615" y="1565205"/>
            <a:ext cx="332135" cy="3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03990" y="1565205"/>
            <a:ext cx="332135" cy="3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17365" y="1565218"/>
            <a:ext cx="332135" cy="3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Infraestrutura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71900" y="2294225"/>
            <a:ext cx="4100100" cy="27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pt-BR" sz="1400">
                <a:solidFill>
                  <a:srgbClr val="0071BC"/>
                </a:solidFill>
                <a:latin typeface="Arial"/>
                <a:ea typeface="Arial"/>
                <a:cs typeface="Arial"/>
                <a:sym typeface="Arial"/>
              </a:rPr>
              <a:t>Release label: emr-5.33.1</a:t>
            </a:r>
            <a:endParaRPr sz="1400">
              <a:solidFill>
                <a:srgbClr val="0071B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pt-BR" sz="1400">
                <a:solidFill>
                  <a:srgbClr val="0071BC"/>
                </a:solidFill>
                <a:latin typeface="Arial"/>
                <a:ea typeface="Arial"/>
                <a:cs typeface="Arial"/>
                <a:sym typeface="Arial"/>
              </a:rPr>
              <a:t>Haddop distribution: Amazon</a:t>
            </a:r>
            <a:endParaRPr sz="1400">
              <a:solidFill>
                <a:srgbClr val="0071B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pt-BR" sz="1400">
                <a:solidFill>
                  <a:srgbClr val="0071BC"/>
                </a:solidFill>
                <a:latin typeface="Arial"/>
                <a:ea typeface="Arial"/>
                <a:cs typeface="Arial"/>
                <a:sym typeface="Arial"/>
              </a:rPr>
              <a:t>Applications: Hive, Pig, Hue, JupyterEnterpriseGateway e Spark.</a:t>
            </a:r>
            <a:endParaRPr sz="1400">
              <a:solidFill>
                <a:srgbClr val="0071B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859275" y="2443700"/>
            <a:ext cx="1902000" cy="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pt-BR" sz="1400">
                <a:solidFill>
                  <a:srgbClr val="0071BC"/>
                </a:solidFill>
                <a:latin typeface="Arial"/>
                <a:ea typeface="Arial"/>
                <a:cs typeface="Arial"/>
                <a:sym typeface="Arial"/>
              </a:rPr>
              <a:t>Região: us-east-2b</a:t>
            </a:r>
            <a:endParaRPr sz="1400">
              <a:solidFill>
                <a:srgbClr val="0071B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pt-BR" sz="1400">
                <a:solidFill>
                  <a:srgbClr val="0071BC"/>
                </a:solidFill>
                <a:latin typeface="Arial"/>
                <a:ea typeface="Arial"/>
                <a:cs typeface="Arial"/>
                <a:sym typeface="Arial"/>
              </a:rPr>
              <a:t>Master: 1 mr.xlarge</a:t>
            </a:r>
            <a:endParaRPr sz="1400">
              <a:solidFill>
                <a:srgbClr val="0071B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pt-BR" sz="1400">
                <a:solidFill>
                  <a:srgbClr val="0071BC"/>
                </a:solidFill>
                <a:latin typeface="Arial"/>
                <a:ea typeface="Arial"/>
                <a:cs typeface="Arial"/>
                <a:sym typeface="Arial"/>
              </a:rPr>
              <a:t>Core: 2 m5.xlarge</a:t>
            </a:r>
            <a:endParaRPr sz="1400">
              <a:solidFill>
                <a:srgbClr val="0071B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71" y="1457325"/>
            <a:ext cx="2439925" cy="6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970" y="1600200"/>
            <a:ext cx="27855" cy="25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2100" y="1430225"/>
            <a:ext cx="2677900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638" y="3420675"/>
            <a:ext cx="69818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Ciclo de vida de um cluster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788" y="1283875"/>
            <a:ext cx="7077074" cy="251214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303425" y="3974175"/>
            <a:ext cx="846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 Amazon recomenda seguir esse processo para diminuir a quantidade de gasto que um cluster ligado gera.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dos dados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25" y="964050"/>
            <a:ext cx="8777250" cy="40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5217500" y="1332125"/>
            <a:ext cx="270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 maior concentração de abalones possuem entre 8 e 10 anéis. Isso corresponde a 45% de toda a população.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