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7205DF-E745-4310-A119-BCE8D67C9C56}">
  <a:tblStyle styleId="{7B7205DF-E745-4310-A119-BCE8D67C9C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35aec1f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35aec1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dcae27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dcae2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dcae27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dcae27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dcae27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dcae27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dcae27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dcae27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dbfdfd5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dbfdfd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edbfdfd55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edbfdfd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35aec1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35aec1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3dcae27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3dcae27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3dcae27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3dcae27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Weld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12ea191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12ea19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3dcae27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3dcae27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Weld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dcae273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3dcae273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36de80b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636de80b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3dcae271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3dcae271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3dcae271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3dcae271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995dfb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3995dfb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Weld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dcae27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dcae27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Alexandre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3dcae2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3dcae2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dcae27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dcae27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fc32011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dfc3201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12ea191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12ea19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Alexandre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dfc320112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dfc3201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902400"/>
            <a:ext cx="9144000" cy="424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02475"/>
            <a:ext cx="9144000" cy="6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0" Type="http://schemas.openxmlformats.org/officeDocument/2006/relationships/image" Target="../media/image25.png"/><Relationship Id="rId9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chive.ics.uci.edu/ml/datasets/abalon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335750"/>
            <a:ext cx="8222100" cy="24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Abalone Age Prediction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380014"/>
            <a:ext cx="82221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Alexandre Freire da Silva Osorio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Felipe Esmerino Gomes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Weld Lucas Cunha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por sexo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25" y="1168938"/>
            <a:ext cx="2807900" cy="22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71900" y="3507950"/>
            <a:ext cx="353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 gênero M(Machos) representa a maior quantidade de abalones representando 36% da amostra, seguido de I(Infantil) com 32% da amostra e F(Fêmea) com 31%.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674" y="1186650"/>
            <a:ext cx="2586975" cy="20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165700" y="3567150"/>
            <a:ext cx="32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010275" y="3448725"/>
            <a:ext cx="344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Os machos além de serem a maior quantidade são os que possuem maior tempo de vida. Eles também são os mais indicados para consumo, levando em consideração o peso sem casca.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Dispersão por sexo e quantidade de anéis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3025"/>
            <a:ext cx="5454794" cy="40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5787375" y="1080500"/>
            <a:ext cx="3189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No gráfico de dispersão a esquerda, podemos notar que o sexo do abalone é identificado para todos os casos em que o diametro é maior que 0.5</a:t>
            </a:r>
            <a:br>
              <a:rPr lang="pt-BR">
                <a:latin typeface="Roboto"/>
                <a:ea typeface="Roboto"/>
                <a:cs typeface="Roboto"/>
                <a:sym typeface="Roboto"/>
              </a:rPr>
            </a:br>
            <a:r>
              <a:rPr lang="pt-BR">
                <a:latin typeface="Roboto"/>
                <a:ea typeface="Roboto"/>
                <a:cs typeface="Roboto"/>
                <a:sym typeface="Roboto"/>
              </a:rPr>
              <a:t>Isso nos leva a percepção que o sexo do abalone é mais facilmente identificado a partir de uma certa idade/nro.rings.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do peso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6579250" y="1472750"/>
            <a:ext cx="2346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Considerando o consumo de abalone nos países asiáticos e controle da espécie.</a:t>
            </a:r>
            <a:br>
              <a:rPr lang="pt-BR">
                <a:latin typeface="Roboto"/>
                <a:ea typeface="Roboto"/>
                <a:cs typeface="Roboto"/>
                <a:sym typeface="Roboto"/>
              </a:rPr>
            </a:br>
            <a:r>
              <a:rPr lang="pt-BR">
                <a:latin typeface="Roboto"/>
                <a:ea typeface="Roboto"/>
                <a:cs typeface="Roboto"/>
                <a:sym typeface="Roboto"/>
              </a:rPr>
              <a:t>O gráfico indica que abalones com idade entre 8 e 11 são mais recomendados para consumo e preservação da espécie.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00" y="1550275"/>
            <a:ext cx="57054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do diâmetro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0" y="1217250"/>
            <a:ext cx="642937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6779050" y="1465350"/>
            <a:ext cx="21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4250" y="987825"/>
            <a:ext cx="2244761" cy="29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7237900" y="1369125"/>
            <a:ext cx="1554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Considerando o uso de abalone para jóias, também sugerimos que seja usado com idade entre 8 e 11 anos, uma vez que as peças são polidas, cortadas e ajustadas para se adequarem.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Infraestrutura da solução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Workflow / Pipeline de Arquitetura</a:t>
            </a:r>
            <a:endParaRPr i="1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50" y="2083150"/>
            <a:ext cx="6762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975" y="2064100"/>
            <a:ext cx="7143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163" y="2056675"/>
            <a:ext cx="829387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9150" y="1510640"/>
            <a:ext cx="610225" cy="30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1675" y="3150225"/>
            <a:ext cx="6477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2825" y="2745800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0775" y="2745800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4925" y="2669600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0725" y="2154125"/>
            <a:ext cx="2190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99150" y="3884025"/>
            <a:ext cx="2190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552050" y="2671775"/>
            <a:ext cx="9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Usuários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2332625" y="2635600"/>
            <a:ext cx="96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Console gerenciamento AWS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3838800" y="2593400"/>
            <a:ext cx="96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Sagemaker Notebook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5973425" y="2107175"/>
            <a:ext cx="23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Consulta no EMR cluster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6157950" y="3733800"/>
            <a:ext cx="191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Leitura dos arquivos no bucket S3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7"/>
          <p:cNvCxnSpPr>
            <a:stCxn id="166" idx="3"/>
            <a:endCxn id="167" idx="1"/>
          </p:cNvCxnSpPr>
          <p:nvPr/>
        </p:nvCxnSpPr>
        <p:spPr>
          <a:xfrm>
            <a:off x="1228325" y="2426050"/>
            <a:ext cx="78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7"/>
          <p:cNvCxnSpPr>
            <a:stCxn id="167" idx="3"/>
            <a:endCxn id="168" idx="1"/>
          </p:cNvCxnSpPr>
          <p:nvPr/>
        </p:nvCxnSpPr>
        <p:spPr>
          <a:xfrm>
            <a:off x="2724350" y="2426050"/>
            <a:ext cx="92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7"/>
          <p:cNvCxnSpPr>
            <a:stCxn id="169" idx="1"/>
            <a:endCxn id="168" idx="3"/>
          </p:cNvCxnSpPr>
          <p:nvPr/>
        </p:nvCxnSpPr>
        <p:spPr>
          <a:xfrm flipH="1">
            <a:off x="4477650" y="1664707"/>
            <a:ext cx="1321500" cy="7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>
            <a:stCxn id="170" idx="1"/>
            <a:endCxn id="168" idx="3"/>
          </p:cNvCxnSpPr>
          <p:nvPr/>
        </p:nvCxnSpPr>
        <p:spPr>
          <a:xfrm rot="10800000">
            <a:off x="4477675" y="2426063"/>
            <a:ext cx="1284000" cy="10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5" name="Google Shape;18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0725" y="1305675"/>
            <a:ext cx="2979951" cy="8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90615" y="1565205"/>
            <a:ext cx="332135" cy="3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3990" y="1565205"/>
            <a:ext cx="332135" cy="3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17365" y="1565218"/>
            <a:ext cx="332135" cy="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Infraestrutura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71900" y="2294225"/>
            <a:ext cx="41001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Release label: emr-5.33.1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Haddop distribution: Amazon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Applications: Hive, Pig, Hue, JupyterEnterpriseGateway e Spark.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4859275" y="2443700"/>
            <a:ext cx="19020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Região: us-east-2b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Master: 1 mr.xlarge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pt-BR" sz="1400">
                <a:solidFill>
                  <a:srgbClr val="0071BC"/>
                </a:solidFill>
                <a:latin typeface="Arial"/>
                <a:ea typeface="Arial"/>
                <a:cs typeface="Arial"/>
                <a:sym typeface="Arial"/>
              </a:rPr>
              <a:t>Core: 2 m5.xlarge</a:t>
            </a:r>
            <a:endParaRPr sz="1400">
              <a:solidFill>
                <a:srgbClr val="0071B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1" y="1457325"/>
            <a:ext cx="2439925" cy="6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970" y="1600200"/>
            <a:ext cx="27855" cy="25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100" y="1430225"/>
            <a:ext cx="267790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638" y="3420675"/>
            <a:ext cx="69818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 de vida de um cluster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88" y="1283875"/>
            <a:ext cx="7077074" cy="2512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303425" y="3974175"/>
            <a:ext cx="84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 Amazon recomenda seguir esse processo para diminuir o custo que um cluster ligado gera.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dos modelos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do regressor</a:t>
            </a:r>
            <a:endParaRPr sz="3100"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 estratégia adotada foi a de projetar um regressor simples, chamado de </a:t>
            </a:r>
            <a:r>
              <a:rPr i="1" lang="pt-BR" sz="1300"/>
              <a:t>baseline</a:t>
            </a:r>
            <a:r>
              <a:rPr lang="pt-BR" sz="1300"/>
              <a:t>, e compará-lo com dois outros regressores, cujos hiperparâmetros foram ajustados usando </a:t>
            </a:r>
            <a:r>
              <a:rPr i="1" lang="pt-BR" sz="1300"/>
              <a:t>grid search</a:t>
            </a:r>
            <a:r>
              <a:rPr lang="pt-BR" sz="1300"/>
              <a:t>.</a:t>
            </a:r>
            <a:endParaRPr sz="13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pt-BR" sz="1300"/>
              <a:t>baseline</a:t>
            </a:r>
            <a:r>
              <a:rPr lang="pt-BR" sz="1300"/>
              <a:t>: </a:t>
            </a:r>
            <a:r>
              <a:rPr b="1" lang="pt-BR" sz="1300"/>
              <a:t>linear regression</a:t>
            </a:r>
            <a:r>
              <a:rPr lang="pt-BR" sz="1300"/>
              <a:t> com os hiperparâmetros </a:t>
            </a:r>
            <a:r>
              <a:rPr i="1" lang="pt-BR" sz="1300"/>
              <a:t>default</a:t>
            </a:r>
            <a:endParaRPr i="1" sz="13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/>
              <a:t>regressor 1</a:t>
            </a:r>
            <a:r>
              <a:rPr lang="pt-BR" sz="1300"/>
              <a:t>: </a:t>
            </a:r>
            <a:r>
              <a:rPr b="1" lang="pt-BR" sz="1300"/>
              <a:t>linear regression</a:t>
            </a:r>
            <a:r>
              <a:rPr lang="pt-BR" sz="1300"/>
              <a:t> com ajuste fino dos seguintes hiperparâmetros</a:t>
            </a:r>
            <a:endParaRPr sz="1300"/>
          </a:p>
          <a:p>
            <a:pPr indent="-298450" lvl="0" marL="457200" rtl="0" algn="just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pt-BR" sz="1100"/>
              <a:t>regParam </a:t>
            </a:r>
            <a:r>
              <a:rPr lang="pt-BR" sz="1100"/>
              <a:t>[0.5, 0.1, 0.05, 0.01, 0.005, 0.001, 0.0]: parâmetro de regularização. Quanto maior </a:t>
            </a:r>
            <a:r>
              <a:rPr lang="pt-BR" sz="1100"/>
              <a:t>regParam, menor a variância (menos </a:t>
            </a:r>
            <a:r>
              <a:rPr i="1" lang="pt-BR" sz="1100"/>
              <a:t>overfitting</a:t>
            </a:r>
            <a:r>
              <a:rPr lang="pt-BR" sz="1100"/>
              <a:t>), ao custo de um maior </a:t>
            </a:r>
            <a:r>
              <a:rPr i="1" lang="pt-BR" sz="1100"/>
              <a:t>bias</a:t>
            </a:r>
            <a:r>
              <a:rPr lang="pt-BR" sz="1100"/>
              <a:t>.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pt-BR" sz="1100"/>
              <a:t>fitIntercept </a:t>
            </a:r>
            <a:r>
              <a:rPr lang="pt-BR" sz="1100"/>
              <a:t>[False, True]: Se deve calcular o </a:t>
            </a:r>
            <a:r>
              <a:rPr i="1" lang="pt-BR" sz="1100"/>
              <a:t>intercept</a:t>
            </a:r>
            <a:r>
              <a:rPr lang="pt-BR" sz="1100"/>
              <a:t> para este modelo (False = </a:t>
            </a:r>
            <a:r>
              <a:rPr i="1" lang="pt-BR" sz="1100"/>
              <a:t>intercept</a:t>
            </a:r>
            <a:r>
              <a:rPr lang="pt-BR" sz="1100"/>
              <a:t> não será usado nos cálculos - ou seja, espera-se que os dados sejam centralizados)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pt-BR" sz="1100"/>
              <a:t>elasticNetParam</a:t>
            </a:r>
            <a:r>
              <a:rPr lang="pt-BR" sz="1100"/>
              <a:t> [0.0, 0.01, 0.05, 0.1, 0.5, 0.8, 1.0]: 0: penalidade L2  |  1: penalidade L1</a:t>
            </a:r>
            <a:r>
              <a:rPr lang="pt-BR" sz="1300"/>
              <a:t> </a:t>
            </a:r>
            <a:endParaRPr sz="13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300"/>
              <a:t>regressor 2</a:t>
            </a:r>
            <a:r>
              <a:rPr lang="pt-BR" sz="1300"/>
              <a:t>: </a:t>
            </a:r>
            <a:r>
              <a:rPr b="1" lang="pt-BR" sz="1300"/>
              <a:t>random forest</a:t>
            </a:r>
            <a:r>
              <a:rPr lang="pt-BR" sz="1300"/>
              <a:t>, com ajuste fino dos seguintes hiperparâmetros</a:t>
            </a:r>
            <a:endParaRPr sz="1300"/>
          </a:p>
          <a:p>
            <a:pPr indent="-304800" lvl="0" marL="457200" rtl="0" algn="just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numTrees [1,2,3,5,10,15,20]: número de árvores para treinar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maxDepth [1,2,3,5,10]: profundidade máxima da árvore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minInstancesPerNode [1,2,3,5,10]: Número mínimo de instâncias que cada ramo deve ter após a divisão.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Objetivo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Contextualização do problema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EDA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Infraestrutura da solução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Projeto dos modelos de regressão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Resultados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Conclusões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do regressor</a:t>
            </a:r>
            <a:endParaRPr sz="3100"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Baseline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Normalização dos dados usando StandardScaler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fit</a:t>
            </a:r>
            <a:r>
              <a:rPr lang="pt-BR"/>
              <a:t> usando hiperparâmetros default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Modelos com ajuste fino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Pipeline </a:t>
            </a:r>
            <a:endParaRPr/>
          </a:p>
          <a:p>
            <a:pPr indent="-342900" lvl="0" marL="9144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estimator (Linear Regression e Random Forest)</a:t>
            </a:r>
            <a:endParaRPr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cross-validation com 5 </a:t>
            </a:r>
            <a:r>
              <a:rPr i="1" lang="pt-BR"/>
              <a:t>folds</a:t>
            </a:r>
            <a:endParaRPr i="1"/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avaliação - métricas MSE, MAE, RMSE, R2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" y="1160200"/>
            <a:ext cx="8839200" cy="323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719"/>
            <a:ext cx="9144000" cy="325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Comparando as principais métricas</a:t>
            </a:r>
            <a:endParaRPr/>
          </a:p>
        </p:txBody>
      </p:sp>
      <p:graphicFrame>
        <p:nvGraphicFramePr>
          <p:cNvPr id="246" name="Google Shape;246;p3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{7B7205DF-E745-4310-A119-BCE8D67C9C56}</a:tableStyleId>
              </a:tblPr>
              <a:tblGrid>
                <a:gridCol w="1769750"/>
                <a:gridCol w="1320525"/>
                <a:gridCol w="1253125"/>
                <a:gridCol w="1118375"/>
                <a:gridCol w="1013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Modelo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MAE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Baseline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1.7322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5.6597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2.3790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0.3619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1.5670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4.8005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2.1910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0.4588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1.5103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4.1596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2.0395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0.5310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Comparando o uso do </a:t>
            </a:r>
            <a:r>
              <a:rPr i="1" lang="pt-BR"/>
              <a:t>PySpark</a:t>
            </a:r>
            <a:r>
              <a:rPr lang="pt-BR"/>
              <a:t> com o </a:t>
            </a:r>
            <a:r>
              <a:rPr i="1" lang="pt-BR"/>
              <a:t>sklearn</a:t>
            </a:r>
            <a:r>
              <a:rPr lang="pt-BR"/>
              <a:t>, chamou atenção a diferença na organização do dataset exigida pelo </a:t>
            </a:r>
            <a:r>
              <a:rPr i="1" lang="pt-BR"/>
              <a:t>PySpark</a:t>
            </a:r>
            <a:r>
              <a:rPr lang="pt-BR"/>
              <a:t>. </a:t>
            </a:r>
            <a:endParaRPr/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No sklearn, utilizado juntamente com o pacote Pandas, os dados são manipulados de forma mais amigável ao usuário, enquanto que o Pyspark força certas manipulações para que o dado fique no formato adequado ao seu padrão.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 notebook do Sagemaker, foi possível ler os dados diretamente do S3, os quais foram processados e posteriormente os modelos foram treinados através do </a:t>
            </a:r>
            <a:r>
              <a:rPr i="1" lang="pt-BR"/>
              <a:t>PySpark</a:t>
            </a:r>
            <a:r>
              <a:rPr lang="pt-BR"/>
              <a:t>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Principais dificuldades: configurações dos sistemas (EMR, </a:t>
            </a:r>
            <a:r>
              <a:rPr lang="pt-BR"/>
              <a:t>Sagemaker</a:t>
            </a:r>
            <a:r>
              <a:rPr lang="pt-BR"/>
              <a:t>) na AWS e o aprendizado e a utilização do </a:t>
            </a:r>
            <a:r>
              <a:rPr i="1" lang="pt-BR"/>
              <a:t>Pyspark </a:t>
            </a:r>
            <a:r>
              <a:rPr lang="pt-BR"/>
              <a:t>em um ambiente cloud.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Muito </a:t>
            </a:r>
            <a:r>
              <a:rPr lang="pt-BR" sz="3000"/>
              <a:t>Obrigado!</a:t>
            </a:r>
            <a:endParaRPr sz="3000"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“In God we trust. All others must bring data.”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W. Edwards Deming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6178" l="0" r="0" t="6187"/>
          <a:stretch/>
        </p:blipFill>
        <p:spPr>
          <a:xfrm>
            <a:off x="3274676" y="0"/>
            <a:ext cx="5869324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/ contextualização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956775"/>
            <a:ext cx="8222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Analisar o dataset </a:t>
            </a:r>
            <a:r>
              <a:rPr i="1" lang="pt-BR"/>
              <a:t>Abalone</a:t>
            </a:r>
            <a:r>
              <a:rPr lang="pt-BR"/>
              <a:t>, em que a idade biológica do abalone é determinada contando o número de anéis em um microscópio. Somando o número de anéis + 1.5, consegue-se a idade aproximada.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Treinar um regressor que possibilite identificar a idade do abalone de acordo com as features disponíveis, visando melhoria no processo e ganho de tempo.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regressor foi desenvolvido em computação de nuvem, utilizando serviços da AWS e o pacote PySpark.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 do problema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880575"/>
            <a:ext cx="52764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Os abalones são moluscos que vivem preferencialmente em águas frias. Em sua concha vemos uma seqüência de poros, seguidos por uma seqüência de pequenas elevações. Na face interior encontra-se uma madrepérola.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825" y="956775"/>
            <a:ext cx="2318175" cy="23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75" y="2571750"/>
            <a:ext cx="255669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031850" y="3177900"/>
            <a:ext cx="52764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idade do abalone é determinada cortando a concha através do cone, colorindo-a e contando o número de anéis em um microscópio - uma tarefa enfadonha e demorada.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Corte transversal da concha do abalone. A espessura de cada camada nacarada é de cerca de 0,5 μm. (TAN, T. L.; WONG, D.; LEE, Paul. Iridescence of a shell of mollusk Haliotis Glabra. </a:t>
            </a:r>
            <a:r>
              <a:rPr b="1" lang="pt-BR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Optics express</a:t>
            </a:r>
            <a:r>
              <a:rPr lang="pt-BR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v. 12, n. 20, p. 4847-4854, 2004.)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dados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93850" y="956775"/>
            <a:ext cx="3995100" cy="3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 dataset possui 4178 amostras e 9 </a:t>
            </a:r>
            <a:r>
              <a:rPr i="1" lang="pt-BR" sz="1500"/>
              <a:t>features</a:t>
            </a:r>
            <a:endParaRPr i="1" sz="1500"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383050" y="1916775"/>
            <a:ext cx="20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204050" y="133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{7B7205DF-E745-4310-A119-BCE8D67C9C56}</a:tableStyleId>
              </a:tblPr>
              <a:tblGrid>
                <a:gridCol w="1751550"/>
                <a:gridCol w="1751550"/>
                <a:gridCol w="1889950"/>
                <a:gridCol w="738900"/>
                <a:gridCol w="2625800"/>
              </a:tblGrid>
              <a:tr h="3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Feature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Tipo de dado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Amostra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Unidade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Descrição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sex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Categórico nominal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F(female), M(male), I(Infant)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length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Numérico contínuo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0.075 a 0.815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Maior medida da </a:t>
                      </a:r>
                      <a:r>
                        <a:rPr lang="pt-BR" sz="1000"/>
                        <a:t>concha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diameter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Numérico contínuo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0.055 a 0.65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Diâmetro perpendicular ao </a:t>
                      </a:r>
                      <a:r>
                        <a:rPr i="1" lang="pt-BR" sz="1000"/>
                        <a:t>length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height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Numérico contínuo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 a 1.13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Altura com carne na concha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whole weight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Numérico contínuo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0.134 a 0.594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Peso todo o abalone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shucked weight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Numérico contínuo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0.0575 a 0.332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Peso somente da carne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viscera weight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Numérico contínuo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0.0285 a 0.116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Peso intestinal (após sangramento)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shell weight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Numérico contínuo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0.3505 a 0.1335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Peso da concha após drenada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highlight>
                            <a:schemeClr val="accent6"/>
                          </a:highlight>
                        </a:rPr>
                        <a:t>rings</a:t>
                      </a:r>
                      <a:endParaRPr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highlight>
                            <a:schemeClr val="accent6"/>
                          </a:highlight>
                        </a:rPr>
                        <a:t>Numérico discreto</a:t>
                      </a:r>
                      <a:endParaRPr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highlight>
                            <a:schemeClr val="accent6"/>
                          </a:highlight>
                        </a:rPr>
                        <a:t>1 a 29</a:t>
                      </a:r>
                      <a:endParaRPr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highlight>
                            <a:schemeClr val="accent6"/>
                          </a:highlight>
                        </a:rPr>
                        <a:t>+1,5 dá a idade em anos</a:t>
                      </a:r>
                      <a:endParaRPr sz="1000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925250" y="4789500"/>
            <a:ext cx="629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"/>
                <a:ea typeface="Roboto"/>
                <a:cs typeface="Roboto"/>
                <a:sym typeface="Roboto"/>
              </a:rPr>
              <a:t>Fonte: </a:t>
            </a:r>
            <a:r>
              <a:rPr lang="pt-BR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https://archive.ics.uci.edu/ml/datasets/abalone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correlação de variáveis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3025"/>
            <a:ext cx="8839198" cy="295522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52400" y="4048200"/>
            <a:ext cx="88392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Existe uma relação linear positiva entre todas as variáveis.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Rings tem correlação moderada com todas as variáveis.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da quantidade de anéis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5" y="964050"/>
            <a:ext cx="8777250" cy="40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217500" y="1332125"/>
            <a:ext cx="270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 maior concentração de abalones possuem entre 8 e 10 anéis. Isso corresponde a 45% de toda a população.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