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71" r:id="rId3"/>
    <p:sldId id="27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15C"/>
    <a:srgbClr val="00235D"/>
    <a:srgbClr val="001F5A"/>
    <a:srgbClr val="16426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78DC7-048C-4A87-8167-B9EF52F4EA1B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E3560-5126-435D-8574-721ECDB8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Example of first paragraph</a:t>
            </a:r>
            <a:r>
              <a:rPr lang="en-US" b="0" i="0" kern="1200" baseline="0">
                <a:effectLst/>
                <a:latin typeface="+mn-lt"/>
                <a:ea typeface="+mn-ea"/>
                <a:cs typeface="+mn-cs"/>
              </a:rPr>
              <a:t> of narration</a:t>
            </a: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/>
            </a:b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"Welcome to an introductory video tutorial on fluence response curves and action spectra. This tutorial was narrated and produced by Waverly Tseng and Paul </a:t>
            </a:r>
            <a:r>
              <a:rPr lang="en-US" b="0" i="0" kern="1200" err="1">
                <a:effectLst/>
                <a:latin typeface="+mn-lt"/>
                <a:ea typeface="+mn-ea"/>
                <a:cs typeface="+mn-cs"/>
              </a:rPr>
              <a:t>Llanura</a:t>
            </a: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, under the guidance of Thijs </a:t>
            </a:r>
            <a:r>
              <a:rPr lang="en-US" b="0" i="0" kern="1200" err="1">
                <a:effectLst/>
                <a:latin typeface="+mn-lt"/>
                <a:ea typeface="+mn-ea"/>
                <a:cs typeface="+mn-cs"/>
              </a:rPr>
              <a:t>Walbeek</a:t>
            </a: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 and Dr. Susan Golden. Light is an important environmental stimulus on earth ........”</a:t>
            </a:r>
          </a:p>
          <a:p>
            <a:endParaRPr lang="en-US"/>
          </a:p>
          <a:p>
            <a:r>
              <a:rPr lang="en-US"/>
              <a:t>BEN: Note that the standard we've adopted is that there are no periods after initials:  it is "Susan S Golden" not "Susan S. Golden." Likewise on the Acknowledgements slide. Be careful when you add names.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TN: I think everybody do this part freely.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TN: </a:t>
            </a:r>
            <a:r>
              <a:rPr lang="en-US" baseline="0"/>
              <a:t>The first author et al. then copy of </a:t>
            </a:r>
            <a:r>
              <a:rPr lang="en-US" baseline="0" err="1"/>
              <a:t>Pubmed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TN: Former</a:t>
            </a:r>
            <a:r>
              <a:rPr lang="en-US" baseline="0"/>
              <a:t> </a:t>
            </a:r>
            <a:r>
              <a:rPr lang="en-US"/>
              <a:t>ACMS will add something their own in the end if they helped. Do not acknowledge them here. Do</a:t>
            </a:r>
            <a:r>
              <a:rPr lang="en-US" baseline="0"/>
              <a:t> not acknowledge Susan either (Acknowledge her in your heart.)</a:t>
            </a:r>
          </a:p>
          <a:p>
            <a:r>
              <a:rPr lang="en-US"/>
              <a:t>BEN: Note that the standard we've adopted is that there are no periods after initials or titles. It is "</a:t>
            </a:r>
            <a:r>
              <a:rPr lang="en-US" err="1"/>
              <a:t>Dr</a:t>
            </a:r>
            <a:r>
              <a:rPr lang="en-US"/>
              <a:t>" not "Dr." and it is "Susan S Golden" not "Susan S. Golden." Likewise on the Intro slide. Be careful when you add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3560-5126-435D-8574-721ECDB8A6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5F0F-8D56-46AD-B4F9-8EEE69C5604A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11DF-8FB0-4218-BB0D-C28D4D0D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4"/>
          <p:cNvSpPr txBox="1"/>
          <p:nvPr/>
        </p:nvSpPr>
        <p:spPr>
          <a:xfrm>
            <a:off x="0" y="2860755"/>
            <a:ext cx="12192000" cy="199427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sz="4800">
                <a:solidFill>
                  <a:srgbClr val="00235D"/>
                </a:solidFill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The BioClock Studio </a:t>
            </a:r>
          </a:p>
          <a:p>
            <a:pPr algn="ctr"/>
            <a:r>
              <a:rPr lang="en-US" sz="3200">
                <a:latin typeface="Candara" panose="020E0502030303020204" pitchFamily="34" charset="0"/>
                <a:ea typeface="Quicksand"/>
                <a:cs typeface="Arial" pitchFamily="34" charset="0"/>
                <a:sym typeface="Quicksand"/>
              </a:rPr>
              <a:t>Winter 2017 </a:t>
            </a:r>
          </a:p>
          <a:p>
            <a:pPr algn="ctr"/>
            <a:r>
              <a:rPr lang="en-US" sz="3200">
                <a:latin typeface="Candara" panose="020E0502030303020204" pitchFamily="34" charset="0"/>
                <a:ea typeface="Quicksand"/>
                <a:cs typeface="Arial" pitchFamily="34" charset="0"/>
                <a:sym typeface="Quicksand"/>
              </a:rPr>
              <a:t>presents…</a:t>
            </a:r>
          </a:p>
        </p:txBody>
      </p:sp>
      <p:pic>
        <p:nvPicPr>
          <p:cNvPr id="8" name="Shape 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469" y="-4040"/>
            <a:ext cx="2761392" cy="2906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Space saved for caption. Delete.</a:t>
            </a:r>
          </a:p>
        </p:txBody>
      </p:sp>
    </p:spTree>
    <p:extLst>
      <p:ext uri="{BB962C8B-B14F-4D97-AF65-F5344CB8AC3E}">
        <p14:creationId xmlns:p14="http://schemas.microsoft.com/office/powerpoint/2010/main" val="324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>
            <a:spLocks/>
          </p:cNvSpPr>
          <p:nvPr/>
        </p:nvSpPr>
        <p:spPr>
          <a:xfrm>
            <a:off x="626464" y="2247088"/>
            <a:ext cx="7766936" cy="9595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4800">
                <a:solidFill>
                  <a:srgbClr val="00235D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Your Title Here</a:t>
            </a:r>
          </a:p>
        </p:txBody>
      </p:sp>
      <p:sp>
        <p:nvSpPr>
          <p:cNvPr id="3" name="Shape 90"/>
          <p:cNvSpPr txBox="1">
            <a:spLocks/>
          </p:cNvSpPr>
          <p:nvPr/>
        </p:nvSpPr>
        <p:spPr>
          <a:xfrm>
            <a:off x="767980" y="3429000"/>
            <a:ext cx="10324564" cy="127769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Student 1, Student 2, Team Leader, and Susan S Golden [could go onto the next line if more authors and still looks good]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Narrated by Any Students Whose Voice is Heard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[We don’t need to acknowledge on-screen people, because their names will pop up visually]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32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6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</p:txBody>
      </p:sp>
      <p:pic>
        <p:nvPicPr>
          <p:cNvPr id="4" name="Shape 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172" y="5389823"/>
            <a:ext cx="1394828" cy="14681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r>
              <a:rPr lang="en-US">
                <a:latin typeface="Candara" panose="020E0502030303020204" pitchFamily="34" charset="0"/>
              </a:rPr>
              <a:t>Space saved for caption. Delete.</a:t>
            </a:r>
          </a:p>
        </p:txBody>
      </p:sp>
    </p:spTree>
    <p:extLst>
      <p:ext uri="{BB962C8B-B14F-4D97-AF65-F5344CB8AC3E}">
        <p14:creationId xmlns:p14="http://schemas.microsoft.com/office/powerpoint/2010/main" val="5644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>
            <a:spLocks/>
          </p:cNvSpPr>
          <p:nvPr/>
        </p:nvSpPr>
        <p:spPr>
          <a:xfrm>
            <a:off x="626464" y="2247088"/>
            <a:ext cx="7766936" cy="9595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4800" err="1">
                <a:solidFill>
                  <a:srgbClr val="00235D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Fluence</a:t>
            </a:r>
            <a:r>
              <a:rPr lang="en-US" sz="4800">
                <a:solidFill>
                  <a:srgbClr val="00235D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Response Curves and Action Spectra</a:t>
            </a:r>
          </a:p>
        </p:txBody>
      </p:sp>
      <p:sp>
        <p:nvSpPr>
          <p:cNvPr id="3" name="Shape 90"/>
          <p:cNvSpPr txBox="1">
            <a:spLocks/>
          </p:cNvSpPr>
          <p:nvPr/>
        </p:nvSpPr>
        <p:spPr>
          <a:xfrm>
            <a:off x="767980" y="3429000"/>
            <a:ext cx="10324564" cy="127769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Waverly Tseng, Paul </a:t>
            </a:r>
            <a:r>
              <a:rPr lang="en-US" err="1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Llanura</a:t>
            </a:r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, Thijs J </a:t>
            </a:r>
            <a:r>
              <a:rPr lang="en-US" err="1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Walbeek</a:t>
            </a:r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, and Susan S Golden [could go onto the next line if more authors and still looks good]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Narrated by Waverly Tseng and Paul </a:t>
            </a:r>
            <a:r>
              <a:rPr lang="en-US" sz="3200" err="1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Llanura</a:t>
            </a:r>
            <a:endParaRPr lang="en-US" sz="32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Arial" pitchFamily="34" charset="0"/>
                <a:sym typeface="Times New Roman"/>
              </a:rPr>
              <a:t>[We don’t need to acknowledge on-screen people, because their names will pop up visually]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32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6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Arial" pitchFamily="34" charset="0"/>
              <a:sym typeface="Times New Roman"/>
            </a:endParaRPr>
          </a:p>
        </p:txBody>
      </p:sp>
      <p:pic>
        <p:nvPicPr>
          <p:cNvPr id="4" name="Shape 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172" y="5389823"/>
            <a:ext cx="1394828" cy="14681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r>
              <a:rPr lang="en-US">
                <a:latin typeface="Candara" panose="020E0502030303020204" pitchFamily="34" charset="0"/>
              </a:rPr>
              <a:t>Space saved for caption. Delete.</a:t>
            </a:r>
          </a:p>
        </p:txBody>
      </p:sp>
    </p:spTree>
    <p:extLst>
      <p:ext uri="{BB962C8B-B14F-4D97-AF65-F5344CB8AC3E}">
        <p14:creationId xmlns:p14="http://schemas.microsoft.com/office/powerpoint/2010/main" val="18807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172" y="5389823"/>
            <a:ext cx="1394828" cy="14681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r>
              <a:rPr lang="en-US">
                <a:latin typeface="Candara" panose="020E0502030303020204" pitchFamily="34" charset="0"/>
              </a:rPr>
              <a:t>Space saved for caption. Delete.</a:t>
            </a:r>
          </a:p>
        </p:txBody>
      </p:sp>
      <p:sp>
        <p:nvSpPr>
          <p:cNvPr id="4" name="Shape 89"/>
          <p:cNvSpPr txBox="1">
            <a:spLocks/>
          </p:cNvSpPr>
          <p:nvPr/>
        </p:nvSpPr>
        <p:spPr>
          <a:xfrm>
            <a:off x="2212532" y="522515"/>
            <a:ext cx="7766936" cy="95955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4800">
                <a:solidFill>
                  <a:srgbClr val="00235D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Your project</a:t>
            </a:r>
          </a:p>
        </p:txBody>
      </p:sp>
      <p:sp>
        <p:nvSpPr>
          <p:cNvPr id="5" name="Smiley Face 4"/>
          <p:cNvSpPr/>
          <p:nvPr/>
        </p:nvSpPr>
        <p:spPr>
          <a:xfrm>
            <a:off x="4435928" y="1839685"/>
            <a:ext cx="3320143" cy="317862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8436429" y="2296886"/>
            <a:ext cx="2558142" cy="2471057"/>
          </a:xfrm>
          <a:prstGeom prst="wedgeEllipseCallout">
            <a:avLst>
              <a:gd name="adj1" fmla="val -77429"/>
              <a:gd name="adj2" fmla="val 27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your project page, pick Arial or Candara. Stick to it.</a:t>
            </a:r>
          </a:p>
        </p:txBody>
      </p:sp>
    </p:spTree>
    <p:extLst>
      <p:ext uri="{BB962C8B-B14F-4D97-AF65-F5344CB8AC3E}">
        <p14:creationId xmlns:p14="http://schemas.microsoft.com/office/powerpoint/2010/main" val="283535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9"/>
          <p:cNvSpPr txBox="1">
            <a:spLocks/>
          </p:cNvSpPr>
          <p:nvPr/>
        </p:nvSpPr>
        <p:spPr>
          <a:xfrm>
            <a:off x="0" y="-46767"/>
            <a:ext cx="12192000" cy="19476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>
                <a:solidFill>
                  <a:srgbClr val="00235D"/>
                </a:solidFill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References</a:t>
            </a:r>
            <a:r>
              <a:rPr lang="en-US" sz="5867">
                <a:solidFill>
                  <a:schemeClr val="tx2"/>
                </a:solidFill>
                <a:latin typeface="Candara" panose="020E0502030303020204" pitchFamily="34" charset="0"/>
                <a:cs typeface="Quicksand Book Regular"/>
                <a:sym typeface="Calibri"/>
              </a:rPr>
              <a:t>	 </a:t>
            </a:r>
          </a:p>
        </p:txBody>
      </p:sp>
      <p:sp>
        <p:nvSpPr>
          <p:cNvPr id="3" name="Shape 513"/>
          <p:cNvSpPr txBox="1"/>
          <p:nvPr/>
        </p:nvSpPr>
        <p:spPr>
          <a:xfrm>
            <a:off x="209320" y="1900833"/>
            <a:ext cx="11016867" cy="164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Hatori</a:t>
            </a:r>
            <a:r>
              <a:rPr lang="en-US" sz="32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et al. Trends </a:t>
            </a:r>
            <a:r>
              <a:rPr lang="en-US" sz="32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Mol</a:t>
            </a:r>
            <a:r>
              <a:rPr lang="en-US" sz="32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Med. 2010 Oct;16(10):435-46.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r>
              <a:rPr lang="en-US">
                <a:latin typeface="Candara" panose="020E0502030303020204" pitchFamily="34" charset="0"/>
              </a:rPr>
              <a:t>Space saved for caption. Delete</a:t>
            </a:r>
          </a:p>
        </p:txBody>
      </p:sp>
      <p:pic>
        <p:nvPicPr>
          <p:cNvPr id="5" name="Shape 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172" y="5389823"/>
            <a:ext cx="1394828" cy="1468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9"/>
          <p:cNvSpPr txBox="1">
            <a:spLocks/>
          </p:cNvSpPr>
          <p:nvPr/>
        </p:nvSpPr>
        <p:spPr>
          <a:xfrm>
            <a:off x="0" y="-46767"/>
            <a:ext cx="12192000" cy="19476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>
                <a:solidFill>
                  <a:srgbClr val="00215C"/>
                </a:solidFill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Acknowledgments</a:t>
            </a:r>
            <a:r>
              <a:rPr lang="en-US" sz="5867">
                <a:solidFill>
                  <a:schemeClr val="tx2"/>
                </a:solidFill>
                <a:latin typeface="Candara" panose="020E0502030303020204" pitchFamily="34" charset="0"/>
                <a:cs typeface="Quicksand Book Regular"/>
                <a:sym typeface="Calibri"/>
              </a:rPr>
              <a:t>	 </a:t>
            </a:r>
          </a:p>
        </p:txBody>
      </p:sp>
      <p:sp>
        <p:nvSpPr>
          <p:cNvPr id="3" name="Shape 513"/>
          <p:cNvSpPr txBox="1"/>
          <p:nvPr/>
        </p:nvSpPr>
        <p:spPr>
          <a:xfrm>
            <a:off x="587566" y="1470234"/>
            <a:ext cx="11016867" cy="27098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Dr</a:t>
            </a:r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24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Satchidananda</a:t>
            </a:r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Panda (The Salk Institute)</a:t>
            </a:r>
          </a:p>
          <a:p>
            <a:r>
              <a:rPr lang="en-US" sz="24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Dr</a:t>
            </a:r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Megumi </a:t>
            </a:r>
            <a:r>
              <a:rPr lang="en-US" sz="24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Hatori</a:t>
            </a:r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(The Salk Institute, Keio University)</a:t>
            </a:r>
          </a:p>
          <a:p>
            <a:endParaRPr lang="en-US" sz="2400">
              <a:latin typeface="Candara" panose="020E0502030303020204" pitchFamily="34" charset="0"/>
            </a:endParaRPr>
          </a:p>
          <a:p>
            <a:endParaRPr lang="en-US" sz="2400">
              <a:latin typeface="Candara" panose="020E0502030303020204" pitchFamily="34" charset="0"/>
            </a:endParaRPr>
          </a:p>
          <a:p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The </a:t>
            </a:r>
            <a:r>
              <a:rPr lang="en-US" sz="2400" err="1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BioClock</a:t>
            </a:r>
            <a:r>
              <a:rPr lang="en-US" sz="2400">
                <a:latin typeface="Candara" panose="020E0502030303020204" pitchFamily="34" charset="0"/>
                <a:ea typeface="Quicksand"/>
                <a:cs typeface="Arial" panose="020B0604020202020204" pitchFamily="34" charset="0"/>
                <a:sym typeface="Quicksand"/>
              </a:rPr>
              <a:t> Studio is an undergraduate class </a:t>
            </a:r>
            <a:r>
              <a:rPr lang="en-US" sz="2400">
                <a:latin typeface="Candara" panose="020E0502030303020204" pitchFamily="34" charset="0"/>
              </a:rPr>
              <a:t>supported in part by a grant to </a:t>
            </a:r>
            <a:r>
              <a:rPr lang="en-US" sz="2400" err="1">
                <a:latin typeface="Candara" panose="020E0502030303020204" pitchFamily="34" charset="0"/>
              </a:rPr>
              <a:t>Dr</a:t>
            </a:r>
            <a:r>
              <a:rPr lang="en-US" sz="2400">
                <a:latin typeface="Candara" panose="020E0502030303020204" pitchFamily="34" charset="0"/>
              </a:rPr>
              <a:t> Susan S Golden at UC San Diego from the Howard Hughes Medical Institute through the Science Education Program.</a:t>
            </a:r>
            <a:endParaRPr lang="en-US" sz="2400" b="1">
              <a:latin typeface="Candara" panose="020E0502030303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pic>
        <p:nvPicPr>
          <p:cNvPr id="4" name="Shape 514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974829" y="3949854"/>
            <a:ext cx="1923387" cy="187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20"/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96607" y="4574075"/>
            <a:ext cx="4622745" cy="75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19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106" y="4633811"/>
            <a:ext cx="3643368" cy="69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26468" y="5651770"/>
            <a:ext cx="6809362" cy="1206230"/>
          </a:xfrm>
          <a:prstGeom prst="rect">
            <a:avLst/>
          </a:prstGeom>
          <a:noFill/>
          <a:ln>
            <a:solidFill>
              <a:srgbClr val="C1C8D4"/>
            </a:solidFill>
          </a:ln>
        </p:spPr>
        <p:txBody>
          <a:bodyPr wrap="square" rtlCol="0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endParaRPr lang="en-US">
              <a:latin typeface="Candara" panose="020E0502030303020204" pitchFamily="34" charset="0"/>
            </a:endParaRPr>
          </a:p>
          <a:p>
            <a:r>
              <a:rPr lang="en-US">
                <a:latin typeface="Candara" panose="020E0502030303020204" pitchFamily="34" charset="0"/>
              </a:rPr>
              <a:t>This space will be used for the YouTube Channel ad. Delete</a:t>
            </a:r>
          </a:p>
        </p:txBody>
      </p:sp>
    </p:spTree>
    <p:extLst>
      <p:ext uri="{BB962C8B-B14F-4D97-AF65-F5344CB8AC3E}">
        <p14:creationId xmlns:p14="http://schemas.microsoft.com/office/powerpoint/2010/main" val="271751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2017-08-22T02:08:10Z</dcterms:modified>
</cp:coreProperties>
</file>