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embeddedFontLst>
    <p:embeddedFont>
      <p:font typeface="Candara"/>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Candara-regular.fntdata"/><Relationship Id="rId10" Type="http://schemas.openxmlformats.org/officeDocument/2006/relationships/slide" Target="slides/slide6.xml"/><Relationship Id="rId13" Type="http://schemas.openxmlformats.org/officeDocument/2006/relationships/font" Target="fonts/Candara-italic.fntdata"/><Relationship Id="rId12" Type="http://schemas.openxmlformats.org/officeDocument/2006/relationships/font" Target="fonts/Candara-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font" Target="fonts/Candara-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7" name="Google Shape;8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Example of first paragraph of narration:</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"Welcome to an introductory video tutorial on fluence response curves and action spectra. This tutorial was narrated and produced by Waverly Tseng and Paul Llanura, under the guidance of Thijs Walbeek and Dr. Susan Golden. Light is an important environmental stimulus on earth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BEN: Note that the standard we've adopted is that there are no periods after initials:  it is "Susan S Golden" not "Susan S. Golden." Likewise on the Acknowledgements slide. Be careful when you add names.</a:t>
            </a:r>
            <a:endParaRPr b="0" i="0" sz="1200" u="none" cap="none" strike="noStrike">
              <a:solidFill>
                <a:schemeClr val="dk1"/>
              </a:solidFill>
              <a:latin typeface="Calibri"/>
              <a:ea typeface="Calibri"/>
              <a:cs typeface="Calibri"/>
              <a:sym typeface="Calibri"/>
            </a:endParaRPr>
          </a:p>
        </p:txBody>
      </p:sp>
      <p:sp>
        <p:nvSpPr>
          <p:cNvPr id="95" name="Google Shape;9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4" name="Google Shape;10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TN: I think everybody do this part freely.</a:t>
            </a:r>
            <a:endParaRPr/>
          </a:p>
        </p:txBody>
      </p:sp>
      <p:sp>
        <p:nvSpPr>
          <p:cNvPr id="113" name="Google Shape;11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TN: The first author et al. then copy of Pubmed.</a:t>
            </a:r>
            <a:endParaRPr b="0" i="0" sz="1200" u="none" cap="none" strike="noStrike">
              <a:solidFill>
                <a:schemeClr val="dk1"/>
              </a:solidFill>
              <a:latin typeface="Calibri"/>
              <a:ea typeface="Calibri"/>
              <a:cs typeface="Calibri"/>
              <a:sym typeface="Calibri"/>
            </a:endParaRPr>
          </a:p>
        </p:txBody>
      </p:sp>
      <p:sp>
        <p:nvSpPr>
          <p:cNvPr id="123" name="Google Shape;12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TN: Former ACMS will add something their own in the end if they helped. Do not acknowledge them here. Do not acknowledge Susan either (Acknowledge her in your heart.)</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BEN: Note that the standard we've adopted is that there are no periods after initials or titles. It is "Dr" not "Dr." and it is "Susan S Golden" not "Susan S. Golden." Likewise on the Intro slide. Be careful when you add names.</a:t>
            </a:r>
            <a:endParaRPr/>
          </a:p>
        </p:txBody>
      </p:sp>
      <p:sp>
        <p:nvSpPr>
          <p:cNvPr id="132" name="Google Shape;13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indent="0" lvl="0" mar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7" name="Google Shape;27;p4"/>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jp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nvSpPr>
        <p:spPr>
          <a:xfrm>
            <a:off x="0" y="2860755"/>
            <a:ext cx="12192000" cy="1994271"/>
          </a:xfrm>
          <a:prstGeom prst="rect">
            <a:avLst/>
          </a:prstGeom>
          <a:noFill/>
          <a:ln>
            <a:noFill/>
          </a:ln>
        </p:spPr>
        <p:txBody>
          <a:bodyPr anchorCtr="0" anchor="t" bIns="121900" lIns="121900" spcFirstLastPara="1" rIns="121900" wrap="square" tIns="121900">
            <a:noAutofit/>
          </a:bodyPr>
          <a:lstStyle/>
          <a:p>
            <a:pPr indent="0" lvl="0" marL="0" marR="0" rtl="0" algn="ctr">
              <a:spcBef>
                <a:spcPts val="0"/>
              </a:spcBef>
              <a:spcAft>
                <a:spcPts val="0"/>
              </a:spcAft>
              <a:buNone/>
            </a:pPr>
            <a:r>
              <a:rPr b="0" i="0" lang="en-US" sz="4800" u="none" cap="none" strike="noStrike">
                <a:solidFill>
                  <a:srgbClr val="00235D"/>
                </a:solidFill>
                <a:latin typeface="Candara"/>
                <a:ea typeface="Candara"/>
                <a:cs typeface="Candara"/>
                <a:sym typeface="Candara"/>
              </a:rPr>
              <a:t>The BioClock Studio </a:t>
            </a:r>
            <a:endParaRPr/>
          </a:p>
          <a:p>
            <a:pPr indent="0" lvl="0" marL="0" marR="0" rtl="0" algn="ctr">
              <a:spcBef>
                <a:spcPts val="0"/>
              </a:spcBef>
              <a:spcAft>
                <a:spcPts val="0"/>
              </a:spcAft>
              <a:buNone/>
            </a:pPr>
            <a:r>
              <a:rPr b="0" i="0" lang="en-US" sz="3200" u="none" cap="none" strike="noStrike">
                <a:solidFill>
                  <a:schemeClr val="dk1"/>
                </a:solidFill>
                <a:latin typeface="Candara"/>
                <a:ea typeface="Candara"/>
                <a:cs typeface="Candara"/>
                <a:sym typeface="Candara"/>
              </a:rPr>
              <a:t>Winter 2017 </a:t>
            </a:r>
            <a:endParaRPr/>
          </a:p>
          <a:p>
            <a:pPr indent="0" lvl="0" marL="0" marR="0" rtl="0" algn="ctr">
              <a:spcBef>
                <a:spcPts val="0"/>
              </a:spcBef>
              <a:spcAft>
                <a:spcPts val="0"/>
              </a:spcAft>
              <a:buNone/>
            </a:pPr>
            <a:r>
              <a:rPr b="0" i="0" lang="en-US" sz="3200" u="none" cap="none" strike="noStrike">
                <a:solidFill>
                  <a:schemeClr val="dk1"/>
                </a:solidFill>
                <a:latin typeface="Candara"/>
                <a:ea typeface="Candara"/>
                <a:cs typeface="Candara"/>
                <a:sym typeface="Candara"/>
              </a:rPr>
              <a:t>presents…</a:t>
            </a:r>
            <a:endParaRPr/>
          </a:p>
        </p:txBody>
      </p:sp>
      <p:pic>
        <p:nvPicPr>
          <p:cNvPr id="90" name="Google Shape;90;p13"/>
          <p:cNvPicPr preferRelativeResize="0"/>
          <p:nvPr/>
        </p:nvPicPr>
        <p:blipFill rotWithShape="1">
          <a:blip r:embed="rId3">
            <a:alphaModFix/>
          </a:blip>
          <a:srcRect b="0" l="0" r="0" t="0"/>
          <a:stretch/>
        </p:blipFill>
        <p:spPr>
          <a:xfrm>
            <a:off x="4748469" y="-4040"/>
            <a:ext cx="2761392" cy="2906603"/>
          </a:xfrm>
          <a:prstGeom prst="rect">
            <a:avLst/>
          </a:prstGeom>
          <a:noFill/>
          <a:ln>
            <a:noFill/>
          </a:ln>
        </p:spPr>
      </p:pic>
      <p:sp>
        <p:nvSpPr>
          <p:cNvPr id="91" name="Google Shape;91;p13"/>
          <p:cNvSpPr txBox="1"/>
          <p:nvPr/>
        </p:nvSpPr>
        <p:spPr>
          <a:xfrm>
            <a:off x="2626468" y="5651770"/>
            <a:ext cx="6809362" cy="1206230"/>
          </a:xfrm>
          <a:prstGeom prst="rect">
            <a:avLst/>
          </a:prstGeom>
          <a:noFill/>
          <a:ln cap="flat" cmpd="sng" w="9525">
            <a:solidFill>
              <a:srgbClr val="C1C8D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Space saved for caption. Delete.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4"/>
          <p:cNvSpPr txBox="1"/>
          <p:nvPr/>
        </p:nvSpPr>
        <p:spPr>
          <a:xfrm>
            <a:off x="626464" y="2247088"/>
            <a:ext cx="7766936" cy="959551"/>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1200"/>
              <a:buFont typeface="Times New Roman"/>
              <a:buNone/>
            </a:pPr>
            <a:r>
              <a:rPr lang="en-US" sz="4800">
                <a:solidFill>
                  <a:srgbClr val="00235D"/>
                </a:solidFill>
                <a:latin typeface="Candara"/>
                <a:ea typeface="Candara"/>
                <a:cs typeface="Candara"/>
                <a:sym typeface="Candara"/>
              </a:rPr>
              <a:t>Your Title Here</a:t>
            </a:r>
            <a:endParaRPr/>
          </a:p>
        </p:txBody>
      </p:sp>
      <p:sp>
        <p:nvSpPr>
          <p:cNvPr id="98" name="Google Shape;98;p14"/>
          <p:cNvSpPr txBox="1"/>
          <p:nvPr/>
        </p:nvSpPr>
        <p:spPr>
          <a:xfrm>
            <a:off x="767980" y="3429000"/>
            <a:ext cx="10324564" cy="127769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700"/>
              <a:buFont typeface="Arial"/>
              <a:buNone/>
            </a:pPr>
            <a:r>
              <a:rPr lang="en-US" sz="2800">
                <a:solidFill>
                  <a:schemeClr val="dk1"/>
                </a:solidFill>
                <a:latin typeface="Candara"/>
                <a:ea typeface="Candara"/>
                <a:cs typeface="Candara"/>
                <a:sym typeface="Candara"/>
              </a:rPr>
              <a:t>Student 1, Student 2, Team Leader, and Susan S Golden [could go onto the next line if more authors and still looks good]</a:t>
            </a:r>
            <a:endParaRPr/>
          </a:p>
          <a:p>
            <a:pPr indent="0" lvl="0" marL="0" marR="0" rtl="0" algn="l">
              <a:lnSpc>
                <a:spcPct val="90000"/>
              </a:lnSpc>
              <a:spcBef>
                <a:spcPts val="0"/>
              </a:spcBef>
              <a:spcAft>
                <a:spcPts val="0"/>
              </a:spcAft>
              <a:buClr>
                <a:schemeClr val="dk1"/>
              </a:buClr>
              <a:buSzPts val="700"/>
              <a:buFont typeface="Arial"/>
              <a:buNone/>
            </a:pPr>
            <a:r>
              <a:t/>
            </a:r>
            <a:endParaRPr sz="2800">
              <a:solidFill>
                <a:schemeClr val="dk1"/>
              </a:solidFill>
              <a:latin typeface="Candara"/>
              <a:ea typeface="Candara"/>
              <a:cs typeface="Candara"/>
              <a:sym typeface="Candara"/>
            </a:endParaRPr>
          </a:p>
          <a:p>
            <a:pPr indent="0" lvl="0" marL="0" marR="0" rtl="0" algn="l">
              <a:lnSpc>
                <a:spcPct val="90000"/>
              </a:lnSpc>
              <a:spcBef>
                <a:spcPts val="0"/>
              </a:spcBef>
              <a:spcAft>
                <a:spcPts val="0"/>
              </a:spcAft>
              <a:buClr>
                <a:schemeClr val="dk1"/>
              </a:buClr>
              <a:buSzPts val="800"/>
              <a:buFont typeface="Arial"/>
              <a:buNone/>
            </a:pPr>
            <a:r>
              <a:rPr lang="en-US" sz="3200">
                <a:solidFill>
                  <a:schemeClr val="dk1"/>
                </a:solidFill>
                <a:latin typeface="Candara"/>
                <a:ea typeface="Candara"/>
                <a:cs typeface="Candara"/>
                <a:sym typeface="Candara"/>
              </a:rPr>
              <a:t>Narrated by Any Students Whose Voice is Heard</a:t>
            </a:r>
            <a:endParaRPr/>
          </a:p>
          <a:p>
            <a:pPr indent="0" lvl="0" marL="0" marR="0" rtl="0" algn="l">
              <a:lnSpc>
                <a:spcPct val="90000"/>
              </a:lnSpc>
              <a:spcBef>
                <a:spcPts val="0"/>
              </a:spcBef>
              <a:spcAft>
                <a:spcPts val="0"/>
              </a:spcAft>
              <a:buClr>
                <a:schemeClr val="dk1"/>
              </a:buClr>
              <a:buSzPts val="400"/>
              <a:buFont typeface="Arial"/>
              <a:buNone/>
            </a:pPr>
            <a:r>
              <a:rPr lang="en-US" sz="1600">
                <a:solidFill>
                  <a:schemeClr val="dk1"/>
                </a:solidFill>
                <a:latin typeface="Candara"/>
                <a:ea typeface="Candara"/>
                <a:cs typeface="Candara"/>
                <a:sym typeface="Candara"/>
              </a:rPr>
              <a:t>[We don’t need to acknowledge on-screen people, because their names will pop up visually]</a:t>
            </a:r>
            <a:endParaRPr/>
          </a:p>
          <a:p>
            <a:pPr indent="0" lvl="0" marL="0" marR="0" rtl="0" algn="l">
              <a:lnSpc>
                <a:spcPct val="90000"/>
              </a:lnSpc>
              <a:spcBef>
                <a:spcPts val="0"/>
              </a:spcBef>
              <a:spcAft>
                <a:spcPts val="0"/>
              </a:spcAft>
              <a:buClr>
                <a:schemeClr val="dk1"/>
              </a:buClr>
              <a:buSzPts val="800"/>
              <a:buFont typeface="Arial"/>
              <a:buNone/>
            </a:pPr>
            <a:r>
              <a:t/>
            </a:r>
            <a:endParaRPr sz="3200">
              <a:solidFill>
                <a:schemeClr val="dk1"/>
              </a:solidFill>
              <a:latin typeface="Candara"/>
              <a:ea typeface="Candara"/>
              <a:cs typeface="Candara"/>
              <a:sym typeface="Candara"/>
            </a:endParaRPr>
          </a:p>
          <a:p>
            <a:pPr indent="0" lvl="0" marL="0" marR="0" rtl="0" algn="l">
              <a:lnSpc>
                <a:spcPct val="90000"/>
              </a:lnSpc>
              <a:spcBef>
                <a:spcPts val="0"/>
              </a:spcBef>
              <a:spcAft>
                <a:spcPts val="0"/>
              </a:spcAft>
              <a:buClr>
                <a:schemeClr val="dk1"/>
              </a:buClr>
              <a:buSzPts val="700"/>
              <a:buFont typeface="Arial"/>
              <a:buNone/>
            </a:pPr>
            <a:r>
              <a:t/>
            </a:r>
            <a:endParaRPr sz="2800">
              <a:solidFill>
                <a:schemeClr val="dk1"/>
              </a:solidFill>
              <a:latin typeface="Candara"/>
              <a:ea typeface="Candara"/>
              <a:cs typeface="Candara"/>
              <a:sym typeface="Candara"/>
            </a:endParaRPr>
          </a:p>
          <a:p>
            <a:pPr indent="0" lvl="0" marL="0" marR="0" rtl="0" algn="l">
              <a:lnSpc>
                <a:spcPct val="90000"/>
              </a:lnSpc>
              <a:spcBef>
                <a:spcPts val="0"/>
              </a:spcBef>
              <a:spcAft>
                <a:spcPts val="0"/>
              </a:spcAft>
              <a:buClr>
                <a:schemeClr val="dk1"/>
              </a:buClr>
              <a:buSzPts val="400"/>
              <a:buFont typeface="Arial"/>
              <a:buNone/>
            </a:pPr>
            <a:r>
              <a:t/>
            </a:r>
            <a:endParaRPr sz="1600">
              <a:solidFill>
                <a:schemeClr val="dk1"/>
              </a:solidFill>
              <a:latin typeface="Candara"/>
              <a:ea typeface="Candara"/>
              <a:cs typeface="Candara"/>
              <a:sym typeface="Candara"/>
            </a:endParaRPr>
          </a:p>
        </p:txBody>
      </p:sp>
      <p:pic>
        <p:nvPicPr>
          <p:cNvPr id="99" name="Google Shape;99;p14"/>
          <p:cNvPicPr preferRelativeResize="0"/>
          <p:nvPr/>
        </p:nvPicPr>
        <p:blipFill rotWithShape="1">
          <a:blip r:embed="rId3">
            <a:alphaModFix/>
          </a:blip>
          <a:srcRect b="0" l="0" r="0" t="0"/>
          <a:stretch/>
        </p:blipFill>
        <p:spPr>
          <a:xfrm>
            <a:off x="10797172" y="5389823"/>
            <a:ext cx="1394828" cy="1468177"/>
          </a:xfrm>
          <a:prstGeom prst="rect">
            <a:avLst/>
          </a:prstGeom>
          <a:noFill/>
          <a:ln>
            <a:noFill/>
          </a:ln>
        </p:spPr>
      </p:pic>
      <p:sp>
        <p:nvSpPr>
          <p:cNvPr id="100" name="Google Shape;100;p14"/>
          <p:cNvSpPr txBox="1"/>
          <p:nvPr/>
        </p:nvSpPr>
        <p:spPr>
          <a:xfrm>
            <a:off x="2626468" y="5651770"/>
            <a:ext cx="6809362" cy="1206230"/>
          </a:xfrm>
          <a:prstGeom prst="rect">
            <a:avLst/>
          </a:prstGeom>
          <a:noFill/>
          <a:ln cap="flat" cmpd="sng" w="9525">
            <a:solidFill>
              <a:srgbClr val="C1C8D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n-US" sz="1800">
                <a:solidFill>
                  <a:schemeClr val="dk1"/>
                </a:solidFill>
                <a:latin typeface="Candara"/>
                <a:ea typeface="Candara"/>
                <a:cs typeface="Candara"/>
                <a:sym typeface="Candara"/>
              </a:rPr>
              <a:t>Space saved for caption. Delete.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5"/>
          <p:cNvSpPr txBox="1"/>
          <p:nvPr/>
        </p:nvSpPr>
        <p:spPr>
          <a:xfrm>
            <a:off x="626464" y="2247088"/>
            <a:ext cx="7766936" cy="959551"/>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1200"/>
              <a:buFont typeface="Times New Roman"/>
              <a:buNone/>
            </a:pPr>
            <a:r>
              <a:rPr lang="en-US" sz="4800">
                <a:solidFill>
                  <a:srgbClr val="00235D"/>
                </a:solidFill>
                <a:latin typeface="Candara"/>
                <a:ea typeface="Candara"/>
                <a:cs typeface="Candara"/>
                <a:sym typeface="Candara"/>
              </a:rPr>
              <a:t>Fluence Response Curves and Action Spectra</a:t>
            </a:r>
            <a:endParaRPr/>
          </a:p>
        </p:txBody>
      </p:sp>
      <p:sp>
        <p:nvSpPr>
          <p:cNvPr id="107" name="Google Shape;107;p15"/>
          <p:cNvSpPr txBox="1"/>
          <p:nvPr/>
        </p:nvSpPr>
        <p:spPr>
          <a:xfrm>
            <a:off x="767980" y="3429000"/>
            <a:ext cx="10324564" cy="127769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700"/>
              <a:buFont typeface="Arial"/>
              <a:buNone/>
            </a:pPr>
            <a:r>
              <a:rPr lang="en-US" sz="2800">
                <a:solidFill>
                  <a:schemeClr val="dk1"/>
                </a:solidFill>
                <a:latin typeface="Candara"/>
                <a:ea typeface="Candara"/>
                <a:cs typeface="Candara"/>
                <a:sym typeface="Candara"/>
              </a:rPr>
              <a:t>Waverly Tseng, Paul Llanura, Thijs J Walbeek, and Susan S Golden [could go onto the next line if more authors and still looks good]</a:t>
            </a:r>
            <a:endParaRPr/>
          </a:p>
          <a:p>
            <a:pPr indent="0" lvl="0" marL="0" marR="0" rtl="0" algn="l">
              <a:lnSpc>
                <a:spcPct val="90000"/>
              </a:lnSpc>
              <a:spcBef>
                <a:spcPts val="0"/>
              </a:spcBef>
              <a:spcAft>
                <a:spcPts val="0"/>
              </a:spcAft>
              <a:buClr>
                <a:schemeClr val="dk1"/>
              </a:buClr>
              <a:buSzPts val="700"/>
              <a:buFont typeface="Arial"/>
              <a:buNone/>
            </a:pPr>
            <a:r>
              <a:t/>
            </a:r>
            <a:endParaRPr sz="2800">
              <a:solidFill>
                <a:schemeClr val="dk1"/>
              </a:solidFill>
              <a:latin typeface="Candara"/>
              <a:ea typeface="Candara"/>
              <a:cs typeface="Candara"/>
              <a:sym typeface="Candara"/>
            </a:endParaRPr>
          </a:p>
          <a:p>
            <a:pPr indent="0" lvl="0" marL="0" marR="0" rtl="0" algn="l">
              <a:lnSpc>
                <a:spcPct val="90000"/>
              </a:lnSpc>
              <a:spcBef>
                <a:spcPts val="0"/>
              </a:spcBef>
              <a:spcAft>
                <a:spcPts val="0"/>
              </a:spcAft>
              <a:buClr>
                <a:schemeClr val="dk1"/>
              </a:buClr>
              <a:buSzPts val="800"/>
              <a:buFont typeface="Arial"/>
              <a:buNone/>
            </a:pPr>
            <a:r>
              <a:rPr lang="en-US" sz="3200">
                <a:solidFill>
                  <a:schemeClr val="dk1"/>
                </a:solidFill>
                <a:latin typeface="Candara"/>
                <a:ea typeface="Candara"/>
                <a:cs typeface="Candara"/>
                <a:sym typeface="Candara"/>
              </a:rPr>
              <a:t>Narrated by Waverly Tseng and Paul Llanura</a:t>
            </a:r>
            <a:endParaRPr sz="3200">
              <a:solidFill>
                <a:schemeClr val="dk1"/>
              </a:solidFill>
              <a:latin typeface="Candara"/>
              <a:ea typeface="Candara"/>
              <a:cs typeface="Candara"/>
              <a:sym typeface="Candara"/>
            </a:endParaRPr>
          </a:p>
          <a:p>
            <a:pPr indent="0" lvl="0" marL="0" marR="0" rtl="0" algn="l">
              <a:lnSpc>
                <a:spcPct val="90000"/>
              </a:lnSpc>
              <a:spcBef>
                <a:spcPts val="0"/>
              </a:spcBef>
              <a:spcAft>
                <a:spcPts val="0"/>
              </a:spcAft>
              <a:buClr>
                <a:schemeClr val="dk1"/>
              </a:buClr>
              <a:buSzPts val="400"/>
              <a:buFont typeface="Arial"/>
              <a:buNone/>
            </a:pPr>
            <a:r>
              <a:rPr lang="en-US" sz="1600">
                <a:solidFill>
                  <a:schemeClr val="dk1"/>
                </a:solidFill>
                <a:latin typeface="Candara"/>
                <a:ea typeface="Candara"/>
                <a:cs typeface="Candara"/>
                <a:sym typeface="Candara"/>
              </a:rPr>
              <a:t>[We don’t need to acknowledge on-screen people, because their names will pop up visually]</a:t>
            </a:r>
            <a:endParaRPr/>
          </a:p>
          <a:p>
            <a:pPr indent="0" lvl="0" marL="0" marR="0" rtl="0" algn="l">
              <a:lnSpc>
                <a:spcPct val="90000"/>
              </a:lnSpc>
              <a:spcBef>
                <a:spcPts val="0"/>
              </a:spcBef>
              <a:spcAft>
                <a:spcPts val="0"/>
              </a:spcAft>
              <a:buClr>
                <a:schemeClr val="dk1"/>
              </a:buClr>
              <a:buSzPts val="800"/>
              <a:buFont typeface="Arial"/>
              <a:buNone/>
            </a:pPr>
            <a:r>
              <a:t/>
            </a:r>
            <a:endParaRPr sz="3200">
              <a:solidFill>
                <a:schemeClr val="dk1"/>
              </a:solidFill>
              <a:latin typeface="Candara"/>
              <a:ea typeface="Candara"/>
              <a:cs typeface="Candara"/>
              <a:sym typeface="Candara"/>
            </a:endParaRPr>
          </a:p>
          <a:p>
            <a:pPr indent="0" lvl="0" marL="0" marR="0" rtl="0" algn="l">
              <a:lnSpc>
                <a:spcPct val="90000"/>
              </a:lnSpc>
              <a:spcBef>
                <a:spcPts val="0"/>
              </a:spcBef>
              <a:spcAft>
                <a:spcPts val="0"/>
              </a:spcAft>
              <a:buClr>
                <a:schemeClr val="dk1"/>
              </a:buClr>
              <a:buSzPts val="700"/>
              <a:buFont typeface="Arial"/>
              <a:buNone/>
            </a:pPr>
            <a:r>
              <a:t/>
            </a:r>
            <a:endParaRPr sz="2800">
              <a:solidFill>
                <a:schemeClr val="dk1"/>
              </a:solidFill>
              <a:latin typeface="Candara"/>
              <a:ea typeface="Candara"/>
              <a:cs typeface="Candara"/>
              <a:sym typeface="Candara"/>
            </a:endParaRPr>
          </a:p>
          <a:p>
            <a:pPr indent="0" lvl="0" marL="0" marR="0" rtl="0" algn="l">
              <a:lnSpc>
                <a:spcPct val="90000"/>
              </a:lnSpc>
              <a:spcBef>
                <a:spcPts val="0"/>
              </a:spcBef>
              <a:spcAft>
                <a:spcPts val="0"/>
              </a:spcAft>
              <a:buClr>
                <a:schemeClr val="dk1"/>
              </a:buClr>
              <a:buSzPts val="400"/>
              <a:buFont typeface="Arial"/>
              <a:buNone/>
            </a:pPr>
            <a:r>
              <a:t/>
            </a:r>
            <a:endParaRPr sz="1600">
              <a:solidFill>
                <a:schemeClr val="dk1"/>
              </a:solidFill>
              <a:latin typeface="Candara"/>
              <a:ea typeface="Candara"/>
              <a:cs typeface="Candara"/>
              <a:sym typeface="Candara"/>
            </a:endParaRPr>
          </a:p>
        </p:txBody>
      </p:sp>
      <p:pic>
        <p:nvPicPr>
          <p:cNvPr id="108" name="Google Shape;108;p15"/>
          <p:cNvPicPr preferRelativeResize="0"/>
          <p:nvPr/>
        </p:nvPicPr>
        <p:blipFill rotWithShape="1">
          <a:blip r:embed="rId3">
            <a:alphaModFix/>
          </a:blip>
          <a:srcRect b="0" l="0" r="0" t="0"/>
          <a:stretch/>
        </p:blipFill>
        <p:spPr>
          <a:xfrm>
            <a:off x="10797172" y="5389823"/>
            <a:ext cx="1394828" cy="1468177"/>
          </a:xfrm>
          <a:prstGeom prst="rect">
            <a:avLst/>
          </a:prstGeom>
          <a:noFill/>
          <a:ln>
            <a:noFill/>
          </a:ln>
        </p:spPr>
      </p:pic>
      <p:sp>
        <p:nvSpPr>
          <p:cNvPr id="109" name="Google Shape;109;p15"/>
          <p:cNvSpPr txBox="1"/>
          <p:nvPr/>
        </p:nvSpPr>
        <p:spPr>
          <a:xfrm>
            <a:off x="2626468" y="5651770"/>
            <a:ext cx="6809362" cy="1206230"/>
          </a:xfrm>
          <a:prstGeom prst="rect">
            <a:avLst/>
          </a:prstGeom>
          <a:noFill/>
          <a:ln cap="flat" cmpd="sng" w="9525">
            <a:solidFill>
              <a:srgbClr val="C1C8D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n-US" sz="1800">
                <a:solidFill>
                  <a:schemeClr val="dk1"/>
                </a:solidFill>
                <a:latin typeface="Candara"/>
                <a:ea typeface="Candara"/>
                <a:cs typeface="Candara"/>
                <a:sym typeface="Candara"/>
              </a:rPr>
              <a:t>Space saved for caption. Delete.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Google Shape;115;p16"/>
          <p:cNvPicPr preferRelativeResize="0"/>
          <p:nvPr/>
        </p:nvPicPr>
        <p:blipFill rotWithShape="1">
          <a:blip r:embed="rId3">
            <a:alphaModFix/>
          </a:blip>
          <a:srcRect b="0" l="0" r="0" t="0"/>
          <a:stretch/>
        </p:blipFill>
        <p:spPr>
          <a:xfrm>
            <a:off x="10797172" y="5389823"/>
            <a:ext cx="1394828" cy="1468177"/>
          </a:xfrm>
          <a:prstGeom prst="rect">
            <a:avLst/>
          </a:prstGeom>
          <a:noFill/>
          <a:ln>
            <a:noFill/>
          </a:ln>
        </p:spPr>
      </p:pic>
      <p:sp>
        <p:nvSpPr>
          <p:cNvPr id="116" name="Google Shape;116;p16"/>
          <p:cNvSpPr txBox="1"/>
          <p:nvPr/>
        </p:nvSpPr>
        <p:spPr>
          <a:xfrm>
            <a:off x="2626468" y="5651770"/>
            <a:ext cx="6809362" cy="1206230"/>
          </a:xfrm>
          <a:prstGeom prst="rect">
            <a:avLst/>
          </a:prstGeom>
          <a:noFill/>
          <a:ln cap="flat" cmpd="sng" w="9525">
            <a:solidFill>
              <a:srgbClr val="C1C8D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n-US" sz="1800">
                <a:solidFill>
                  <a:schemeClr val="dk1"/>
                </a:solidFill>
                <a:latin typeface="Candara"/>
                <a:ea typeface="Candara"/>
                <a:cs typeface="Candara"/>
                <a:sym typeface="Candara"/>
              </a:rPr>
              <a:t>Space saved for caption. Delete.</a:t>
            </a:r>
            <a:endParaRPr/>
          </a:p>
        </p:txBody>
      </p:sp>
      <p:sp>
        <p:nvSpPr>
          <p:cNvPr id="117" name="Google Shape;117;p16"/>
          <p:cNvSpPr txBox="1"/>
          <p:nvPr/>
        </p:nvSpPr>
        <p:spPr>
          <a:xfrm>
            <a:off x="2212532" y="522515"/>
            <a:ext cx="7766936" cy="959551"/>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1200"/>
              <a:buFont typeface="Times New Roman"/>
              <a:buNone/>
            </a:pPr>
            <a:r>
              <a:rPr lang="en-US" sz="4800">
                <a:solidFill>
                  <a:srgbClr val="00235D"/>
                </a:solidFill>
                <a:latin typeface="Candara"/>
                <a:ea typeface="Candara"/>
                <a:cs typeface="Candara"/>
                <a:sym typeface="Candara"/>
              </a:rPr>
              <a:t>Your project</a:t>
            </a:r>
            <a:endParaRPr/>
          </a:p>
        </p:txBody>
      </p:sp>
      <p:sp>
        <p:nvSpPr>
          <p:cNvPr id="118" name="Google Shape;118;p16"/>
          <p:cNvSpPr/>
          <p:nvPr/>
        </p:nvSpPr>
        <p:spPr>
          <a:xfrm>
            <a:off x="4435928" y="1839685"/>
            <a:ext cx="3320143" cy="3178629"/>
          </a:xfrm>
          <a:prstGeom prst="smileyFace">
            <a:avLst>
              <a:gd fmla="val 4653"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ndara"/>
              <a:ea typeface="Candara"/>
              <a:cs typeface="Candara"/>
              <a:sym typeface="Candara"/>
            </a:endParaRPr>
          </a:p>
        </p:txBody>
      </p:sp>
      <p:sp>
        <p:nvSpPr>
          <p:cNvPr id="119" name="Google Shape;119;p16"/>
          <p:cNvSpPr/>
          <p:nvPr/>
        </p:nvSpPr>
        <p:spPr>
          <a:xfrm>
            <a:off x="8436429" y="2296886"/>
            <a:ext cx="2558142" cy="2471057"/>
          </a:xfrm>
          <a:prstGeom prst="wedgeEllipseCallout">
            <a:avLst>
              <a:gd fmla="val -77429" name="adj1"/>
              <a:gd fmla="val 27698"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For your project page, pick Arial or Candara. Stick to 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7"/>
          <p:cNvSpPr txBox="1"/>
          <p:nvPr/>
        </p:nvSpPr>
        <p:spPr>
          <a:xfrm>
            <a:off x="0" y="-46767"/>
            <a:ext cx="12192000" cy="1947600"/>
          </a:xfrm>
          <a:prstGeom prst="rect">
            <a:avLst/>
          </a:prstGeom>
          <a:noFill/>
          <a:ln>
            <a:noFill/>
          </a:ln>
        </p:spPr>
        <p:txBody>
          <a:bodyPr anchorCtr="0" anchor="ctr" bIns="60925" lIns="121900" spcFirstLastPara="1" rIns="121900" wrap="square" tIns="60925">
            <a:noAutofit/>
          </a:bodyPr>
          <a:lstStyle/>
          <a:p>
            <a:pPr indent="0" lvl="0" marL="0" marR="0" rtl="0" algn="ctr">
              <a:spcBef>
                <a:spcPts val="0"/>
              </a:spcBef>
              <a:spcAft>
                <a:spcPts val="0"/>
              </a:spcAft>
              <a:buClr>
                <a:schemeClr val="dk1"/>
              </a:buClr>
              <a:buSzPts val="1200"/>
              <a:buFont typeface="Candara"/>
              <a:buNone/>
            </a:pPr>
            <a:r>
              <a:rPr lang="en-US" sz="4800">
                <a:solidFill>
                  <a:srgbClr val="00235D"/>
                </a:solidFill>
                <a:latin typeface="Candara"/>
                <a:ea typeface="Candara"/>
                <a:cs typeface="Candara"/>
                <a:sym typeface="Candara"/>
              </a:rPr>
              <a:t>References</a:t>
            </a:r>
            <a:r>
              <a:rPr lang="en-US" sz="5867">
                <a:solidFill>
                  <a:schemeClr val="dk2"/>
                </a:solidFill>
                <a:latin typeface="Candara"/>
                <a:ea typeface="Candara"/>
                <a:cs typeface="Candara"/>
                <a:sym typeface="Candara"/>
              </a:rPr>
              <a:t>	 </a:t>
            </a:r>
            <a:endParaRPr/>
          </a:p>
        </p:txBody>
      </p:sp>
      <p:sp>
        <p:nvSpPr>
          <p:cNvPr id="126" name="Google Shape;126;p17"/>
          <p:cNvSpPr txBox="1"/>
          <p:nvPr/>
        </p:nvSpPr>
        <p:spPr>
          <a:xfrm>
            <a:off x="209320" y="1900833"/>
            <a:ext cx="11016867" cy="1649600"/>
          </a:xfrm>
          <a:prstGeom prst="rect">
            <a:avLst/>
          </a:prstGeom>
          <a:noFill/>
          <a:ln>
            <a:noFill/>
          </a:ln>
        </p:spPr>
        <p:txBody>
          <a:bodyPr anchorCtr="0" anchor="t" bIns="121900" lIns="121900" spcFirstLastPara="1" rIns="121900" wrap="square" tIns="121900">
            <a:noAutofit/>
          </a:bodyPr>
          <a:lstStyle/>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ndara"/>
                <a:ea typeface="Candara"/>
                <a:cs typeface="Candara"/>
                <a:sym typeface="Candara"/>
              </a:rPr>
              <a:t>Hatori et al. Trends Mol Med. 2010 Oct;16(10):435-46.</a:t>
            </a:r>
            <a:endParaRPr/>
          </a:p>
        </p:txBody>
      </p:sp>
      <p:sp>
        <p:nvSpPr>
          <p:cNvPr id="127" name="Google Shape;127;p17"/>
          <p:cNvSpPr txBox="1"/>
          <p:nvPr/>
        </p:nvSpPr>
        <p:spPr>
          <a:xfrm>
            <a:off x="2626468" y="5651770"/>
            <a:ext cx="6809362" cy="1206230"/>
          </a:xfrm>
          <a:prstGeom prst="rect">
            <a:avLst/>
          </a:prstGeom>
          <a:noFill/>
          <a:ln cap="flat" cmpd="sng" w="9525">
            <a:solidFill>
              <a:srgbClr val="C1C8D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n-US" sz="1800">
                <a:solidFill>
                  <a:schemeClr val="dk1"/>
                </a:solidFill>
                <a:latin typeface="Candara"/>
                <a:ea typeface="Candara"/>
                <a:cs typeface="Candara"/>
                <a:sym typeface="Candara"/>
              </a:rPr>
              <a:t>Space saved for caption. Delete</a:t>
            </a:r>
            <a:endParaRPr/>
          </a:p>
        </p:txBody>
      </p:sp>
      <p:pic>
        <p:nvPicPr>
          <p:cNvPr id="128" name="Google Shape;128;p17"/>
          <p:cNvPicPr preferRelativeResize="0"/>
          <p:nvPr/>
        </p:nvPicPr>
        <p:blipFill rotWithShape="1">
          <a:blip r:embed="rId3">
            <a:alphaModFix/>
          </a:blip>
          <a:srcRect b="0" l="0" r="0" t="0"/>
          <a:stretch/>
        </p:blipFill>
        <p:spPr>
          <a:xfrm>
            <a:off x="10797172" y="5389823"/>
            <a:ext cx="1394828" cy="14681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8"/>
          <p:cNvSpPr txBox="1"/>
          <p:nvPr/>
        </p:nvSpPr>
        <p:spPr>
          <a:xfrm>
            <a:off x="0" y="-46767"/>
            <a:ext cx="12192000" cy="1947600"/>
          </a:xfrm>
          <a:prstGeom prst="rect">
            <a:avLst/>
          </a:prstGeom>
          <a:noFill/>
          <a:ln>
            <a:noFill/>
          </a:ln>
        </p:spPr>
        <p:txBody>
          <a:bodyPr anchorCtr="0" anchor="ctr" bIns="60925" lIns="121900" spcFirstLastPara="1" rIns="121900" wrap="square" tIns="60925">
            <a:noAutofit/>
          </a:bodyPr>
          <a:lstStyle/>
          <a:p>
            <a:pPr indent="0" lvl="0" marL="0" marR="0" rtl="0" algn="ctr">
              <a:spcBef>
                <a:spcPts val="0"/>
              </a:spcBef>
              <a:spcAft>
                <a:spcPts val="0"/>
              </a:spcAft>
              <a:buClr>
                <a:schemeClr val="dk1"/>
              </a:buClr>
              <a:buSzPts val="1200"/>
              <a:buFont typeface="Candara"/>
              <a:buNone/>
            </a:pPr>
            <a:r>
              <a:rPr lang="en-US" sz="4800">
                <a:solidFill>
                  <a:srgbClr val="00215C"/>
                </a:solidFill>
                <a:latin typeface="Candara"/>
                <a:ea typeface="Candara"/>
                <a:cs typeface="Candara"/>
                <a:sym typeface="Candara"/>
              </a:rPr>
              <a:t>Acknowledgments</a:t>
            </a:r>
            <a:r>
              <a:rPr lang="en-US" sz="5867">
                <a:solidFill>
                  <a:schemeClr val="dk2"/>
                </a:solidFill>
                <a:latin typeface="Candara"/>
                <a:ea typeface="Candara"/>
                <a:cs typeface="Candara"/>
                <a:sym typeface="Candara"/>
              </a:rPr>
              <a:t>	 </a:t>
            </a:r>
            <a:endParaRPr/>
          </a:p>
        </p:txBody>
      </p:sp>
      <p:sp>
        <p:nvSpPr>
          <p:cNvPr id="135" name="Google Shape;135;p18"/>
          <p:cNvSpPr txBox="1"/>
          <p:nvPr/>
        </p:nvSpPr>
        <p:spPr>
          <a:xfrm>
            <a:off x="587566" y="1470234"/>
            <a:ext cx="11016867" cy="270988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dk1"/>
                </a:solidFill>
                <a:latin typeface="Candara"/>
                <a:ea typeface="Candara"/>
                <a:cs typeface="Candara"/>
                <a:sym typeface="Candara"/>
              </a:rPr>
              <a:t>Dr Satchidananda Panda (The Salk Institute)</a:t>
            </a:r>
            <a:endParaRPr/>
          </a:p>
          <a:p>
            <a:pPr indent="0" lvl="0" marL="0" marR="0" rtl="0" algn="l">
              <a:spcBef>
                <a:spcPts val="0"/>
              </a:spcBef>
              <a:spcAft>
                <a:spcPts val="0"/>
              </a:spcAft>
              <a:buNone/>
            </a:pPr>
            <a:r>
              <a:rPr lang="en-US" sz="2400">
                <a:solidFill>
                  <a:schemeClr val="dk1"/>
                </a:solidFill>
                <a:latin typeface="Candara"/>
                <a:ea typeface="Candara"/>
                <a:cs typeface="Candara"/>
                <a:sym typeface="Candara"/>
              </a:rPr>
              <a:t>Dr Megumi Hatori (The Salk Institute, Keio University)</a:t>
            </a:r>
            <a:endParaRPr/>
          </a:p>
          <a:p>
            <a:pPr indent="0" lvl="0" marL="0" marR="0" rtl="0" algn="l">
              <a:spcBef>
                <a:spcPts val="0"/>
              </a:spcBef>
              <a:spcAft>
                <a:spcPts val="0"/>
              </a:spcAft>
              <a:buNone/>
            </a:pPr>
            <a:r>
              <a:t/>
            </a:r>
            <a:endParaRPr sz="2400">
              <a:solidFill>
                <a:schemeClr val="dk1"/>
              </a:solidFill>
              <a:latin typeface="Candara"/>
              <a:ea typeface="Candara"/>
              <a:cs typeface="Candara"/>
              <a:sym typeface="Candara"/>
            </a:endParaRPr>
          </a:p>
          <a:p>
            <a:pPr indent="0" lvl="0" marL="0" marR="0" rtl="0" algn="l">
              <a:spcBef>
                <a:spcPts val="0"/>
              </a:spcBef>
              <a:spcAft>
                <a:spcPts val="0"/>
              </a:spcAft>
              <a:buNone/>
            </a:pPr>
            <a:r>
              <a:t/>
            </a:r>
            <a:endParaRPr sz="2400">
              <a:solidFill>
                <a:schemeClr val="dk1"/>
              </a:solidFill>
              <a:latin typeface="Candara"/>
              <a:ea typeface="Candara"/>
              <a:cs typeface="Candara"/>
              <a:sym typeface="Candara"/>
            </a:endParaRPr>
          </a:p>
          <a:p>
            <a:pPr indent="0" lvl="0" marL="0" marR="0" rtl="0" algn="l">
              <a:spcBef>
                <a:spcPts val="0"/>
              </a:spcBef>
              <a:spcAft>
                <a:spcPts val="0"/>
              </a:spcAft>
              <a:buNone/>
            </a:pPr>
            <a:r>
              <a:rPr lang="en-US" sz="2400">
                <a:solidFill>
                  <a:schemeClr val="dk1"/>
                </a:solidFill>
                <a:latin typeface="Candara"/>
                <a:ea typeface="Candara"/>
                <a:cs typeface="Candara"/>
                <a:sym typeface="Candara"/>
              </a:rPr>
              <a:t>The BioClock Studio is an undergraduate class supported in part by a grant to Dr Susan S Golden at UC San Diego from the Howard Hughes Medical Institute through the Science Education Program.</a:t>
            </a:r>
            <a:endParaRPr b="1" sz="2400">
              <a:solidFill>
                <a:schemeClr val="dk1"/>
              </a:solidFill>
              <a:latin typeface="Candara"/>
              <a:ea typeface="Candara"/>
              <a:cs typeface="Candara"/>
              <a:sym typeface="Candara"/>
            </a:endParaRPr>
          </a:p>
        </p:txBody>
      </p:sp>
      <p:pic>
        <p:nvPicPr>
          <p:cNvPr id="136" name="Google Shape;136;p18"/>
          <p:cNvPicPr preferRelativeResize="0"/>
          <p:nvPr/>
        </p:nvPicPr>
        <p:blipFill rotWithShape="1">
          <a:blip r:embed="rId3">
            <a:alphaModFix/>
          </a:blip>
          <a:srcRect b="0" l="0" r="0" t="0"/>
          <a:stretch/>
        </p:blipFill>
        <p:spPr>
          <a:xfrm>
            <a:off x="9974829" y="3949854"/>
            <a:ext cx="1923387" cy="1877893"/>
          </a:xfrm>
          <a:prstGeom prst="rect">
            <a:avLst/>
          </a:prstGeom>
          <a:noFill/>
          <a:ln>
            <a:noFill/>
          </a:ln>
        </p:spPr>
      </p:pic>
      <p:pic>
        <p:nvPicPr>
          <p:cNvPr id="137" name="Google Shape;137;p18"/>
          <p:cNvPicPr preferRelativeResize="0"/>
          <p:nvPr/>
        </p:nvPicPr>
        <p:blipFill rotWithShape="1">
          <a:blip r:embed="rId4">
            <a:alphaModFix/>
          </a:blip>
          <a:srcRect b="0" l="0" r="0" t="0"/>
          <a:stretch/>
        </p:blipFill>
        <p:spPr>
          <a:xfrm>
            <a:off x="396607" y="4574075"/>
            <a:ext cx="4622745" cy="751976"/>
          </a:xfrm>
          <a:prstGeom prst="rect">
            <a:avLst/>
          </a:prstGeom>
          <a:noFill/>
          <a:ln>
            <a:noFill/>
          </a:ln>
        </p:spPr>
      </p:pic>
      <p:pic>
        <p:nvPicPr>
          <p:cNvPr id="138" name="Google Shape;138;p18"/>
          <p:cNvPicPr preferRelativeResize="0"/>
          <p:nvPr/>
        </p:nvPicPr>
        <p:blipFill rotWithShape="1">
          <a:blip r:embed="rId5">
            <a:alphaModFix/>
          </a:blip>
          <a:srcRect b="0" l="0" r="0" t="0"/>
          <a:stretch/>
        </p:blipFill>
        <p:spPr>
          <a:xfrm>
            <a:off x="5484106" y="4633811"/>
            <a:ext cx="3643368" cy="692240"/>
          </a:xfrm>
          <a:prstGeom prst="rect">
            <a:avLst/>
          </a:prstGeom>
          <a:noFill/>
          <a:ln>
            <a:noFill/>
          </a:ln>
        </p:spPr>
      </p:pic>
      <p:sp>
        <p:nvSpPr>
          <p:cNvPr id="139" name="Google Shape;139;p18"/>
          <p:cNvSpPr txBox="1"/>
          <p:nvPr/>
        </p:nvSpPr>
        <p:spPr>
          <a:xfrm>
            <a:off x="2626468" y="5651770"/>
            <a:ext cx="6809362" cy="1206230"/>
          </a:xfrm>
          <a:prstGeom prst="rect">
            <a:avLst/>
          </a:prstGeom>
          <a:noFill/>
          <a:ln cap="flat" cmpd="sng" w="9525">
            <a:solidFill>
              <a:srgbClr val="C1C8D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n-US" sz="1800">
                <a:solidFill>
                  <a:schemeClr val="dk1"/>
                </a:solidFill>
                <a:latin typeface="Candara"/>
                <a:ea typeface="Candara"/>
                <a:cs typeface="Candara"/>
                <a:sym typeface="Candara"/>
              </a:rPr>
              <a:t>This space will be used for the YouTube Channel ad. Delete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