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sldIdLst>
    <p:sldId id="256" r:id="rId4"/>
    <p:sldId id="261" r:id="rId5"/>
    <p:sldId id="300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12" r:id="rId17"/>
    <p:sldId id="305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49" d="100"/>
          <a:sy n="149" d="100"/>
        </p:scale>
        <p:origin x="600" y="11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42AC6-2FE1-49A5-B421-DA9F9802A56C}" type="datetimeFigureOut">
              <a:rPr lang="ko-KR" altLang="en-US" smtClean="0"/>
              <a:t>2025-04-03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EFF81-7E47-4EF6-AAC5-BE83C17982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426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Style/CSS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rojects.verou.me/prefixfree/" TargetMode="Externa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sszengarden.com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3600" dirty="0">
                <a:ea typeface="맑은 고딕" pitchFamily="50" charset="-127"/>
              </a:rPr>
              <a:t>1 </a:t>
            </a:r>
            <a:r>
              <a:rPr lang="ko-KR" altLang="en-US" sz="3600" dirty="0">
                <a:ea typeface="맑은 고딕" pitchFamily="50" charset="-127"/>
              </a:rPr>
              <a:t>학기</a:t>
            </a:r>
            <a:endParaRPr lang="en-US" altLang="ko-KR" sz="3600" dirty="0">
              <a:ea typeface="맑은 고딕" pitchFamily="50" charset="-127"/>
            </a:endParaRPr>
          </a:p>
          <a:p>
            <a:r>
              <a:rPr lang="ko-KR" altLang="en-US" sz="3600" dirty="0" err="1">
                <a:ea typeface="맑은 고딕" pitchFamily="50" charset="-127"/>
              </a:rPr>
              <a:t>웹프로그래밍기초</a:t>
            </a:r>
            <a:endParaRPr lang="en-US" altLang="ko-KR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‘HTML5 + CSS3’</a:t>
            </a:r>
            <a:endParaRPr lang="en-US" altLang="ko-KR" dirty="0"/>
          </a:p>
        </p:txBody>
      </p:sp>
      <p:sp>
        <p:nvSpPr>
          <p:cNvPr id="6" name="TextBox 5">
            <a:hlinkClick r:id="rId2"/>
          </p:cNvPr>
          <p:cNvSpPr txBox="1"/>
          <p:nvPr/>
        </p:nvSpPr>
        <p:spPr>
          <a:xfrm>
            <a:off x="3851772" y="4825165"/>
            <a:ext cx="47525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cs typeface="Arial" pitchFamily="34" charset="0"/>
              </a:rPr>
              <a:t>Made by </a:t>
            </a:r>
            <a:r>
              <a:rPr lang="en-US" altLang="ko-KR" sz="800">
                <a:solidFill>
                  <a:schemeClr val="bg1"/>
                </a:solidFill>
                <a:cs typeface="Arial" pitchFamily="34" charset="0"/>
              </a:rPr>
              <a:t>Lewis 2025.03</a:t>
            </a:r>
            <a:endParaRPr lang="ko-KR" altLang="en-US" sz="8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캐스케이딩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스타일 시트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624480"/>
            <a:chOff x="2063141" y="1065139"/>
            <a:chExt cx="3575349" cy="1624480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Cascading 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위에서 아래로 흐르는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흐르다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캐스케이딩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스타일 원칙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1.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 우선 순위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 규칙의 중요도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적용범위에 따라 우선 순의 결정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-&gt;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위에서 아래로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2.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 상속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태그들의 포함 관계에 따라 부모 요소의 스타일을 자식 요소로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위에서 아래로 전달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캐스케이딩이란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65E56-B2E2-4359-B946-695584E7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237299"/>
            <a:ext cx="2016224" cy="827979"/>
          </a:xfrm>
          <a:prstGeom prst="rect">
            <a:avLst/>
          </a:prstGeom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1D730F17-1F0C-4B63-9C94-672AB4205107}"/>
              </a:ext>
            </a:extLst>
          </p:cNvPr>
          <p:cNvGrpSpPr/>
          <p:nvPr/>
        </p:nvGrpSpPr>
        <p:grpSpPr>
          <a:xfrm>
            <a:off x="751706" y="2756208"/>
            <a:ext cx="5980534" cy="1439814"/>
            <a:chOff x="2063141" y="1065139"/>
            <a:chExt cx="3575349" cy="143981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F253B-C01F-4ACB-8FDA-F318F8FAE9A2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어떤 스타일을 먼저 적용할 것인지를 정하는 규칙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사용자 스타일 시트가 최우선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윈도우 설정 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시스템 설정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+mj-lt"/>
                <a:buAutoNum type="arabicPeriod" startAt="2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제작자가 만든 스타일 중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!important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가 붙은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 startAt="2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제작자가 만든 일반 스타일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 startAt="2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기본적인 브라우저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84CF6FD-0901-44A8-B734-45927A7CF103}"/>
                </a:ext>
              </a:extLst>
            </p:cNvPr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C374A6-878A-46CB-AB40-668CC723CF80}"/>
              </a:ext>
            </a:extLst>
          </p:cNvPr>
          <p:cNvSpPr txBox="1"/>
          <p:nvPr/>
        </p:nvSpPr>
        <p:spPr>
          <a:xfrm>
            <a:off x="751706" y="2722038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 우선 순위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927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캐스케이딩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스타일 시트 </a:t>
            </a:r>
            <a:r>
              <a:rPr lang="en-US" altLang="ko-KR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439814"/>
            <a:chOff x="2063141" y="1065139"/>
            <a:chExt cx="3575349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인라인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태그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소스에서 나중에 작성된 스타일이 먼저 작성된 스타일을 덮어쓴다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일반 스타일 우선순위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65E56-B2E2-4359-B946-695584E7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237299"/>
            <a:ext cx="2016224" cy="827979"/>
          </a:xfrm>
          <a:prstGeom prst="rect">
            <a:avLst/>
          </a:prstGeom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1D730F17-1F0C-4B63-9C94-672AB4205107}"/>
              </a:ext>
            </a:extLst>
          </p:cNvPr>
          <p:cNvGrpSpPr/>
          <p:nvPr/>
        </p:nvGrpSpPr>
        <p:grpSpPr>
          <a:xfrm>
            <a:off x="751706" y="2729219"/>
            <a:ext cx="7348686" cy="701150"/>
            <a:chOff x="2063141" y="1065139"/>
            <a:chExt cx="3575349" cy="7011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F253B-C01F-4ACB-8FDA-F318F8FAE9A2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부모 태그의 스타일 속성이 자식 태그 내에 상속됨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부모 요소의 배경 이미지나 배경색이 있었다면 자식 요소에 상속되지 않음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투명으로 적용됨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84CF6FD-0901-44A8-B734-45927A7CF103}"/>
                </a:ext>
              </a:extLst>
            </p:cNvPr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C374A6-878A-46CB-AB40-668CC723CF80}"/>
              </a:ext>
            </a:extLst>
          </p:cNvPr>
          <p:cNvSpPr txBox="1"/>
          <p:nvPr/>
        </p:nvSpPr>
        <p:spPr>
          <a:xfrm>
            <a:off x="751706" y="2690068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 상속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52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b="1" dirty="0"/>
              <a:t>CSS3</a:t>
            </a:r>
            <a:r>
              <a:rPr lang="ko-KR" altLang="en-US" b="1" dirty="0"/>
              <a:t>와 </a:t>
            </a:r>
            <a:r>
              <a:rPr lang="en-US" altLang="ko-KR" b="1" dirty="0"/>
              <a:t>CSS</a:t>
            </a:r>
            <a:r>
              <a:rPr lang="ko-KR" altLang="en-US" b="1" dirty="0"/>
              <a:t> 모듈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7" y="1032777"/>
            <a:ext cx="5980532" cy="1439814"/>
            <a:chOff x="2063142" y="1065139"/>
            <a:chExt cx="3575348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차세대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HTML5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제안과 함께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라는 이름의 새로운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차세대 웹 개발을 위한 새로운 표준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최신버전의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이며 기존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CSS2.1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에서 부족한 부분을 보완하고 개선한 버전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소스에서 나중에 작성된 스타일이 먼저 작성된 스타일을 덮어쓴다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2" y="1065139"/>
              <a:ext cx="518897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8679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CSS3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란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65E56-B2E2-4359-B946-695584E7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237299"/>
            <a:ext cx="2016224" cy="827979"/>
          </a:xfrm>
          <a:prstGeom prst="rect">
            <a:avLst/>
          </a:prstGeom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1D730F17-1F0C-4B63-9C94-672AB4205107}"/>
              </a:ext>
            </a:extLst>
          </p:cNvPr>
          <p:cNvGrpSpPr/>
          <p:nvPr/>
        </p:nvGrpSpPr>
        <p:grpSpPr>
          <a:xfrm>
            <a:off x="751706" y="2729219"/>
            <a:ext cx="7348686" cy="701150"/>
            <a:chOff x="2063141" y="1065139"/>
            <a:chExt cx="3575349" cy="7011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F253B-C01F-4ACB-8FDA-F318F8FAE9A2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배경이나 글꼴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박스 모델 등 수십 개 기능을 주제별로 만든 규약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3"/>
                </a:rPr>
                <a:t>https://www.w3.org/Style/CSS/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필요한 내용은 참고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84CF6FD-0901-44A8-B734-45927A7CF103}"/>
                </a:ext>
              </a:extLst>
            </p:cNvPr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C374A6-878A-46CB-AB40-668CC723CF80}"/>
              </a:ext>
            </a:extLst>
          </p:cNvPr>
          <p:cNvSpPr txBox="1"/>
          <p:nvPr/>
        </p:nvSpPr>
        <p:spPr>
          <a:xfrm>
            <a:off x="751706" y="2690068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CSS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모듈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110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en-US" altLang="ko-KR" b="1" dirty="0"/>
              <a:t>CSS3</a:t>
            </a:r>
            <a:r>
              <a:rPr lang="ko-KR" altLang="en-US" b="1" dirty="0"/>
              <a:t>와 </a:t>
            </a:r>
            <a:r>
              <a:rPr lang="en-US" altLang="ko-KR" b="1" dirty="0"/>
              <a:t>CSS</a:t>
            </a:r>
            <a:r>
              <a:rPr lang="ko-KR" altLang="en-US" b="1" dirty="0"/>
              <a:t> 모듈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439814"/>
            <a:chOff x="2063141" y="1065139"/>
            <a:chExt cx="3575349" cy="1439814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브라우저에 따라 다른 방식으로 지원되기에 브라우저별 구분 필요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주요 접두사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webkit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  :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웹키트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방식 브라우저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사파리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크롬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moz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게코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방식 브라우저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모질라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파이어폭스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-o-           :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오페라브라우저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-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-        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마소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웹브라우저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078529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804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CSS3 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브라우저 접두사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F65E56-B2E2-4359-B946-695584E7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0272" y="1237299"/>
            <a:ext cx="2016224" cy="827979"/>
          </a:xfrm>
          <a:prstGeom prst="rect">
            <a:avLst/>
          </a:prstGeom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1D730F17-1F0C-4B63-9C94-672AB4205107}"/>
              </a:ext>
            </a:extLst>
          </p:cNvPr>
          <p:cNvGrpSpPr/>
          <p:nvPr/>
        </p:nvGrpSpPr>
        <p:grpSpPr>
          <a:xfrm>
            <a:off x="751706" y="2729219"/>
            <a:ext cx="7348686" cy="1070482"/>
            <a:chOff x="2063141" y="1065139"/>
            <a:chExt cx="3575349" cy="107048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4F253B-C01F-4ACB-8FDA-F318F8FAE9A2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모든 브라우저에 적용하기 위해  접두사를 적용한다면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ex.                                                             </a:t>
              </a: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                                      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11" name="Rectangle 17">
              <a:extLst>
                <a:ext uri="{FF2B5EF4-FFF2-40B4-BE49-F238E27FC236}">
                  <a16:creationId xmlns:a16="http://schemas.microsoft.com/office/drawing/2014/main" id="{F84CF6FD-0901-44A8-B734-45927A7CF103}"/>
                </a:ext>
              </a:extLst>
            </p:cNvPr>
            <p:cNvSpPr/>
            <p:nvPr/>
          </p:nvSpPr>
          <p:spPr>
            <a:xfrm>
              <a:off x="2063141" y="1065139"/>
              <a:ext cx="99243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C374A6-878A-46CB-AB40-668CC723CF80}"/>
              </a:ext>
            </a:extLst>
          </p:cNvPr>
          <p:cNvSpPr txBox="1"/>
          <p:nvPr/>
        </p:nvSpPr>
        <p:spPr>
          <a:xfrm>
            <a:off x="751706" y="2690068"/>
            <a:ext cx="1660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CSS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접두사 붙이기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B1503A4-18C9-4182-A9C6-1AFAE2F7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3223578"/>
            <a:ext cx="2088232" cy="901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5BA050B-F7AA-4714-87F5-FD26D0FD6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889" y="3263634"/>
            <a:ext cx="1851215" cy="13237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4ABE01-65F8-4857-A6CB-AC0CD63E2B8A}"/>
              </a:ext>
            </a:extLst>
          </p:cNvPr>
          <p:cNvSpPr txBox="1"/>
          <p:nvPr/>
        </p:nvSpPr>
        <p:spPr>
          <a:xfrm>
            <a:off x="5778116" y="3263634"/>
            <a:ext cx="25939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hlinkClick r:id="rId5"/>
              </a:rPr>
              <a:t>https://projects.verou.me/prefixfree/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210BB33E-8976-4B0A-9E8B-91D5D2A9D9E6}"/>
              </a:ext>
            </a:extLst>
          </p:cNvPr>
          <p:cNvSpPr/>
          <p:nvPr/>
        </p:nvSpPr>
        <p:spPr>
          <a:xfrm>
            <a:off x="3995936" y="3674507"/>
            <a:ext cx="936104" cy="9129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73390B3-A3D0-4844-B258-10D631714ADF}"/>
              </a:ext>
            </a:extLst>
          </p:cNvPr>
          <p:cNvCxnSpPr>
            <a:cxnSpLocks/>
            <a:stCxn id="14" idx="7"/>
          </p:cNvCxnSpPr>
          <p:nvPr/>
        </p:nvCxnSpPr>
        <p:spPr>
          <a:xfrm>
            <a:off x="4794951" y="3808198"/>
            <a:ext cx="551621" cy="317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67A841-3624-4C59-9DCE-65C409750D0D}"/>
              </a:ext>
            </a:extLst>
          </p:cNvPr>
          <p:cNvSpPr txBox="1"/>
          <p:nvPr/>
        </p:nvSpPr>
        <p:spPr>
          <a:xfrm>
            <a:off x="5071192" y="4140838"/>
            <a:ext cx="4007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마우스 </a:t>
            </a:r>
            <a:r>
              <a:rPr lang="ko-KR" alt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우클릭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후 본인의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웹서버 폴더에 저장 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"CSS/prefixfree.min.js"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altLang="ko-KR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64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pPr algn="l"/>
            <a:r>
              <a:rPr lang="ko-KR" altLang="en-US" b="1" dirty="0"/>
              <a:t>     복습 </a:t>
            </a:r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문제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08619" y="1186261"/>
            <a:ext cx="2927277" cy="701150"/>
            <a:chOff x="2063141" y="1065139"/>
            <a:chExt cx="2927277" cy="701150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28083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옆의 페이지와 최대한 동일하게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페이지를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만드시오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0476" y="1141058"/>
            <a:ext cx="1269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조건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42EB030-4326-49C5-8E3F-DE0A58281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88169"/>
            <a:ext cx="3832594" cy="422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757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Section End !!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91D042-9CB4-AA00-8030-53C41576C2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Thanks.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988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61698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2488" y="1491630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86733" y="2381515"/>
            <a:ext cx="5256584" cy="72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092488" y="3283812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092488" y="149163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80978" y="238151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80978" y="328381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779912" y="1572272"/>
            <a:ext cx="4425143" cy="546224"/>
            <a:chOff x="3819264" y="1356248"/>
            <a:chExt cx="4425143" cy="546224"/>
          </a:xfrm>
        </p:grpSpPr>
        <p:sp>
          <p:nvSpPr>
            <p:cNvPr id="30" name="TextBox 2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스타일과 스타일 시트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19264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812488" y="2468363"/>
            <a:ext cx="4392568" cy="546224"/>
            <a:chOff x="3851840" y="1356248"/>
            <a:chExt cx="4392568" cy="546224"/>
          </a:xfrm>
        </p:grpSpPr>
        <p:sp>
          <p:nvSpPr>
            <p:cNvPr id="37" name="TextBox 36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주요 </a:t>
              </a:r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&lt;a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href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….&gt;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5012" y="3379822"/>
            <a:ext cx="4392568" cy="546224"/>
            <a:chOff x="3851840" y="1356248"/>
            <a:chExt cx="4392568" cy="546224"/>
          </a:xfrm>
        </p:grpSpPr>
        <p:sp>
          <p:nvSpPr>
            <p:cNvPr id="40" name="TextBox 39"/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캐스케이딩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스타일 시트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(CSS)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83E7B10-6277-4D5C-ABCF-6E63E27D0E4A}"/>
              </a:ext>
            </a:extLst>
          </p:cNvPr>
          <p:cNvSpPr txBox="1"/>
          <p:nvPr/>
        </p:nvSpPr>
        <p:spPr>
          <a:xfrm>
            <a:off x="3092488" y="421691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5" name="Group 19">
            <a:extLst>
              <a:ext uri="{FF2B5EF4-FFF2-40B4-BE49-F238E27FC236}">
                <a16:creationId xmlns:a16="http://schemas.microsoft.com/office/drawing/2014/main" id="{652E7316-CDB0-449C-83B4-E63B6BBE41DC}"/>
              </a:ext>
            </a:extLst>
          </p:cNvPr>
          <p:cNvGrpSpPr/>
          <p:nvPr/>
        </p:nvGrpSpPr>
        <p:grpSpPr>
          <a:xfrm>
            <a:off x="3092488" y="4207702"/>
            <a:ext cx="5256584" cy="720000"/>
            <a:chOff x="3131840" y="1491630"/>
            <a:chExt cx="5256584" cy="576064"/>
          </a:xfrm>
        </p:grpSpPr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94B65429-DE59-47A4-BEEA-29F60904B00C}"/>
                </a:ext>
              </a:extLst>
            </p:cNvPr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Right Triangle 21">
              <a:extLst>
                <a:ext uri="{FF2B5EF4-FFF2-40B4-BE49-F238E27FC236}">
                  <a16:creationId xmlns:a16="http://schemas.microsoft.com/office/drawing/2014/main" id="{684E5452-49BA-4BD6-8D3E-917DAAF82EEC}"/>
                </a:ext>
              </a:extLst>
            </p:cNvPr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5E4494F9-1095-41DC-8B97-B8B9DD3D361F}"/>
              </a:ext>
            </a:extLst>
          </p:cNvPr>
          <p:cNvSpPr txBox="1"/>
          <p:nvPr/>
        </p:nvSpPr>
        <p:spPr>
          <a:xfrm>
            <a:off x="3080978" y="420770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4" name="Group 38">
            <a:extLst>
              <a:ext uri="{FF2B5EF4-FFF2-40B4-BE49-F238E27FC236}">
                <a16:creationId xmlns:a16="http://schemas.microsoft.com/office/drawing/2014/main" id="{840B7810-FEE9-4E9F-93A3-B74808910EBB}"/>
              </a:ext>
            </a:extLst>
          </p:cNvPr>
          <p:cNvGrpSpPr/>
          <p:nvPr/>
        </p:nvGrpSpPr>
        <p:grpSpPr>
          <a:xfrm>
            <a:off x="3835012" y="4303712"/>
            <a:ext cx="4392568" cy="546224"/>
            <a:chOff x="3851840" y="1356248"/>
            <a:chExt cx="4392568" cy="546224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46E140-F855-4CD5-BC4B-E1292E5CA1B3}"/>
                </a:ext>
              </a:extLst>
            </p:cNvPr>
            <p:cNvSpPr txBox="1"/>
            <p:nvPr/>
          </p:nvSpPr>
          <p:spPr>
            <a:xfrm>
              <a:off x="3851840" y="1356248"/>
              <a:ext cx="43925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CSS3</a:t>
              </a:r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CSS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08CDADA-36D1-45C2-A06D-23710C22D3FA}"/>
                </a:ext>
              </a:extLst>
            </p:cNvPr>
            <p:cNvSpPr txBox="1"/>
            <p:nvPr/>
          </p:nvSpPr>
          <p:spPr>
            <a:xfrm>
              <a:off x="3851840" y="1625473"/>
              <a:ext cx="43925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스타일과 스타일 시트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1706" y="1707654"/>
            <a:ext cx="6412582" cy="1255148"/>
            <a:chOff x="2063141" y="1065139"/>
            <a:chExt cx="3575349" cy="1255148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문서의 내용과 상관 없이 디자인만 변경한다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HTML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내용 만들기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+ CSS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문서 디자인 구성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=&gt;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표준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내용 수정없이 디자인만 변경 가능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ex :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/>
                </a:rPr>
                <a:t>https://csszengarden.com/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</a:p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다양한 기기에 맞게 탄력적으로 바뀌는 문서 생성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5199" y="1662451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Why ??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AA4-0FFF-4DE3-9727-1F4195511DD0}"/>
              </a:ext>
            </a:extLst>
          </p:cNvPr>
          <p:cNvSpPr txBox="1"/>
          <p:nvPr/>
        </p:nvSpPr>
        <p:spPr>
          <a:xfrm>
            <a:off x="751706" y="1047708"/>
            <a:ext cx="61965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HTML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과 함께 웹 표준의 기본개념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CSS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는 텍스트 색상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크기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위치 및 배치방법 등의 디자인 범위 지정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A5B0481B-1B7C-481F-8158-FA284D70A33B}"/>
              </a:ext>
            </a:extLst>
          </p:cNvPr>
          <p:cNvGrpSpPr/>
          <p:nvPr/>
        </p:nvGrpSpPr>
        <p:grpSpPr>
          <a:xfrm>
            <a:off x="737138" y="3208733"/>
            <a:ext cx="6412582" cy="516484"/>
            <a:chOff x="2063141" y="1065139"/>
            <a:chExt cx="3575349" cy="51648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A4D0D1-5AFD-416E-8F32-A0548D573A2C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EC305A00-D574-4DA7-A5AA-38824FCDF1AB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0C3999-E3CA-4C54-AA30-FC9B809BE4D4}"/>
              </a:ext>
            </a:extLst>
          </p:cNvPr>
          <p:cNvSpPr txBox="1"/>
          <p:nvPr/>
        </p:nvSpPr>
        <p:spPr>
          <a:xfrm>
            <a:off x="710491" y="3174096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 형식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07F0FDB-0B9F-4B88-BD14-395D44230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76" y="3453811"/>
            <a:ext cx="1105054" cy="828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3CED74-36BF-4AA5-8601-7CCBBF3B7EA5}"/>
              </a:ext>
            </a:extLst>
          </p:cNvPr>
          <p:cNvSpPr txBox="1"/>
          <p:nvPr/>
        </p:nvSpPr>
        <p:spPr>
          <a:xfrm>
            <a:off x="782008" y="4282602"/>
            <a:ext cx="6199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 { text-align: center }  /* 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단락을 중앙 정렬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*/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h2 { color: blue; font-size: 16px }  /*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색상 파란색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텍스트 사이즈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16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픽셀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*/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DDA7CC-207A-48E8-9E8E-872782DE024D}"/>
              </a:ext>
            </a:extLst>
          </p:cNvPr>
          <p:cNvGrpSpPr/>
          <p:nvPr/>
        </p:nvGrpSpPr>
        <p:grpSpPr>
          <a:xfrm>
            <a:off x="1723650" y="3618687"/>
            <a:ext cx="1725103" cy="385528"/>
            <a:chOff x="1757294" y="2956163"/>
            <a:chExt cx="1725103" cy="38552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2F5F5830-0972-442E-9ED8-247C61300A7A}"/>
                </a:ext>
              </a:extLst>
            </p:cNvPr>
            <p:cNvSpPr/>
            <p:nvPr/>
          </p:nvSpPr>
          <p:spPr>
            <a:xfrm>
              <a:off x="1757294" y="3064692"/>
              <a:ext cx="288032" cy="27699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F9ACCAED-65E5-4C0C-9643-CF18C241E8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37258" y="3119432"/>
              <a:ext cx="485646" cy="738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7A3783B-E0F0-4252-8A62-BDDA971E8ABD}"/>
                </a:ext>
              </a:extLst>
            </p:cNvPr>
            <p:cNvSpPr txBox="1"/>
            <p:nvPr/>
          </p:nvSpPr>
          <p:spPr>
            <a:xfrm>
              <a:off x="2546293" y="2956163"/>
              <a:ext cx="9361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생략 불가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BCA6A5B-7C66-4320-B499-C1964D6B16B5}"/>
              </a:ext>
            </a:extLst>
          </p:cNvPr>
          <p:cNvSpPr txBox="1"/>
          <p:nvPr/>
        </p:nvSpPr>
        <p:spPr>
          <a:xfrm>
            <a:off x="3563888" y="3490300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* </a:t>
            </a:r>
            <a:r>
              <a:rPr lang="ko-KR" altLang="en-US" sz="1200" dirty="0">
                <a:solidFill>
                  <a:srgbClr val="0070C0"/>
                </a:solidFill>
                <a:cs typeface="Arial" pitchFamily="34" charset="0"/>
              </a:rPr>
              <a:t>스타일 적용 후 정상 작동 안되는 경우</a:t>
            </a:r>
            <a:endParaRPr lang="en-US" altLang="ko-KR" sz="1200" dirty="0">
              <a:solidFill>
                <a:srgbClr val="0070C0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</a:rPr>
              <a:t>  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  <a:sym typeface="Wingdings" panose="05000000000000000000" pitchFamily="2" charset="2"/>
              </a:rPr>
              <a:t> ‘;’ , </a:t>
            </a:r>
            <a:r>
              <a:rPr lang="ko-KR" altLang="en-US" sz="1200" dirty="0">
                <a:solidFill>
                  <a:srgbClr val="0070C0"/>
                </a:solidFill>
                <a:cs typeface="Arial" pitchFamily="34" charset="0"/>
                <a:sym typeface="Wingdings" panose="05000000000000000000" pitchFamily="2" charset="2"/>
              </a:rPr>
              <a:t>혹은 </a:t>
            </a:r>
            <a:r>
              <a:rPr lang="en-US" altLang="ko-KR" sz="1200" dirty="0">
                <a:solidFill>
                  <a:srgbClr val="0070C0"/>
                </a:solidFill>
                <a:cs typeface="Arial" pitchFamily="34" charset="0"/>
                <a:sym typeface="Wingdings" panose="05000000000000000000" pitchFamily="2" charset="2"/>
              </a:rPr>
              <a:t>{ } </a:t>
            </a:r>
            <a:r>
              <a:rPr lang="ko-KR" altLang="en-US" sz="1200" dirty="0">
                <a:solidFill>
                  <a:srgbClr val="0070C0"/>
                </a:solidFill>
                <a:cs typeface="Arial" pitchFamily="34" charset="0"/>
                <a:sym typeface="Wingdings" panose="05000000000000000000" pitchFamily="2" charset="2"/>
              </a:rPr>
              <a:t>작성이 제대로 안된 경우 먼저 확인</a:t>
            </a:r>
            <a:endParaRPr lang="en-US" altLang="ko-KR" sz="1200" dirty="0">
              <a:solidFill>
                <a:srgbClr val="0070C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459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스타일과 스타일 시트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6412582" cy="516484"/>
            <a:chOff x="2063141" y="1065139"/>
            <a:chExt cx="3575349" cy="516484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buAutoNum type="arabicPeriod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소스 공백을 무시함으로 아래 스타일은 모두 동일하게 적용됨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5199" y="987574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 표기 방법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8" name="Group 18">
            <a:extLst>
              <a:ext uri="{FF2B5EF4-FFF2-40B4-BE49-F238E27FC236}">
                <a16:creationId xmlns:a16="http://schemas.microsoft.com/office/drawing/2014/main" id="{A5B0481B-1B7C-481F-8158-FA284D70A33B}"/>
              </a:ext>
            </a:extLst>
          </p:cNvPr>
          <p:cNvGrpSpPr/>
          <p:nvPr/>
        </p:nvGrpSpPr>
        <p:grpSpPr>
          <a:xfrm>
            <a:off x="797002" y="3168738"/>
            <a:ext cx="6412582" cy="885816"/>
            <a:chOff x="2063141" y="1065139"/>
            <a:chExt cx="3575349" cy="88581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A4D0D1-5AFD-416E-8F32-A0548D573A2C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소스의 설명 부분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/*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여기에 주석 내용 작성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*/ </a:t>
              </a:r>
            </a:p>
            <a:p>
              <a:pPr marL="171450" indent="-171450">
                <a:buFontTx/>
                <a:buChar char="-"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" name="Rectangle 17">
              <a:extLst>
                <a:ext uri="{FF2B5EF4-FFF2-40B4-BE49-F238E27FC236}">
                  <a16:creationId xmlns:a16="http://schemas.microsoft.com/office/drawing/2014/main" id="{EC305A00-D574-4DA7-A5AA-38824FCDF1AB}"/>
                </a:ext>
              </a:extLst>
            </p:cNvPr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80C3999-E3CA-4C54-AA30-FC9B809BE4D4}"/>
              </a:ext>
            </a:extLst>
          </p:cNvPr>
          <p:cNvSpPr txBox="1"/>
          <p:nvPr/>
        </p:nvSpPr>
        <p:spPr>
          <a:xfrm>
            <a:off x="770355" y="3134101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 주석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CC1BA-E233-4625-BE48-EC48349FB8BA}"/>
              </a:ext>
            </a:extLst>
          </p:cNvPr>
          <p:cNvSpPr txBox="1"/>
          <p:nvPr/>
        </p:nvSpPr>
        <p:spPr>
          <a:xfrm>
            <a:off x="1043608" y="1707654"/>
            <a:ext cx="26933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body { background-color: white;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FE2A18-4540-4CE2-AA83-6E487A965F86}"/>
              </a:ext>
            </a:extLst>
          </p:cNvPr>
          <p:cNvSpPr txBox="1"/>
          <p:nvPr/>
        </p:nvSpPr>
        <p:spPr>
          <a:xfrm>
            <a:off x="1043608" y="2107901"/>
            <a:ext cx="2374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body {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background-color: white;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E43897-E331-4CB6-933C-2AD2133D93DC}"/>
              </a:ext>
            </a:extLst>
          </p:cNvPr>
          <p:cNvSpPr txBox="1"/>
          <p:nvPr/>
        </p:nvSpPr>
        <p:spPr>
          <a:xfrm>
            <a:off x="4064682" y="1724193"/>
            <a:ext cx="23743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Font typeface="+mj-ea"/>
              <a:buAutoNum type="circleNumDbPlain" startAt="3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body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{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background-color: white; 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}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10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스타일과 스타일 시트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7636718" cy="3286473"/>
            <a:chOff x="2063141" y="1065139"/>
            <a:chExt cx="3575349" cy="3286473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text-align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center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color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blue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}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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하나의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*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 시트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스타일 규칙을 한눈에 확인하고 필요할 때마다 수정하기도 쉽도록 한군데  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                    묶어 놓은 것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내부 스타일 시트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브라우저 화면에 표시하기 전에 결정해야 하므로 모든 스타일 정보는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&lt;head&gt;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태그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R="0" lvl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안에서 정의하고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&lt;style&gt;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과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&lt;/style&gt;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태그 사이에 작성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2.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외부 스타일 시트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사이트를 제작할 때는 여러 웹 문서에서 사용할 스타일을 별도 파일로 저장해 놓고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 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필요할 때마다 가져와서 사용하는 것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-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*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.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css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라는 파일 확장자를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eaLnBrk="0" fontAlgn="base" latinLnBrk="0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ex :  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link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rel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="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stylesheet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" </a:t>
              </a:r>
              <a:r>
                <a:rPr lang="ko-KR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href</a:t>
              </a:r>
              <a:r>
                <a:rPr lang="ko-KR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="외부 스타일 시트 파일 경로"&gt;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3.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인라인 스타일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     -</a:t>
              </a:r>
              <a:endParaRPr lang="ko-KR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5199" y="987574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스타일과 스타일 시트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68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7636718" cy="2301588"/>
            <a:chOff x="2063141" y="1065139"/>
            <a:chExt cx="3575349" cy="2301588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ko-KR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text-align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center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color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</a:t>
              </a:r>
              <a:r>
                <a:rPr lang="ko-KR" altLang="ko-KR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blue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*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선택자의 종류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전체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태그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228600" marR="0" lvl="0" indent="-2286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그룹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1734772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15199" y="987574"/>
            <a:ext cx="21333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선택자란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E78E68-038C-451E-9EA6-24E49FB28555}"/>
              </a:ext>
            </a:extLst>
          </p:cNvPr>
          <p:cNvGrpSpPr/>
          <p:nvPr/>
        </p:nvGrpSpPr>
        <p:grpSpPr>
          <a:xfrm>
            <a:off x="1111256" y="1315644"/>
            <a:ext cx="1794991" cy="718926"/>
            <a:chOff x="1111256" y="1315644"/>
            <a:chExt cx="1794991" cy="7189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D691F4-017C-48B7-8FB3-7D4F366AA0DE}"/>
                </a:ext>
              </a:extLst>
            </p:cNvPr>
            <p:cNvSpPr txBox="1"/>
            <p:nvPr/>
          </p:nvSpPr>
          <p:spPr>
            <a:xfrm>
              <a:off x="1991847" y="166523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>
                  <a:solidFill>
                    <a:srgbClr val="0070C0"/>
                  </a:solidFill>
                </a:rPr>
                <a:t>선택자</a:t>
              </a:r>
              <a:endParaRPr lang="ko-KR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D64480E-BCB1-4DE9-9632-B2F2EDC77FBB}"/>
                </a:ext>
              </a:extLst>
            </p:cNvPr>
            <p:cNvSpPr/>
            <p:nvPr/>
          </p:nvSpPr>
          <p:spPr>
            <a:xfrm>
              <a:off x="1111256" y="1315644"/>
              <a:ext cx="432048" cy="432048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23F5753-1478-4230-BA0B-2B87DD74BBBD}"/>
                </a:ext>
              </a:extLst>
            </p:cNvPr>
            <p:cNvCxnSpPr>
              <a:stCxn id="13" idx="5"/>
            </p:cNvCxnSpPr>
            <p:nvPr/>
          </p:nvCxnSpPr>
          <p:spPr>
            <a:xfrm>
              <a:off x="1480032" y="1684420"/>
              <a:ext cx="567328" cy="175399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614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562924"/>
            <a:chOff x="2063141" y="1065139"/>
            <a:chExt cx="3575349" cy="1562924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*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…..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모든 요소에 적용할 속성값 정의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선택자로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*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별표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문서의 여백이나 폰트 등 기본 스타일 적용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73414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15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전체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선택자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508CDFD-434E-4875-8931-3A11EEF545C4}"/>
              </a:ext>
            </a:extLst>
          </p:cNvPr>
          <p:cNvGrpSpPr/>
          <p:nvPr/>
        </p:nvGrpSpPr>
        <p:grpSpPr>
          <a:xfrm>
            <a:off x="755576" y="2881034"/>
            <a:ext cx="5980534" cy="1193592"/>
            <a:chOff x="2063141" y="1065139"/>
            <a:chExt cx="3575349" cy="119359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EE9092-50E3-4A78-B705-7ADF85B2DB45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ko-KR" altLang="en-US" sz="20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태그명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…..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특정 태그 요소에 적용할 속성값 정의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B4AE0D4F-191A-41E3-898A-7A9251249F10}"/>
                </a:ext>
              </a:extLst>
            </p:cNvPr>
            <p:cNvSpPr/>
            <p:nvPr/>
          </p:nvSpPr>
          <p:spPr>
            <a:xfrm>
              <a:off x="2063141" y="1065139"/>
              <a:ext cx="73414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545DC5-FCAF-47FA-BE7D-6596C53CBBC7}"/>
              </a:ext>
            </a:extLst>
          </p:cNvPr>
          <p:cNvSpPr txBox="1"/>
          <p:nvPr/>
        </p:nvSpPr>
        <p:spPr>
          <a:xfrm>
            <a:off x="755576" y="2846864"/>
            <a:ext cx="115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태그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선택자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747590"/>
            <a:chOff x="2063141" y="1065139"/>
            <a:chExt cx="3575349" cy="1747590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클래스명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…..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같은 태그라도 특정 부분에서는 다른 스타일로 표현하고 싶은 경우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클래스명은 다른 클래스명과 겹치지 않고 구분하기 쉬운 명칭을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클래스명 앞에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‘.’ 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마침표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를 붙여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특정 텍스트 일부만 사용할 경우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&lt;span&gt;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태그를 사용하여 표현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73414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15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클래스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선택자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8">
            <a:extLst>
              <a:ext uri="{FF2B5EF4-FFF2-40B4-BE49-F238E27FC236}">
                <a16:creationId xmlns:a16="http://schemas.microsoft.com/office/drawing/2014/main" id="{C508CDFD-434E-4875-8931-3A11EEF545C4}"/>
              </a:ext>
            </a:extLst>
          </p:cNvPr>
          <p:cNvGrpSpPr/>
          <p:nvPr/>
        </p:nvGrpSpPr>
        <p:grpSpPr>
          <a:xfrm>
            <a:off x="755576" y="2881034"/>
            <a:ext cx="5980534" cy="1747590"/>
            <a:chOff x="2063141" y="1065139"/>
            <a:chExt cx="3575349" cy="174759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EE9092-50E3-4A78-B705-7ADF85B2DB45}"/>
                </a:ext>
              </a:extLst>
            </p:cNvPr>
            <p:cNvSpPr txBox="1"/>
            <p:nvPr/>
          </p:nvSpPr>
          <p:spPr>
            <a:xfrm>
              <a:off x="2182106" y="1304624"/>
              <a:ext cx="3456384" cy="15081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#id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명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…..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특정 부분에 적용할 속성값 정의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다른 선택자와 속성 사용은 같고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class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와 차이점은 한번만 사용할 수 있다는 것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웹 요소를 구분 하기 위한 특정 값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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중복사용 불가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id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속성은 태그에 유일한 이름을 붙이고 싶은 경우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Rectangle 17">
              <a:extLst>
                <a:ext uri="{FF2B5EF4-FFF2-40B4-BE49-F238E27FC236}">
                  <a16:creationId xmlns:a16="http://schemas.microsoft.com/office/drawing/2014/main" id="{B4AE0D4F-191A-41E3-898A-7A9251249F10}"/>
                </a:ext>
              </a:extLst>
            </p:cNvPr>
            <p:cNvSpPr/>
            <p:nvPr/>
          </p:nvSpPr>
          <p:spPr>
            <a:xfrm>
              <a:off x="2063141" y="1065139"/>
              <a:ext cx="73414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3545DC5-FCAF-47FA-BE7D-6596C53CBBC7}"/>
              </a:ext>
            </a:extLst>
          </p:cNvPr>
          <p:cNvSpPr txBox="1"/>
          <p:nvPr/>
        </p:nvSpPr>
        <p:spPr>
          <a:xfrm>
            <a:off x="755576" y="2846864"/>
            <a:ext cx="115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id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선택자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50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411510"/>
            <a:ext cx="9144000" cy="576064"/>
          </a:xfrm>
        </p:spPr>
        <p:txBody>
          <a:bodyPr/>
          <a:lstStyle/>
          <a:p>
            <a:r>
              <a: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주요 </a:t>
            </a:r>
            <a:r>
              <a:rPr lang="ko-KR" altLang="en-US" sz="36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선택자</a:t>
            </a:r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51706" y="1032777"/>
            <a:ext cx="5980534" cy="1378258"/>
            <a:chOff x="2063141" y="1065139"/>
            <a:chExt cx="3575349" cy="1378258"/>
          </a:xfrm>
        </p:grpSpPr>
        <p:sp>
          <p:nvSpPr>
            <p:cNvPr id="16" name="TextBox 15"/>
            <p:cNvSpPr txBox="1"/>
            <p:nvPr/>
          </p:nvSpPr>
          <p:spPr>
            <a:xfrm>
              <a:off x="2182106" y="1304624"/>
              <a:ext cx="3456384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이름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1,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이름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{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</a:t>
              </a:r>
              <a:r>
                <a:rPr lang="ko-KR" alt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속성값</a:t>
              </a:r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…..</a:t>
              </a:r>
              <a:r>
                <a:rPr lang="ko-KR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} </a:t>
              </a:r>
              <a:endPara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  <a:sym typeface="Wingdings" panose="05000000000000000000" pitchFamily="2" charset="2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여러 선택자에 동일한 스타일을 사용해야 하는 경우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marR="0" lvl="0" indent="-1714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각각의 선택자를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‘,‘(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쉼표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구분하여 사용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063141" y="1065139"/>
              <a:ext cx="73414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1475748-E080-93FA-FCBB-38DCE073FE84}"/>
              </a:ext>
            </a:extLst>
          </p:cNvPr>
          <p:cNvSpPr txBox="1"/>
          <p:nvPr/>
        </p:nvSpPr>
        <p:spPr>
          <a:xfrm>
            <a:off x="751706" y="998607"/>
            <a:ext cx="11559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그룹 </a:t>
            </a:r>
            <a:r>
              <a:rPr lang="ko-KR" altLang="en-US" sz="1200" dirty="0" err="1">
                <a:solidFill>
                  <a:schemeClr val="bg1"/>
                </a:solidFill>
                <a:cs typeface="Arial" pitchFamily="34" charset="0"/>
              </a:rPr>
              <a:t>선택자</a:t>
            </a:r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880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4296</TotalTime>
  <Words>912</Words>
  <Application>Microsoft Office PowerPoint</Application>
  <PresentationFormat>화면 슬라이드 쇼(16:9)</PresentationFormat>
  <Paragraphs>173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Consolas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만석 하</cp:lastModifiedBy>
  <cp:revision>279</cp:revision>
  <dcterms:created xsi:type="dcterms:W3CDTF">2016-12-05T23:26:54Z</dcterms:created>
  <dcterms:modified xsi:type="dcterms:W3CDTF">2025-04-03T13:22:58Z</dcterms:modified>
</cp:coreProperties>
</file>