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76" r:id="rId4"/>
    <p:sldId id="269" r:id="rId5"/>
    <p:sldId id="278" r:id="rId6"/>
    <p:sldId id="280" r:id="rId7"/>
    <p:sldId id="260" r:id="rId8"/>
    <p:sldId id="279" r:id="rId9"/>
    <p:sldId id="275" r:id="rId10"/>
    <p:sldId id="261" r:id="rId11"/>
    <p:sldId id="274" r:id="rId12"/>
    <p:sldId id="262" r:id="rId13"/>
    <p:sldId id="263" r:id="rId14"/>
    <p:sldId id="264" r:id="rId15"/>
    <p:sldId id="268" r:id="rId16"/>
    <p:sldId id="265" r:id="rId17"/>
    <p:sldId id="271" r:id="rId18"/>
    <p:sldId id="281" r:id="rId19"/>
    <p:sldId id="266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5A8F6-22BF-4BBB-8D4A-2137F37FA9F5}" type="datetimeFigureOut">
              <a:rPr lang="de-CH" smtClean="0"/>
              <a:t>22.05.2016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49E9D-484D-4A4B-BF86-037283613E1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418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102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185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676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40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933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816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01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191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366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380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741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68649" y="6356350"/>
            <a:ext cx="14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17.05.2016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14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e-CH"/>
              <a:t>David Wettstein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5350" y="6356350"/>
            <a:ext cx="14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97E62FC-DD60-4FE0-BB1D-AFF783B28CE4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28650" y="6176963"/>
            <a:ext cx="78867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1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40000"/>
            <a:lumOff val="6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40000"/>
            <a:lumOff val="6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40000"/>
            <a:lumOff val="6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homepages.dcc.ufmg.br/~mtov/pub/2014_csmrwcre_apievolutionminer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Generating rules for </a:t>
            </a:r>
            <a:br>
              <a:rPr lang="en-US" dirty="0"/>
            </a:br>
            <a:r>
              <a:rPr lang="en-US" dirty="0"/>
              <a:t>API Evolution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David Wettstein, 17.05.16</a:t>
            </a:r>
          </a:p>
        </p:txBody>
      </p:sp>
    </p:spTree>
    <p:extLst>
      <p:ext uri="{BB962C8B-B14F-4D97-AF65-F5344CB8AC3E}">
        <p14:creationId xmlns:p14="http://schemas.microsoft.com/office/powerpoint/2010/main" val="424440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Differences in change pattern: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RTLabelled</a:t>
            </a:r>
            <a:r>
              <a:rPr lang="en-US" dirty="0">
                <a:latin typeface="Consolas" panose="020B0609020204030204" pitchFamily="49" charset="0"/>
              </a:rPr>
              <a:t> new  =&gt;  </a:t>
            </a:r>
            <a:r>
              <a:rPr lang="en-US" dirty="0" err="1">
                <a:latin typeface="Consolas" panose="020B0609020204030204" pitchFamily="49" charset="0"/>
              </a:rPr>
              <a:t>RTLabeled</a:t>
            </a:r>
            <a:r>
              <a:rPr lang="en-US" dirty="0">
                <a:latin typeface="Consolas" panose="020B0609020204030204" pitchFamily="49" charset="0"/>
              </a:rPr>
              <a:t> new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? builder:      =&gt;  ? </a:t>
            </a:r>
            <a:r>
              <a:rPr lang="en-US" dirty="0" err="1">
                <a:latin typeface="Consolas" panose="020B0609020204030204" pitchFamily="49" charset="0"/>
              </a:rPr>
              <a:t>addedInBuilder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? </a:t>
            </a:r>
            <a:r>
              <a:rPr lang="en-US" dirty="0" err="1">
                <a:latin typeface="Consolas" panose="020B0609020204030204" pitchFamily="49" charset="0"/>
              </a:rPr>
              <a:t>translateBy</a:t>
            </a:r>
            <a:r>
              <a:rPr lang="en-US" dirty="0">
                <a:latin typeface="Consolas" panose="020B0609020204030204" pitchFamily="49" charset="0"/>
              </a:rPr>
              <a:t>:  =&gt;  ? </a:t>
            </a:r>
            <a:r>
              <a:rPr lang="en-US" dirty="0" err="1">
                <a:latin typeface="Consolas" panose="020B0609020204030204" pitchFamily="49" charset="0"/>
              </a:rPr>
              <a:t>translate:to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10</a:t>
            </a:fld>
            <a:endParaRPr lang="de-CH"/>
          </a:p>
        </p:txBody>
      </p:sp>
      <p:sp>
        <p:nvSpPr>
          <p:cNvPr id="7" name="Oval 6"/>
          <p:cNvSpPr/>
          <p:nvPr/>
        </p:nvSpPr>
        <p:spPr>
          <a:xfrm>
            <a:off x="1334351" y="3239589"/>
            <a:ext cx="313508" cy="52251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95566" y="3853543"/>
            <a:ext cx="641621" cy="52251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3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RBTransformationRule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</a:t>
            </a:r>
            <a:r>
              <a:rPr lang="en-US" dirty="0" err="1">
                <a:latin typeface="Consolas" panose="020B0609020204030204" pitchFamily="49" charset="0"/>
              </a:rPr>
              <a:t>RBParseTreeRewriter</a:t>
            </a:r>
            <a:r>
              <a:rPr lang="en-US" dirty="0"/>
              <a:t> for doing a search &amp; replace in the parse tree</a:t>
            </a:r>
          </a:p>
          <a:p>
            <a:r>
              <a:rPr lang="en-US" dirty="0"/>
              <a:t>Works also with placeholders (e.g. </a:t>
            </a:r>
            <a:r>
              <a:rPr lang="en-US" dirty="0">
                <a:latin typeface="Consolas" panose="020B0609020204030204" pitchFamily="49" charset="0"/>
              </a:rPr>
              <a:t>``@object</a:t>
            </a:r>
            <a:r>
              <a:rPr lang="en-US" dirty="0"/>
              <a:t>)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633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RTLabelled</a:t>
            </a:r>
            <a:r>
              <a:rPr lang="en-US" dirty="0">
                <a:latin typeface="Consolas" panose="020B0609020204030204" pitchFamily="49" charset="0"/>
              </a:rPr>
              <a:t> new  =&gt;  </a:t>
            </a:r>
            <a:r>
              <a:rPr lang="en-US" dirty="0" err="1">
                <a:latin typeface="Consolas" panose="020B0609020204030204" pitchFamily="49" charset="0"/>
              </a:rPr>
              <a:t>RTLabeled</a:t>
            </a:r>
            <a:r>
              <a:rPr lang="en-US" dirty="0">
                <a:latin typeface="Consolas" panose="020B0609020204030204" pitchFamily="49" charset="0"/>
              </a:rPr>
              <a:t> new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one is easy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12</a:t>
            </a:fld>
            <a:endParaRPr lang="de-CH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870084"/>
            <a:ext cx="4076700" cy="1190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196" y="4239320"/>
            <a:ext cx="4214676" cy="16598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2870084"/>
            <a:ext cx="3181350" cy="105727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873545" y="3176447"/>
            <a:ext cx="501559" cy="446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6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? builder:  =&gt;  ? </a:t>
            </a:r>
            <a:r>
              <a:rPr lang="en-US" dirty="0" err="1">
                <a:latin typeface="Consolas" panose="020B0609020204030204" pitchFamily="49" charset="0"/>
              </a:rPr>
              <a:t>addedInBuilder</a:t>
            </a:r>
            <a:r>
              <a:rPr lang="en-US" dirty="0">
                <a:latin typeface="Consolas" panose="020B0609020204030204" pitchFamily="49" charset="0"/>
              </a:rPr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13</a:t>
            </a:fld>
            <a:endParaRPr lang="de-C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9" y="2881723"/>
            <a:ext cx="2876550" cy="1076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2850924"/>
            <a:ext cx="3886200" cy="1266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461" y="4297136"/>
            <a:ext cx="5258889" cy="155877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998720" y="5003136"/>
            <a:ext cx="1199149" cy="49197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873545" y="3176447"/>
            <a:ext cx="501559" cy="446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00580" y="5003136"/>
            <a:ext cx="1199149" cy="49197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7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? </a:t>
            </a:r>
            <a:r>
              <a:rPr lang="en-US" dirty="0" err="1">
                <a:latin typeface="Consolas" panose="020B0609020204030204" pitchFamily="49" charset="0"/>
              </a:rPr>
              <a:t>translateBy</a:t>
            </a:r>
            <a:r>
              <a:rPr lang="en-US" dirty="0">
                <a:latin typeface="Consolas" panose="020B0609020204030204" pitchFamily="49" charset="0"/>
              </a:rPr>
              <a:t>:  =&gt;  ? </a:t>
            </a:r>
            <a:r>
              <a:rPr lang="en-US" dirty="0" err="1">
                <a:latin typeface="Consolas" panose="020B0609020204030204" pitchFamily="49" charset="0"/>
              </a:rPr>
              <a:t>translate:to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endParaRPr lang="en-US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r>
              <a:rPr lang="de-CH" dirty="0"/>
              <a:t>Different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arguments</a:t>
            </a:r>
            <a:r>
              <a:rPr lang="de-CH" dirty="0"/>
              <a:t>!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take</a:t>
            </a:r>
            <a:r>
              <a:rPr lang="de-CH" dirty="0"/>
              <a:t>?</a:t>
            </a:r>
            <a:endParaRPr lang="en-US" dirty="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14</a:t>
            </a:fld>
            <a:endParaRPr lang="de-CH"/>
          </a:p>
        </p:txBody>
      </p:sp>
      <p:sp>
        <p:nvSpPr>
          <p:cNvPr id="8" name="Right Arrow 7"/>
          <p:cNvSpPr/>
          <p:nvPr/>
        </p:nvSpPr>
        <p:spPr>
          <a:xfrm>
            <a:off x="3873545" y="3176447"/>
            <a:ext cx="501559" cy="446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875628"/>
            <a:ext cx="3038475" cy="1047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189" y="2875628"/>
            <a:ext cx="3486150" cy="92392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7075350" y="3333868"/>
            <a:ext cx="1160483" cy="5425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0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Roassal2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68 automatic rules by AEM</a:t>
            </a:r>
          </a:p>
          <a:p>
            <a:r>
              <a:rPr lang="en-US" dirty="0"/>
              <a:t>57 convertible into </a:t>
            </a:r>
            <a:r>
              <a:rPr lang="en-US" dirty="0" err="1">
                <a:latin typeface="Consolas" panose="020B0609020204030204" pitchFamily="49" charset="0"/>
              </a:rPr>
              <a:t>RBTransformationRule</a:t>
            </a: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489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in Critic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Roassal2 version 1.4</a:t>
            </a:r>
          </a:p>
          <a:p>
            <a:r>
              <a:rPr lang="en-US" dirty="0"/>
              <a:t>706 critics found by 37 of 57 rules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16</a:t>
            </a:fld>
            <a:endParaRPr lang="de-C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3462339"/>
            <a:ext cx="53816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5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in Critic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? builder:  =&gt;  ? </a:t>
            </a:r>
            <a:r>
              <a:rPr lang="en-US" dirty="0" err="1">
                <a:latin typeface="Consolas" panose="020B0609020204030204" pitchFamily="49" charset="0"/>
              </a:rPr>
              <a:t>addedInBuilder</a:t>
            </a:r>
            <a:r>
              <a:rPr lang="en-US" dirty="0"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17</a:t>
            </a:fld>
            <a:endParaRPr lang="de-C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631214"/>
            <a:ext cx="7886701" cy="33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4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in Critic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Roassal2 version 1.28 (13.05.16)</a:t>
            </a:r>
          </a:p>
          <a:p>
            <a:r>
              <a:rPr lang="en-US" dirty="0"/>
              <a:t>346 critics found by 20 of 57 rules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18</a:t>
            </a:fld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3427412"/>
            <a:ext cx="53435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6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the code into a CI service</a:t>
            </a:r>
          </a:p>
          <a:p>
            <a:r>
              <a:rPr lang="en-US" dirty="0"/>
              <a:t>AEM still runs on </a:t>
            </a:r>
            <a:r>
              <a:rPr lang="en-US" dirty="0" err="1"/>
              <a:t>Pharo</a:t>
            </a:r>
            <a:r>
              <a:rPr lang="en-US" dirty="0"/>
              <a:t>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823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Evolution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 change over time</a:t>
            </a:r>
          </a:p>
          <a:p>
            <a:r>
              <a:rPr lang="en-US" dirty="0"/>
              <a:t>Changes need to be updated in your code manually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17.05.2016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2</a:t>
            </a:fld>
            <a:endParaRPr lang="de-CH" dirty="0"/>
          </a:p>
        </p:txBody>
      </p:sp>
      <p:grpSp>
        <p:nvGrpSpPr>
          <p:cNvPr id="13" name="Group 12"/>
          <p:cNvGrpSpPr/>
          <p:nvPr/>
        </p:nvGrpSpPr>
        <p:grpSpPr>
          <a:xfrm>
            <a:off x="5626826" y="1937408"/>
            <a:ext cx="2000250" cy="630192"/>
            <a:chOff x="5626826" y="1937408"/>
            <a:chExt cx="2000250" cy="63019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6826" y="2076292"/>
              <a:ext cx="2000250" cy="352425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7075351" y="1937408"/>
              <a:ext cx="318226" cy="630192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741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 change over time</a:t>
            </a:r>
          </a:p>
          <a:p>
            <a:r>
              <a:rPr lang="en-US" dirty="0"/>
              <a:t>APIEvolutionMiner cannot update changes automatically</a:t>
            </a:r>
          </a:p>
          <a:p>
            <a:r>
              <a:rPr lang="en-US" dirty="0"/>
              <a:t>Our extension can do this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434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changes can cause problems in projects using an older version of the API</a:t>
            </a:r>
          </a:p>
          <a:p>
            <a:r>
              <a:rPr lang="en-US" dirty="0"/>
              <a:t>Get automatically detected and packaged rules, such that you know what changed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282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APIEvolutionMiner (AEM)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APIEvolutionMiner</a:t>
            </a:r>
            <a:r>
              <a:rPr lang="en-US" baseline="30000" dirty="0"/>
              <a:t>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extract rules by monitoring API changes</a:t>
            </a:r>
          </a:p>
          <a:p>
            <a:pPr lvl="1"/>
            <a:r>
              <a:rPr lang="en-US" dirty="0"/>
              <a:t>mined at revision level in code history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4</a:t>
            </a:fld>
            <a:endParaRPr lang="de-CH"/>
          </a:p>
        </p:txBody>
      </p:sp>
      <p:sp>
        <p:nvSpPr>
          <p:cNvPr id="8" name="TextBox 7"/>
          <p:cNvSpPr txBox="1"/>
          <p:nvPr/>
        </p:nvSpPr>
        <p:spPr>
          <a:xfrm>
            <a:off x="628649" y="5717204"/>
            <a:ext cx="788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Hora A.,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Etien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A.,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Anquetil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N.,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Ducasse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S., Valente M. T. APIEvolutionMiner: Keeping API evolution under control. In proceedings of CSMR-WCRE 2014.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APIEvolutionMiner (AEM)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Investigated </a:t>
            </a:r>
          </a:p>
          <a:p>
            <a:pPr lvl="1"/>
            <a:r>
              <a:rPr lang="en-US" dirty="0"/>
              <a:t>Jenkins CI jobs from Inria RMoD </a:t>
            </a:r>
          </a:p>
          <a:p>
            <a:pPr lvl="1"/>
            <a:r>
              <a:rPr lang="en-US" dirty="0"/>
              <a:t>AEM source code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17.05.2016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37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APIEvolutionMiner (AEM)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Result: We can run it for any project per 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17.05.2016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6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73" y="3677290"/>
            <a:ext cx="1266825" cy="5810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493477" y="3800500"/>
            <a:ext cx="330925" cy="290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981" y="3517784"/>
            <a:ext cx="900038" cy="9000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095" y="3566990"/>
            <a:ext cx="757531" cy="757531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319598" y="3800500"/>
            <a:ext cx="330925" cy="290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03299" y="3207031"/>
            <a:ext cx="73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20513" y="3207031"/>
            <a:ext cx="73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AEM</a:t>
            </a:r>
          </a:p>
        </p:txBody>
      </p:sp>
    </p:spTree>
    <p:extLst>
      <p:ext uri="{BB962C8B-B14F-4D97-AF65-F5344CB8AC3E}">
        <p14:creationId xmlns:p14="http://schemas.microsoft.com/office/powerpoint/2010/main" val="250089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rule format: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Wanted: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7</a:t>
            </a:fld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247" y="4367420"/>
            <a:ext cx="2473506" cy="10704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2571008"/>
            <a:ext cx="31813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AEM does not create </a:t>
            </a:r>
            <a:r>
              <a:rPr lang="en-US" dirty="0" err="1">
                <a:latin typeface="Consolas" panose="020B0609020204030204" pitchFamily="49" charset="0"/>
              </a:rPr>
              <a:t>RBLintRule</a:t>
            </a:r>
            <a:r>
              <a:rPr lang="en-US" dirty="0"/>
              <a:t>!</a:t>
            </a:r>
          </a:p>
          <a:p>
            <a:r>
              <a:rPr lang="en-US" dirty="0"/>
              <a:t>Main task: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8</a:t>
            </a:fld>
            <a:endParaRPr lang="de-C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35" y="4063374"/>
            <a:ext cx="757531" cy="757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363" y="4137377"/>
            <a:ext cx="609524" cy="60952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519602" y="4296885"/>
            <a:ext cx="330925" cy="290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345723" y="4296885"/>
            <a:ext cx="330925" cy="290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484" y="4013556"/>
            <a:ext cx="886869" cy="8571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39364" y="3699320"/>
            <a:ext cx="73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AEM</a:t>
            </a:r>
          </a:p>
        </p:txBody>
      </p:sp>
    </p:spTree>
    <p:extLst>
      <p:ext uri="{BB962C8B-B14F-4D97-AF65-F5344CB8AC3E}">
        <p14:creationId xmlns:p14="http://schemas.microsoft.com/office/powerpoint/2010/main" val="16687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automatically discovered changes of type “one to one”</a:t>
            </a:r>
          </a:p>
          <a:p>
            <a:r>
              <a:rPr lang="en-US" dirty="0"/>
              <a:t>Generate subclasses of </a:t>
            </a:r>
            <a:r>
              <a:rPr lang="en-US" dirty="0" err="1">
                <a:latin typeface="Consolas" panose="020B0609020204030204" pitchFamily="49" charset="0"/>
              </a:rPr>
              <a:t>RBTransformationRule</a:t>
            </a:r>
            <a:r>
              <a:rPr lang="en-US" dirty="0"/>
              <a:t> within code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latin typeface="Consolas" panose="020B0609020204030204" pitchFamily="49" charset="0"/>
              </a:rPr>
              <a:t>subclass: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compile: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17.05.2016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David Wettstein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62FC-DD60-4FE0-BB1D-AFF783B28CE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594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vid_Lightweight_4-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vid_Lightweight_4-3" id="{0CAB20C3-B481-4442-86FE-FB39038A8AC2}" vid="{69FDB1B9-F4A1-468E-A5E0-EE70333587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David_Lightweight_4-3</Template>
  <TotalTime>828</TotalTime>
  <Words>432</Words>
  <Application>Microsoft Office PowerPoint</Application>
  <PresentationFormat>On-screen Show (4:3)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David_Lightweight_4-3</vt:lpstr>
      <vt:lpstr>Generating rules for  API Evolution</vt:lpstr>
      <vt:lpstr>API Evolution</vt:lpstr>
      <vt:lpstr>Project goal</vt:lpstr>
      <vt:lpstr>APIEvolutionMiner (AEM)</vt:lpstr>
      <vt:lpstr>APIEvolutionMiner (AEM)</vt:lpstr>
      <vt:lpstr>APIEvolutionMiner (AEM)</vt:lpstr>
      <vt:lpstr>Problems with AEM</vt:lpstr>
      <vt:lpstr>Problems with AEM</vt:lpstr>
      <vt:lpstr>Our approach</vt:lpstr>
      <vt:lpstr>Difficulties</vt:lpstr>
      <vt:lpstr>RBTransformationRule</vt:lpstr>
      <vt:lpstr>Solution</vt:lpstr>
      <vt:lpstr>Solution</vt:lpstr>
      <vt:lpstr>What about this?</vt:lpstr>
      <vt:lpstr>Example: Roassal2</vt:lpstr>
      <vt:lpstr>Results in Critic Browser</vt:lpstr>
      <vt:lpstr>Results in Critic Browser</vt:lpstr>
      <vt:lpstr>Results in Critic Browser</vt:lpstr>
      <vt:lpstr>Future 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API Evolution</dc:title>
  <dc:creator>David Wettstein</dc:creator>
  <cp:lastModifiedBy>David Wettstein</cp:lastModifiedBy>
  <cp:revision>199</cp:revision>
  <dcterms:created xsi:type="dcterms:W3CDTF">2016-05-13T19:52:27Z</dcterms:created>
  <dcterms:modified xsi:type="dcterms:W3CDTF">2016-05-22T15:36:42Z</dcterms:modified>
</cp:coreProperties>
</file>