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94" r:id="rId4"/>
    <p:sldId id="297" r:id="rId5"/>
    <p:sldId id="300" r:id="rId6"/>
    <p:sldId id="301" r:id="rId7"/>
    <p:sldId id="302" r:id="rId8"/>
    <p:sldId id="298" r:id="rId9"/>
    <p:sldId id="299" r:id="rId1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1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4699A9-C938-4D40-BF35-D91E647E0DB7}" type="datetime1">
              <a:rPr lang="en-US" smtClean="0"/>
              <a:t>2/27/2022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557FEF-9663-40EA-A9CD-C4B2576D12B2}" type="datetime1">
              <a:rPr lang="en-US" smtClean="0"/>
              <a:t>2/27/2022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19297-F278-4674-BFFA-2EE0F94BA89D}" type="datetime1">
              <a:rPr lang="en-US" smtClean="0"/>
              <a:t>2/27/2022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6851F-FE82-48EB-A01E-C73A96B5CE3C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E484D-3412-4862-8607-E8FD945395EE}" type="datetime1">
              <a:rPr lang="en-US" smtClean="0"/>
              <a:t>2/27/2022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6E240-CE2A-4026-8AAB-7B938B2B85A6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8DEA-CE95-4D32-BE2F-81451255DB1C}" type="datetime1">
              <a:rPr lang="en-US" smtClean="0"/>
              <a:t>2/27/2022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3FC89E4-AF39-4EA3-A0B4-3BE24CA29A6D}" type="datetime1">
              <a:rPr lang="en-US" smtClean="0"/>
              <a:t>2/27/2022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102B1-C94D-4B28-A7A2-1FF5B05AB096}" type="datetime1">
              <a:rPr lang="en-US" smtClean="0"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9CCF46-A5FC-4590-BC03-770D125AAC4A}" type="datetime1">
              <a:rPr lang="en-US" smtClean="0"/>
              <a:t>2/27/2022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53A51E-CA75-4C37-A545-C529FC56CB5D}" type="datetime1">
              <a:rPr lang="en-US" smtClean="0"/>
              <a:t>2/27/2022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1426EA-91E3-4287-AE74-13B54D3F7B64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2ED7B-65D8-4F15-AB72-D280608FBC7F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BC82D98-1106-4B60-93E0-4F551CD44AB5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A57936B0-46D5-4C0A-B5A0-4F034D64EEAA}" type="datetime1">
              <a:rPr lang="en-US" smtClean="0"/>
              <a:t>2/27/2022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4C54B663-3E26-415A-B8A2-905BDF9DE907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D3AD0-0FC0-454C-82F1-A984C4CCCEFF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C69705-C8BC-4FD8-9041-FAE45276D0D1}" type="datetime1">
              <a:rPr lang="en-US" smtClean="0"/>
              <a:t>2/27/2022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141E36-2516-4F14-8A93-9C8BB8528160}" type="datetime1">
              <a:rPr lang="en-US" smtClean="0"/>
              <a:t>2/27/2022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04253E-DE12-4A04-BF35-6EEC38A3B1C4}" type="datetime1">
              <a:rPr lang="en-US" smtClean="0"/>
              <a:t>2/27/2022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6A3988-B8F5-413B-88DD-009F3FB52AEA}" type="datetime1">
              <a:rPr lang="en-US" smtClean="0"/>
              <a:t>2/27/2022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8CC7CF-ED95-405D-A50D-330C67AB1477}" type="datetime1">
              <a:rPr lang="en-US" smtClean="0"/>
              <a:t>2/27/2022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B01F15-EAB4-48E2-8154-30262DDBE939}" type="datetime1">
              <a:rPr lang="en-US" smtClean="0"/>
              <a:t>2/27/2022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E144D8-2945-44E2-BF24-CF62F6CE5270}" type="datetime1">
              <a:rPr lang="en-US" smtClean="0"/>
              <a:t>2/27/2022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403859-097B-4E04-8569-C2E5D4248FC4}" type="datetime1">
              <a:rPr lang="en-US" smtClean="0"/>
              <a:t>2/27/2022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2E6F0-B0CD-4318-8DDE-237D223467E9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Дипломный проект на тему:</a:t>
            </a:r>
            <a:br>
              <a:rPr lang="ru-RU" sz="54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«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ETL 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процесс формирования витрины данных с мошенническими операциями»</a:t>
            </a: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Слушатель:</a:t>
            </a:r>
            <a:b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</a:br>
            <a:r>
              <a:rPr lang="ru-RU" sz="5400" dirty="0"/>
              <a:t>Емельянов Павел Викторович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>
                <a:effectLst/>
              </a:rPr>
              <a:t>Развитие безналичных платежей с использованием пластиковых банковских карт привело к повышению числа преступлений в данной сфере</a:t>
            </a:r>
            <a:r>
              <a:rPr lang="ru-RU" sz="1600" dirty="0"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/>
              <a:t>По форме большая часть мошеннических операций не отличаются от обычных транзакций совершаемых с использованием банковских карт</a:t>
            </a:r>
            <a:r>
              <a:rPr lang="en-US" sz="1600" dirty="0"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>
                <a:effectLst/>
              </a:rPr>
              <a:t>Подлинные банковские карты могут использовать как недобросовестные держатели, так и лица, которые</a:t>
            </a:r>
            <a:br>
              <a:rPr lang="ru-RU" sz="1600" dirty="0"/>
            </a:br>
            <a:r>
              <a:rPr lang="ru-RU" sz="1600" dirty="0">
                <a:effectLst/>
              </a:rPr>
              <a:t>совершают преступление втайне от владельца карты 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>
                <a:cs typeface="SB Sans Text Light"/>
              </a:rPr>
              <a:t>Информация и данные о совершении транзакций имеют разрозненный характер в силу сложившихся стандартов и  </a:t>
            </a:r>
            <a:r>
              <a:rPr lang="en-US" sz="1600" dirty="0">
                <a:cs typeface="SB Sans Text Light"/>
              </a:rPr>
              <a:t>IT</a:t>
            </a:r>
            <a:r>
              <a:rPr lang="ru-RU" sz="1600" dirty="0">
                <a:cs typeface="SB Sans Text Light"/>
              </a:rPr>
              <a:t> инфраструктуры финансово-кредитного сектора</a:t>
            </a:r>
          </a:p>
        </p:txBody>
      </p:sp>
    </p:spTree>
    <p:extLst>
      <p:ext uri="{BB962C8B-B14F-4D97-AF65-F5344CB8AC3E}">
        <p14:creationId xmlns:p14="http://schemas.microsoft.com/office/powerpoint/2010/main" val="20285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Этапы </a:t>
            </a:r>
            <a:r>
              <a:rPr lang="en-US" dirty="0">
                <a:latin typeface="SB Sans Text Light"/>
                <a:cs typeface="SB Sans Text Light"/>
              </a:rPr>
              <a:t>ETL </a:t>
            </a:r>
            <a:r>
              <a:rPr lang="ru-RU" dirty="0">
                <a:latin typeface="SB Sans Text Light"/>
                <a:cs typeface="SB Sans Text Light"/>
              </a:rPr>
              <a:t>процесса :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Инициализация таблиц</a:t>
            </a:r>
            <a:endParaRPr lang="en-US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Обработка входящих файлов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Построение витрины отчетов по признакам мошеннических операций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Постановка процесса на  выполнение по расписанию в </a:t>
            </a:r>
            <a:r>
              <a:rPr lang="en-US" dirty="0" err="1">
                <a:latin typeface="SB Sans Text Light"/>
                <a:cs typeface="SB Sans Text Light"/>
              </a:rPr>
              <a:t>cron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ПЕРВЫЙ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ru-RU" dirty="0">
                <a:latin typeface="SB Sans Text Light"/>
                <a:cs typeface="SB Sans Text Light"/>
              </a:rPr>
              <a:t>Этап </a:t>
            </a:r>
            <a:r>
              <a:rPr lang="en-US" dirty="0">
                <a:latin typeface="SB Sans Text Light"/>
                <a:cs typeface="SB Sans Text Light"/>
              </a:rPr>
              <a:t>ETL </a:t>
            </a:r>
            <a:r>
              <a:rPr lang="ru-RU" dirty="0">
                <a:latin typeface="SB Sans Text Light"/>
                <a:cs typeface="SB Sans Text Light"/>
              </a:rPr>
              <a:t>процесса :  Инициализация таблиц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000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Скрипт «</a:t>
            </a:r>
            <a:r>
              <a:rPr lang="en-US" sz="1800" dirty="0">
                <a:latin typeface="SB Sans Text Light"/>
                <a:cs typeface="SB Sans Text Light"/>
              </a:rPr>
              <a:t>main1_def_init.py</a:t>
            </a:r>
            <a:r>
              <a:rPr lang="ru-RU" sz="1800" dirty="0">
                <a:latin typeface="SB Sans Text Light"/>
                <a:cs typeface="SB Sans Text Light"/>
              </a:rPr>
              <a:t>»</a:t>
            </a:r>
            <a:endParaRPr lang="en-US" sz="1800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Инициализируются </a:t>
            </a:r>
            <a:r>
              <a:rPr lang="en-US" sz="1800" dirty="0">
                <a:latin typeface="SB Sans Text Light"/>
                <a:cs typeface="SB Sans Text Light"/>
              </a:rPr>
              <a:t>STG </a:t>
            </a:r>
            <a:r>
              <a:rPr lang="ru-RU" sz="1800" dirty="0">
                <a:latin typeface="SB Sans Text Light"/>
                <a:cs typeface="SB Sans Text Light"/>
              </a:rPr>
              <a:t> и </a:t>
            </a:r>
            <a:r>
              <a:rPr lang="en-US" sz="1800" dirty="0">
                <a:latin typeface="SB Sans Text Light"/>
                <a:cs typeface="SB Sans Text Light"/>
              </a:rPr>
              <a:t>DWH_DIM_HIST</a:t>
            </a:r>
            <a:r>
              <a:rPr lang="ru-RU" sz="1800" dirty="0">
                <a:latin typeface="SB Sans Text Light"/>
                <a:cs typeface="SB Sans Text Light"/>
              </a:rPr>
              <a:t>(версионность </a:t>
            </a:r>
            <a:r>
              <a:rPr lang="en-US" sz="1800" dirty="0">
                <a:latin typeface="SB Sans Text Light"/>
                <a:cs typeface="SB Sans Text Light"/>
              </a:rPr>
              <a:t>SCD2)</a:t>
            </a:r>
            <a:r>
              <a:rPr lang="ru-RU" sz="1800" dirty="0">
                <a:latin typeface="SB Sans Text Light"/>
                <a:cs typeface="SB Sans Text Light"/>
              </a:rPr>
              <a:t> таблицы для загрузки «сырых» данных файлов</a:t>
            </a:r>
            <a:r>
              <a:rPr lang="en-US" sz="1800" dirty="0">
                <a:latin typeface="SB Sans Text Light"/>
                <a:cs typeface="SB Sans Text Light"/>
              </a:rPr>
              <a:t> terminals</a:t>
            </a:r>
            <a:r>
              <a:rPr lang="ru-RU" sz="1800" dirty="0">
                <a:latin typeface="SB Sans Text Light"/>
                <a:cs typeface="SB Sans Text Light"/>
              </a:rPr>
              <a:t>*.</a:t>
            </a:r>
            <a:r>
              <a:rPr lang="en-US" sz="1800" dirty="0">
                <a:latin typeface="SB Sans Text Light"/>
                <a:cs typeface="SB Sans Text Light"/>
              </a:rPr>
              <a:t>xlsx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Инициализируются </a:t>
            </a:r>
            <a:r>
              <a:rPr lang="en-US" sz="1800" dirty="0">
                <a:latin typeface="SB Sans Text Light"/>
                <a:cs typeface="SB Sans Text Light"/>
              </a:rPr>
              <a:t>STG </a:t>
            </a:r>
            <a:r>
              <a:rPr lang="ru-RU" sz="1800" dirty="0">
                <a:latin typeface="SB Sans Text Light"/>
                <a:cs typeface="SB Sans Text Light"/>
              </a:rPr>
              <a:t> и </a:t>
            </a:r>
            <a:r>
              <a:rPr lang="en-US" sz="1800" dirty="0">
                <a:latin typeface="SB Sans Text Light"/>
                <a:cs typeface="SB Sans Text Light"/>
              </a:rPr>
              <a:t>DWH_FACT </a:t>
            </a:r>
            <a:r>
              <a:rPr lang="ru-RU" sz="1800" dirty="0">
                <a:latin typeface="SB Sans Text Light"/>
                <a:cs typeface="SB Sans Text Light"/>
              </a:rPr>
              <a:t>(версионность </a:t>
            </a:r>
            <a:r>
              <a:rPr lang="en-US" sz="1800" dirty="0">
                <a:latin typeface="SB Sans Text Light"/>
                <a:cs typeface="SB Sans Text Light"/>
              </a:rPr>
              <a:t>SCD1) </a:t>
            </a:r>
            <a:r>
              <a:rPr lang="ru-RU" sz="1800" dirty="0">
                <a:latin typeface="SB Sans Text Light"/>
                <a:cs typeface="SB Sans Text Light"/>
              </a:rPr>
              <a:t>таблицы для загрузки «сырых» данных файлов</a:t>
            </a:r>
            <a:r>
              <a:rPr lang="en-US" sz="1800" dirty="0">
                <a:latin typeface="SB Sans Text Light"/>
                <a:cs typeface="SB Sans Text Light"/>
              </a:rPr>
              <a:t> passport_blacklist*.xlsx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Инициализируются и </a:t>
            </a:r>
            <a:r>
              <a:rPr lang="en-US" sz="1800" dirty="0">
                <a:latin typeface="SB Sans Text Light"/>
                <a:cs typeface="SB Sans Text Light"/>
              </a:rPr>
              <a:t>DWH_FACT </a:t>
            </a:r>
            <a:r>
              <a:rPr lang="ru-RU" sz="1800" dirty="0">
                <a:latin typeface="SB Sans Text Light"/>
                <a:cs typeface="SB Sans Text Light"/>
              </a:rPr>
              <a:t>таблицы для загрузки «сырых» данных файлов</a:t>
            </a:r>
            <a:r>
              <a:rPr lang="en-US" sz="1800" dirty="0">
                <a:latin typeface="SB Sans Text Light"/>
                <a:cs typeface="SB Sans Text Light"/>
              </a:rPr>
              <a:t> transactions*.txt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Инициализируется витрина данных  с отчетом </a:t>
            </a:r>
            <a:r>
              <a:rPr lang="en-US" sz="1800" dirty="0">
                <a:latin typeface="SB Sans Text Light"/>
                <a:cs typeface="SB Sans Text Light"/>
              </a:rPr>
              <a:t>REP_FRAUD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442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ВТОРОЙ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ru-RU" dirty="0">
                <a:latin typeface="SB Sans Text Light"/>
                <a:cs typeface="SB Sans Text Light"/>
              </a:rPr>
              <a:t>Этап </a:t>
            </a:r>
            <a:r>
              <a:rPr lang="en-US" dirty="0">
                <a:latin typeface="SB Sans Text Light"/>
                <a:cs typeface="SB Sans Text Light"/>
              </a:rPr>
              <a:t>ETL </a:t>
            </a:r>
            <a:r>
              <a:rPr lang="ru-RU" dirty="0">
                <a:latin typeface="SB Sans Text Light"/>
                <a:cs typeface="SB Sans Text Light"/>
              </a:rPr>
              <a:t>процесса :  Обработка входящих файлов </a:t>
            </a: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(</a:t>
            </a:r>
            <a:r>
              <a:rPr lang="en-US" dirty="0">
                <a:latin typeface="SB Sans Text Light"/>
                <a:cs typeface="SB Sans Text Light"/>
              </a:rPr>
              <a:t>terminals, </a:t>
            </a:r>
            <a:r>
              <a:rPr lang="en-US" dirty="0" err="1">
                <a:latin typeface="SB Sans Text Light"/>
                <a:cs typeface="SB Sans Text Light"/>
              </a:rPr>
              <a:t>passport_blacklist</a:t>
            </a:r>
            <a:r>
              <a:rPr lang="en-US" dirty="0">
                <a:latin typeface="SB Sans Text Light"/>
                <a:cs typeface="SB Sans Text Light"/>
              </a:rPr>
              <a:t>, transactions</a:t>
            </a:r>
            <a:r>
              <a:rPr lang="ru-RU" dirty="0">
                <a:latin typeface="SB Sans Text Light"/>
                <a:cs typeface="SB Sans Text Light"/>
              </a:rPr>
              <a:t>)</a:t>
            </a:r>
            <a:endParaRPr lang="en-US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000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Модуль «</a:t>
            </a:r>
            <a:r>
              <a:rPr lang="en-US" sz="1800" dirty="0">
                <a:latin typeface="SB Sans Text Light"/>
                <a:cs typeface="SB Sans Text Light"/>
              </a:rPr>
              <a:t>main</a:t>
            </a:r>
            <a:r>
              <a:rPr lang="ru-RU" sz="1800" dirty="0">
                <a:latin typeface="SB Sans Text Light"/>
                <a:cs typeface="SB Sans Text Light"/>
              </a:rPr>
              <a:t>2_1</a:t>
            </a:r>
            <a:r>
              <a:rPr lang="en-US" sz="1800" dirty="0">
                <a:latin typeface="SB Sans Text Light"/>
                <a:cs typeface="SB Sans Text Light"/>
              </a:rPr>
              <a:t>_def_file.py</a:t>
            </a:r>
            <a:r>
              <a:rPr lang="ru-RU" sz="1800" dirty="0">
                <a:latin typeface="SB Sans Text Light"/>
                <a:cs typeface="SB Sans Text Light"/>
              </a:rPr>
              <a:t>». Содержит функции последовательной обработки соответствующих файлов как объектов (Чтение списка файлов в корне директории, извлечения даты из имени файла </a:t>
            </a:r>
            <a:r>
              <a:rPr lang="ru-RU" sz="1800" dirty="0" err="1">
                <a:latin typeface="SB Sans Text Light"/>
                <a:cs typeface="SB Sans Text Light"/>
              </a:rPr>
              <a:t>terminals</a:t>
            </a:r>
            <a:r>
              <a:rPr lang="ru-RU" sz="1800" dirty="0">
                <a:latin typeface="SB Sans Text Light"/>
                <a:cs typeface="SB Sans Text Light"/>
              </a:rPr>
              <a:t>, вызова функций обработки данных</a:t>
            </a:r>
            <a:r>
              <a:rPr lang="en-US" sz="1800" dirty="0">
                <a:latin typeface="SB Sans Text Light"/>
                <a:cs typeface="SB Sans Text Light"/>
              </a:rPr>
              <a:t> </a:t>
            </a:r>
            <a:r>
              <a:rPr lang="ru-RU" sz="1800" dirty="0">
                <a:latin typeface="SB Sans Text Light"/>
                <a:cs typeface="SB Sans Text Light"/>
              </a:rPr>
              <a:t>файлов из модуля main2_1_def_data.py, переименования файлов на *.</a:t>
            </a:r>
            <a:r>
              <a:rPr lang="ru-RU" sz="1800" dirty="0" err="1">
                <a:latin typeface="SB Sans Text Light"/>
                <a:cs typeface="SB Sans Text Light"/>
              </a:rPr>
              <a:t>backup</a:t>
            </a:r>
            <a:r>
              <a:rPr lang="ru-RU" sz="1800" dirty="0">
                <a:latin typeface="SB Sans Text Light"/>
                <a:cs typeface="SB Sans Text Light"/>
              </a:rPr>
              <a:t>, перемещения файлов в папку архива /</a:t>
            </a:r>
            <a:r>
              <a:rPr lang="ru-RU" sz="1800" dirty="0" err="1">
                <a:latin typeface="SB Sans Text Light"/>
                <a:cs typeface="SB Sans Text Light"/>
              </a:rPr>
              <a:t>arhive</a:t>
            </a:r>
            <a:r>
              <a:rPr lang="en-US" sz="1800" dirty="0">
                <a:latin typeface="SB Sans Text Light"/>
                <a:cs typeface="SB Sans Text Light"/>
              </a:rPr>
              <a:t>)</a:t>
            </a:r>
            <a:r>
              <a:rPr lang="ru-RU" sz="1800" dirty="0">
                <a:latin typeface="SB Sans Text Light"/>
                <a:cs typeface="SB Sans Text Light"/>
              </a:rPr>
              <a:t>.</a:t>
            </a:r>
            <a:endParaRPr lang="en-US" sz="1800" dirty="0">
              <a:latin typeface="SB Sans Text Light"/>
              <a:cs typeface="SB Sans Text Light"/>
            </a:endParaRP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Модуль «</a:t>
            </a:r>
            <a:r>
              <a:rPr lang="en-US" sz="1800" dirty="0">
                <a:latin typeface="SB Sans Text Light"/>
                <a:cs typeface="SB Sans Text Light"/>
              </a:rPr>
              <a:t>main</a:t>
            </a:r>
            <a:r>
              <a:rPr lang="ru-RU" sz="1800" dirty="0">
                <a:latin typeface="SB Sans Text Light"/>
                <a:cs typeface="SB Sans Text Light"/>
              </a:rPr>
              <a:t>2_1</a:t>
            </a:r>
            <a:r>
              <a:rPr lang="en-US" sz="1800" dirty="0">
                <a:latin typeface="SB Sans Text Light"/>
                <a:cs typeface="SB Sans Text Light"/>
              </a:rPr>
              <a:t>_def_data.py</a:t>
            </a:r>
            <a:r>
              <a:rPr lang="ru-RU" sz="1800" dirty="0">
                <a:latin typeface="SB Sans Text Light"/>
                <a:cs typeface="SB Sans Text Light"/>
              </a:rPr>
              <a:t>»</a:t>
            </a:r>
            <a:r>
              <a:rPr lang="en-US" sz="1800" dirty="0">
                <a:latin typeface="SB Sans Text Light"/>
                <a:cs typeface="SB Sans Text Light"/>
              </a:rPr>
              <a:t>. </a:t>
            </a:r>
            <a:r>
              <a:rPr lang="ru-RU" sz="1800" dirty="0">
                <a:latin typeface="SB Sans Text Light"/>
                <a:cs typeface="SB Sans Text Light"/>
              </a:rPr>
              <a:t>Содержит функции обработки данных в файлах (чтение данных из объекта файла и их загрузка в соответствующую таблицу схеме БД) </a:t>
            </a:r>
            <a:endParaRPr lang="en-US" sz="1800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927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ТРЕТИЙ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ru-RU" dirty="0">
                <a:latin typeface="SB Sans Text Light"/>
                <a:cs typeface="SB Sans Text Light"/>
              </a:rPr>
              <a:t>Этап </a:t>
            </a:r>
            <a:r>
              <a:rPr lang="en-US" dirty="0">
                <a:latin typeface="SB Sans Text Light"/>
                <a:cs typeface="SB Sans Text Light"/>
              </a:rPr>
              <a:t>ETL </a:t>
            </a:r>
            <a:r>
              <a:rPr lang="ru-RU" dirty="0">
                <a:latin typeface="SB Sans Text Light"/>
                <a:cs typeface="SB Sans Text Light"/>
              </a:rPr>
              <a:t>процесса :  Построение витрины отчетов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ОТЧЕТ ПРИЗНАК 1 Операции при просроченном или заблокированном паспорте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ОТЧЕТ ПРИЗНАК 2 Операции при недействующем договоре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ОТЧЕТ ПРИЗНАК 3 Операции в разных городах в течение одного часа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ОТЧЕТ ПРИЗНАК 4 Подбор суммы в течении 20 минут</a:t>
            </a:r>
            <a:endParaRPr lang="en-US" sz="1800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7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Необходимо развивать методы и модели выявления мошеннических операций на основе получаемых витрин данных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Обеспечить необходимую инфраструктуру для бесперебойной работы данного </a:t>
            </a:r>
            <a:r>
              <a:rPr lang="en-US" dirty="0">
                <a:latin typeface="SB Sans Text Light"/>
                <a:cs typeface="SB Sans Text Light"/>
              </a:rPr>
              <a:t>ETL </a:t>
            </a:r>
            <a:r>
              <a:rPr lang="ru-RU" dirty="0">
                <a:latin typeface="SB Sans Text Light"/>
                <a:cs typeface="SB Sans Text Light"/>
              </a:rPr>
              <a:t>процесса  </a:t>
            </a:r>
          </a:p>
        </p:txBody>
      </p:sp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 dirty="0">
                <a:effectLst/>
                <a:latin typeface="Arial" panose="020B0604020202020204" pitchFamily="34" charset="0"/>
              </a:rPr>
              <a:t>Бюллетень банковской статистики No 5 (252). М., 2019. С. 158 – 199.</a:t>
            </a:r>
            <a:endParaRPr lang="en-US" sz="2000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 dirty="0">
                <a:effectLst/>
                <a:latin typeface="Arial" panose="020B0604020202020204" pitchFamily="34" charset="0"/>
              </a:rPr>
              <a:t>Иконников Д. Н. Предупреждение преступлений, совершаемых с использованием</a:t>
            </a:r>
            <a:br>
              <a:rPr lang="ru-RU" sz="2000" dirty="0"/>
            </a:br>
            <a:r>
              <a:rPr lang="ru-RU" sz="2000" dirty="0">
                <a:effectLst/>
                <a:latin typeface="Arial" panose="020B0604020202020204" pitchFamily="34" charset="0"/>
              </a:rPr>
              <a:t>банковских карт // Расчеты и операционная работа в коммерческом банке. 2018. No 3. С. 20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 dirty="0">
                <a:latin typeface="Arial" panose="020B0604020202020204" pitchFamily="34" charset="0"/>
              </a:rPr>
              <a:t>Многочисленные статьи в интернете по </a:t>
            </a:r>
            <a:r>
              <a:rPr lang="en-US" sz="2000" dirty="0">
                <a:latin typeface="Arial" panose="020B0604020202020204" pitchFamily="34" charset="0"/>
              </a:rPr>
              <a:t>ETL</a:t>
            </a:r>
            <a:r>
              <a:rPr lang="ru-RU" sz="2000" dirty="0">
                <a:latin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</a:rPr>
              <a:t>DWH, SQL, Python</a:t>
            </a:r>
            <a:endParaRPr lang="ru-RU" sz="2000" dirty="0">
              <a:effectLst/>
              <a:latin typeface="Arial" panose="020B0604020202020204" pitchFamily="34" charset="0"/>
            </a:endParaRPr>
          </a:p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br>
              <a:rPr lang="ru-RU" sz="2000" dirty="0"/>
            </a:b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472</Words>
  <Application>Microsoft Office PowerPoint</Application>
  <DocSecurity>0</DocSecurity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Тема Office</vt:lpstr>
      <vt:lpstr>Office Theme</vt:lpstr>
      <vt:lpstr>PowerPoint Presentation</vt:lpstr>
      <vt:lpstr>Актуальность темы и ее проблематика</vt:lpstr>
      <vt:lpstr>Основная часть</vt:lpstr>
      <vt:lpstr>Основная часть</vt:lpstr>
      <vt:lpstr>Основная часть</vt:lpstr>
      <vt:lpstr>Основная часть</vt:lpstr>
      <vt:lpstr>Выводы</vt:lpstr>
      <vt:lpstr>Список использованных источников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Kaktus</cp:lastModifiedBy>
  <cp:revision>480</cp:revision>
  <dcterms:created xsi:type="dcterms:W3CDTF">2020-09-16T07:07:55Z</dcterms:created>
  <dcterms:modified xsi:type="dcterms:W3CDTF">2022-02-27T14:55:56Z</dcterms:modified>
  <cp:category/>
  <dc:identifier/>
  <cp:contentStatus/>
  <dc:language/>
  <cp:version/>
</cp:coreProperties>
</file>