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61" r:id="rId4"/>
    <p:sldId id="258" r:id="rId5"/>
    <p:sldId id="260" r:id="rId6"/>
    <p:sldId id="262" r:id="rId7"/>
    <p:sldId id="263" r:id="rId8"/>
    <p:sldId id="264" r:id="rId9"/>
    <p:sldId id="265" r:id="rId10"/>
    <p:sldId id="266" r:id="rId11"/>
    <p:sldId id="267" r:id="rId12"/>
    <p:sldId id="268" r:id="rId13"/>
    <p:sldId id="269" r:id="rId14"/>
    <p:sldId id="270"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738A8E-655A-4B91-8741-25AC2C5DE6CE}" v="133" dt="2022-01-05T23:24:50.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W. Hieber" userId="f7cf2c9d3dc7fdc6" providerId="LiveId" clId="{B4738A8E-655A-4B91-8741-25AC2C5DE6CE}"/>
    <pc:docChg chg="undo redo custSel addSld delSld modSld delMainMaster modMainMaster">
      <pc:chgData name="Daniel W. Hieber" userId="f7cf2c9d3dc7fdc6" providerId="LiveId" clId="{B4738A8E-655A-4B91-8741-25AC2C5DE6CE}" dt="2022-01-05T23:25:06.081" v="10027" actId="20577"/>
      <pc:docMkLst>
        <pc:docMk/>
      </pc:docMkLst>
      <pc:sldChg chg="addSp modSp mod setBg">
        <pc:chgData name="Daniel W. Hieber" userId="f7cf2c9d3dc7fdc6" providerId="LiveId" clId="{B4738A8E-655A-4B91-8741-25AC2C5DE6CE}" dt="2022-01-05T21:55:28.201" v="1800" actId="27636"/>
        <pc:sldMkLst>
          <pc:docMk/>
          <pc:sldMk cId="4280591198" sldId="256"/>
        </pc:sldMkLst>
        <pc:spChg chg="mod">
          <ac:chgData name="Daniel W. Hieber" userId="f7cf2c9d3dc7fdc6" providerId="LiveId" clId="{B4738A8E-655A-4B91-8741-25AC2C5DE6CE}" dt="2022-01-05T21:34:43.186" v="201" actId="242"/>
          <ac:spMkLst>
            <pc:docMk/>
            <pc:sldMk cId="4280591198" sldId="256"/>
            <ac:spMk id="2" creationId="{DAD1F679-30A0-4C93-A9D3-AE1D7CCC60F6}"/>
          </ac:spMkLst>
        </pc:spChg>
        <pc:spChg chg="mod">
          <ac:chgData name="Daniel W. Hieber" userId="f7cf2c9d3dc7fdc6" providerId="LiveId" clId="{B4738A8E-655A-4B91-8741-25AC2C5DE6CE}" dt="2022-01-05T21:55:28.201" v="1800" actId="27636"/>
          <ac:spMkLst>
            <pc:docMk/>
            <pc:sldMk cId="4280591198" sldId="256"/>
            <ac:spMk id="3" creationId="{9972B708-5BEB-4795-95BF-862F0CF93A88}"/>
          </ac:spMkLst>
        </pc:spChg>
        <pc:spChg chg="mod">
          <ac:chgData name="Daniel W. Hieber" userId="f7cf2c9d3dc7fdc6" providerId="LiveId" clId="{B4738A8E-655A-4B91-8741-25AC2C5DE6CE}" dt="2022-01-05T21:34:25.145" v="199" actId="12788"/>
          <ac:spMkLst>
            <pc:docMk/>
            <pc:sldMk cId="4280591198" sldId="256"/>
            <ac:spMk id="4" creationId="{312BC92E-DA7F-4981-99B4-2063CAF798ED}"/>
          </ac:spMkLst>
        </pc:spChg>
        <pc:spChg chg="add mod">
          <ac:chgData name="Daniel W. Hieber" userId="f7cf2c9d3dc7fdc6" providerId="LiveId" clId="{B4738A8E-655A-4B91-8741-25AC2C5DE6CE}" dt="2022-01-05T21:37:33.735" v="206" actId="12788"/>
          <ac:spMkLst>
            <pc:docMk/>
            <pc:sldMk cId="4280591198" sldId="256"/>
            <ac:spMk id="6" creationId="{49F8B68F-4781-4030-92FE-92C1E1B66B9E}"/>
          </ac:spMkLst>
        </pc:spChg>
      </pc:sldChg>
      <pc:sldChg chg="modSp new mod">
        <pc:chgData name="Daniel W. Hieber" userId="f7cf2c9d3dc7fdc6" providerId="LiveId" clId="{B4738A8E-655A-4B91-8741-25AC2C5DE6CE}" dt="2022-01-05T21:52:19.914" v="1507" actId="20577"/>
        <pc:sldMkLst>
          <pc:docMk/>
          <pc:sldMk cId="145508045" sldId="257"/>
        </pc:sldMkLst>
        <pc:spChg chg="mod">
          <ac:chgData name="Daniel W. Hieber" userId="f7cf2c9d3dc7fdc6" providerId="LiveId" clId="{B4738A8E-655A-4B91-8741-25AC2C5DE6CE}" dt="2022-01-05T21:38:08.209" v="218" actId="20577"/>
          <ac:spMkLst>
            <pc:docMk/>
            <pc:sldMk cId="145508045" sldId="257"/>
            <ac:spMk id="2" creationId="{66C5802B-C98B-4B8B-B20D-774306FB8FE5}"/>
          </ac:spMkLst>
        </pc:spChg>
        <pc:spChg chg="mod">
          <ac:chgData name="Daniel W. Hieber" userId="f7cf2c9d3dc7fdc6" providerId="LiveId" clId="{B4738A8E-655A-4B91-8741-25AC2C5DE6CE}" dt="2022-01-05T21:52:19.914" v="1507" actId="20577"/>
          <ac:spMkLst>
            <pc:docMk/>
            <pc:sldMk cId="145508045" sldId="257"/>
            <ac:spMk id="3" creationId="{594437D7-FD46-4A61-B14D-DB541BE19349}"/>
          </ac:spMkLst>
        </pc:spChg>
      </pc:sldChg>
      <pc:sldChg chg="add del setBg">
        <pc:chgData name="Daniel W. Hieber" userId="f7cf2c9d3dc7fdc6" providerId="LiveId" clId="{B4738A8E-655A-4B91-8741-25AC2C5DE6CE}" dt="2022-01-05T21:34:07.452" v="194" actId="47"/>
        <pc:sldMkLst>
          <pc:docMk/>
          <pc:sldMk cId="3023511746" sldId="257"/>
        </pc:sldMkLst>
      </pc:sldChg>
      <pc:sldChg chg="modSp new mod">
        <pc:chgData name="Daniel W. Hieber" userId="f7cf2c9d3dc7fdc6" providerId="LiveId" clId="{B4738A8E-655A-4B91-8741-25AC2C5DE6CE}" dt="2022-01-05T23:24:58.900" v="10017"/>
        <pc:sldMkLst>
          <pc:docMk/>
          <pc:sldMk cId="3859101606" sldId="258"/>
        </pc:sldMkLst>
        <pc:spChg chg="mod">
          <ac:chgData name="Daniel W. Hieber" userId="f7cf2c9d3dc7fdc6" providerId="LiveId" clId="{B4738A8E-655A-4B91-8741-25AC2C5DE6CE}" dt="2022-01-05T21:46:16.120" v="954" actId="20577"/>
          <ac:spMkLst>
            <pc:docMk/>
            <pc:sldMk cId="3859101606" sldId="258"/>
            <ac:spMk id="2" creationId="{6A906054-EB36-4919-8D93-7A0FE4A11AE0}"/>
          </ac:spMkLst>
        </pc:spChg>
        <pc:spChg chg="mod">
          <ac:chgData name="Daniel W. Hieber" userId="f7cf2c9d3dc7fdc6" providerId="LiveId" clId="{B4738A8E-655A-4B91-8741-25AC2C5DE6CE}" dt="2022-01-05T23:11:14.209" v="9981" actId="20577"/>
          <ac:spMkLst>
            <pc:docMk/>
            <pc:sldMk cId="3859101606" sldId="258"/>
            <ac:spMk id="3" creationId="{61900E64-626B-4532-AF2A-4917C9189991}"/>
          </ac:spMkLst>
        </pc:spChg>
        <pc:spChg chg="mod">
          <ac:chgData name="Daniel W. Hieber" userId="f7cf2c9d3dc7fdc6" providerId="LiveId" clId="{B4738A8E-655A-4B91-8741-25AC2C5DE6CE}" dt="2022-01-05T23:24:58.900" v="10017"/>
          <ac:spMkLst>
            <pc:docMk/>
            <pc:sldMk cId="3859101606" sldId="258"/>
            <ac:spMk id="5" creationId="{B9464C7A-5D88-457E-B290-A81A863C6FF9}"/>
          </ac:spMkLst>
        </pc:spChg>
      </pc:sldChg>
      <pc:sldChg chg="addSp modSp new mod modClrScheme chgLayout">
        <pc:chgData name="Daniel W. Hieber" userId="f7cf2c9d3dc7fdc6" providerId="LiveId" clId="{B4738A8E-655A-4B91-8741-25AC2C5DE6CE}" dt="2022-01-05T23:23:57.742" v="10016" actId="20577"/>
        <pc:sldMkLst>
          <pc:docMk/>
          <pc:sldMk cId="211104393" sldId="259"/>
        </pc:sldMkLst>
        <pc:spChg chg="mod ord">
          <ac:chgData name="Daniel W. Hieber" userId="f7cf2c9d3dc7fdc6" providerId="LiveId" clId="{B4738A8E-655A-4B91-8741-25AC2C5DE6CE}" dt="2022-01-05T23:06:55.517" v="9937" actId="700"/>
          <ac:spMkLst>
            <pc:docMk/>
            <pc:sldMk cId="211104393" sldId="259"/>
            <ac:spMk id="2" creationId="{44C0D995-B5A9-4C67-A6EB-D84E4CD04506}"/>
          </ac:spMkLst>
        </pc:spChg>
        <pc:spChg chg="mod ord">
          <ac:chgData name="Daniel W. Hieber" userId="f7cf2c9d3dc7fdc6" providerId="LiveId" clId="{B4738A8E-655A-4B91-8741-25AC2C5DE6CE}" dt="2022-01-05T23:23:39.976" v="10013" actId="27636"/>
          <ac:spMkLst>
            <pc:docMk/>
            <pc:sldMk cId="211104393" sldId="259"/>
            <ac:spMk id="3" creationId="{D130D7C3-0985-4F0E-8C22-C626227A1FE9}"/>
          </ac:spMkLst>
        </pc:spChg>
        <pc:spChg chg="mod ord">
          <ac:chgData name="Daniel W. Hieber" userId="f7cf2c9d3dc7fdc6" providerId="LiveId" clId="{B4738A8E-655A-4B91-8741-25AC2C5DE6CE}" dt="2022-01-05T23:06:55.517" v="9937" actId="700"/>
          <ac:spMkLst>
            <pc:docMk/>
            <pc:sldMk cId="211104393" sldId="259"/>
            <ac:spMk id="4" creationId="{5B306608-B5BE-48C5-807E-AEA230FE9659}"/>
          </ac:spMkLst>
        </pc:spChg>
        <pc:spChg chg="add mod ord">
          <ac:chgData name="Daniel W. Hieber" userId="f7cf2c9d3dc7fdc6" providerId="LiveId" clId="{B4738A8E-655A-4B91-8741-25AC2C5DE6CE}" dt="2022-01-05T23:23:57.742" v="10016" actId="20577"/>
          <ac:spMkLst>
            <pc:docMk/>
            <pc:sldMk cId="211104393" sldId="259"/>
            <ac:spMk id="5" creationId="{82C72737-B581-45A8-AC97-632A79582178}"/>
          </ac:spMkLst>
        </pc:spChg>
      </pc:sldChg>
      <pc:sldChg chg="modSp new mod">
        <pc:chgData name="Daniel W. Hieber" userId="f7cf2c9d3dc7fdc6" providerId="LiveId" clId="{B4738A8E-655A-4B91-8741-25AC2C5DE6CE}" dt="2022-01-05T23:20:09.413" v="10010" actId="27636"/>
        <pc:sldMkLst>
          <pc:docMk/>
          <pc:sldMk cId="1758810149" sldId="260"/>
        </pc:sldMkLst>
        <pc:spChg chg="mod">
          <ac:chgData name="Daniel W. Hieber" userId="f7cf2c9d3dc7fdc6" providerId="LiveId" clId="{B4738A8E-655A-4B91-8741-25AC2C5DE6CE}" dt="2022-01-05T21:51:11.326" v="1417" actId="20577"/>
          <ac:spMkLst>
            <pc:docMk/>
            <pc:sldMk cId="1758810149" sldId="260"/>
            <ac:spMk id="2" creationId="{4BA5C255-F815-487D-8F02-0E563EF0CF55}"/>
          </ac:spMkLst>
        </pc:spChg>
        <pc:spChg chg="mod">
          <ac:chgData name="Daniel W. Hieber" userId="f7cf2c9d3dc7fdc6" providerId="LiveId" clId="{B4738A8E-655A-4B91-8741-25AC2C5DE6CE}" dt="2022-01-05T23:20:09.413" v="10010" actId="27636"/>
          <ac:spMkLst>
            <pc:docMk/>
            <pc:sldMk cId="1758810149" sldId="260"/>
            <ac:spMk id="3" creationId="{80C41683-D400-4B40-8318-1E6A6DA7009E}"/>
          </ac:spMkLst>
        </pc:spChg>
      </pc:sldChg>
      <pc:sldChg chg="addSp delSp modSp new mod modClrScheme chgLayout">
        <pc:chgData name="Daniel W. Hieber" userId="f7cf2c9d3dc7fdc6" providerId="LiveId" clId="{B4738A8E-655A-4B91-8741-25AC2C5DE6CE}" dt="2022-01-05T23:25:06.081" v="10027" actId="20577"/>
        <pc:sldMkLst>
          <pc:docMk/>
          <pc:sldMk cId="4144752651" sldId="261"/>
        </pc:sldMkLst>
        <pc:spChg chg="mod ord">
          <ac:chgData name="Daniel W. Hieber" userId="f7cf2c9d3dc7fdc6" providerId="LiveId" clId="{B4738A8E-655A-4B91-8741-25AC2C5DE6CE}" dt="2022-01-05T22:05:24.545" v="2192" actId="20577"/>
          <ac:spMkLst>
            <pc:docMk/>
            <pc:sldMk cId="4144752651" sldId="261"/>
            <ac:spMk id="2" creationId="{69ABB70A-51E8-4060-B223-F123B5A799A4}"/>
          </ac:spMkLst>
        </pc:spChg>
        <pc:spChg chg="del mod ord">
          <ac:chgData name="Daniel W. Hieber" userId="f7cf2c9d3dc7fdc6" providerId="LiveId" clId="{B4738A8E-655A-4B91-8741-25AC2C5DE6CE}" dt="2022-01-05T21:59:52.009" v="2065" actId="700"/>
          <ac:spMkLst>
            <pc:docMk/>
            <pc:sldMk cId="4144752651" sldId="261"/>
            <ac:spMk id="3" creationId="{E8647D5B-DC3D-4F83-9C39-E5FBCFB090D1}"/>
          </ac:spMkLst>
        </pc:spChg>
        <pc:spChg chg="mod ord">
          <ac:chgData name="Daniel W. Hieber" userId="f7cf2c9d3dc7fdc6" providerId="LiveId" clId="{B4738A8E-655A-4B91-8741-25AC2C5DE6CE}" dt="2022-01-05T21:59:52.009" v="2065" actId="700"/>
          <ac:spMkLst>
            <pc:docMk/>
            <pc:sldMk cId="4144752651" sldId="261"/>
            <ac:spMk id="4" creationId="{AE37936D-3533-4929-8411-12E22DC00AF4}"/>
          </ac:spMkLst>
        </pc:spChg>
        <pc:spChg chg="add mod ord">
          <ac:chgData name="Daniel W. Hieber" userId="f7cf2c9d3dc7fdc6" providerId="LiveId" clId="{B4738A8E-655A-4B91-8741-25AC2C5DE6CE}" dt="2022-01-05T22:04:18.671" v="2139" actId="20577"/>
          <ac:spMkLst>
            <pc:docMk/>
            <pc:sldMk cId="4144752651" sldId="261"/>
            <ac:spMk id="5" creationId="{EAE17D6C-1E64-4E07-AE1D-BB901A201F6D}"/>
          </ac:spMkLst>
        </pc:spChg>
        <pc:spChg chg="add mod ord">
          <ac:chgData name="Daniel W. Hieber" userId="f7cf2c9d3dc7fdc6" providerId="LiveId" clId="{B4738A8E-655A-4B91-8741-25AC2C5DE6CE}" dt="2022-01-05T22:04:33.486" v="2142" actId="179"/>
          <ac:spMkLst>
            <pc:docMk/>
            <pc:sldMk cId="4144752651" sldId="261"/>
            <ac:spMk id="6" creationId="{77AC034B-1513-4F21-BDE4-18ACB6CA0BAC}"/>
          </ac:spMkLst>
        </pc:spChg>
        <pc:spChg chg="mod">
          <ac:chgData name="Daniel W. Hieber" userId="f7cf2c9d3dc7fdc6" providerId="LiveId" clId="{B4738A8E-655A-4B91-8741-25AC2C5DE6CE}" dt="2022-01-05T23:25:06.081" v="10027" actId="20577"/>
          <ac:spMkLst>
            <pc:docMk/>
            <pc:sldMk cId="4144752651" sldId="261"/>
            <ac:spMk id="7" creationId="{E70ED9DE-A7FA-4374-9EB6-CE0C2C893E0E}"/>
          </ac:spMkLst>
        </pc:spChg>
      </pc:sldChg>
      <pc:sldChg chg="modSp new mod">
        <pc:chgData name="Daniel W. Hieber" userId="f7cf2c9d3dc7fdc6" providerId="LiveId" clId="{B4738A8E-655A-4B91-8741-25AC2C5DE6CE}" dt="2022-01-05T22:22:28.329" v="3362" actId="20577"/>
        <pc:sldMkLst>
          <pc:docMk/>
          <pc:sldMk cId="3790177062" sldId="262"/>
        </pc:sldMkLst>
        <pc:spChg chg="mod">
          <ac:chgData name="Daniel W. Hieber" userId="f7cf2c9d3dc7fdc6" providerId="LiveId" clId="{B4738A8E-655A-4B91-8741-25AC2C5DE6CE}" dt="2022-01-05T22:22:28.329" v="3362" actId="20577"/>
          <ac:spMkLst>
            <pc:docMk/>
            <pc:sldMk cId="3790177062" sldId="262"/>
            <ac:spMk id="2" creationId="{97921F8E-C766-4045-83F9-D8AAE074CA0D}"/>
          </ac:spMkLst>
        </pc:spChg>
        <pc:spChg chg="mod">
          <ac:chgData name="Daniel W. Hieber" userId="f7cf2c9d3dc7fdc6" providerId="LiveId" clId="{B4738A8E-655A-4B91-8741-25AC2C5DE6CE}" dt="2022-01-05T22:10:12.807" v="2813" actId="20577"/>
          <ac:spMkLst>
            <pc:docMk/>
            <pc:sldMk cId="3790177062" sldId="262"/>
            <ac:spMk id="3" creationId="{EDBB6439-D5FA-45E4-A515-44483B60A68E}"/>
          </ac:spMkLst>
        </pc:spChg>
      </pc:sldChg>
      <pc:sldChg chg="modSp new mod">
        <pc:chgData name="Daniel W. Hieber" userId="f7cf2c9d3dc7fdc6" providerId="LiveId" clId="{B4738A8E-655A-4B91-8741-25AC2C5DE6CE}" dt="2022-01-05T22:23:10.505" v="3404" actId="20577"/>
        <pc:sldMkLst>
          <pc:docMk/>
          <pc:sldMk cId="2411502598" sldId="263"/>
        </pc:sldMkLst>
        <pc:spChg chg="mod">
          <ac:chgData name="Daniel W. Hieber" userId="f7cf2c9d3dc7fdc6" providerId="LiveId" clId="{B4738A8E-655A-4B91-8741-25AC2C5DE6CE}" dt="2022-01-05T22:23:10.505" v="3404" actId="20577"/>
          <ac:spMkLst>
            <pc:docMk/>
            <pc:sldMk cId="2411502598" sldId="263"/>
            <ac:spMk id="2" creationId="{588F67C7-F804-4F67-98AB-2C0AFFE35544}"/>
          </ac:spMkLst>
        </pc:spChg>
        <pc:spChg chg="mod">
          <ac:chgData name="Daniel W. Hieber" userId="f7cf2c9d3dc7fdc6" providerId="LiveId" clId="{B4738A8E-655A-4B91-8741-25AC2C5DE6CE}" dt="2022-01-05T22:21:35.510" v="3348" actId="404"/>
          <ac:spMkLst>
            <pc:docMk/>
            <pc:sldMk cId="2411502598" sldId="263"/>
            <ac:spMk id="3" creationId="{9DB3CA3D-0BEE-48A4-8AFB-277EA61EC691}"/>
          </ac:spMkLst>
        </pc:spChg>
      </pc:sldChg>
      <pc:sldChg chg="addSp delSp modSp new mod modClrScheme chgLayout">
        <pc:chgData name="Daniel W. Hieber" userId="f7cf2c9d3dc7fdc6" providerId="LiveId" clId="{B4738A8E-655A-4B91-8741-25AC2C5DE6CE}" dt="2022-01-05T22:31:21.729" v="3830" actId="14100"/>
        <pc:sldMkLst>
          <pc:docMk/>
          <pc:sldMk cId="957702518" sldId="264"/>
        </pc:sldMkLst>
        <pc:spChg chg="mod ord">
          <ac:chgData name="Daniel W. Hieber" userId="f7cf2c9d3dc7fdc6" providerId="LiveId" clId="{B4738A8E-655A-4B91-8741-25AC2C5DE6CE}" dt="2022-01-05T22:23:43.670" v="3448" actId="700"/>
          <ac:spMkLst>
            <pc:docMk/>
            <pc:sldMk cId="957702518" sldId="264"/>
            <ac:spMk id="2" creationId="{1A987FFE-FA66-457E-885C-B002A5DA165D}"/>
          </ac:spMkLst>
        </pc:spChg>
        <pc:spChg chg="del mod ord">
          <ac:chgData name="Daniel W. Hieber" userId="f7cf2c9d3dc7fdc6" providerId="LiveId" clId="{B4738A8E-655A-4B91-8741-25AC2C5DE6CE}" dt="2022-01-05T22:23:23.734" v="3447" actId="700"/>
          <ac:spMkLst>
            <pc:docMk/>
            <pc:sldMk cId="957702518" sldId="264"/>
            <ac:spMk id="3" creationId="{1EEFB08D-BB10-4188-9A3E-1509B0C2B4EE}"/>
          </ac:spMkLst>
        </pc:spChg>
        <pc:spChg chg="mod ord">
          <ac:chgData name="Daniel W. Hieber" userId="f7cf2c9d3dc7fdc6" providerId="LiveId" clId="{B4738A8E-655A-4B91-8741-25AC2C5DE6CE}" dt="2022-01-05T22:23:43.670" v="3448" actId="700"/>
          <ac:spMkLst>
            <pc:docMk/>
            <pc:sldMk cId="957702518" sldId="264"/>
            <ac:spMk id="4" creationId="{A5859BB7-CFC6-4197-BD67-4E4190BF4ADB}"/>
          </ac:spMkLst>
        </pc:spChg>
        <pc:spChg chg="add del mod ord">
          <ac:chgData name="Daniel W. Hieber" userId="f7cf2c9d3dc7fdc6" providerId="LiveId" clId="{B4738A8E-655A-4B91-8741-25AC2C5DE6CE}" dt="2022-01-05T22:23:43.670" v="3448" actId="700"/>
          <ac:spMkLst>
            <pc:docMk/>
            <pc:sldMk cId="957702518" sldId="264"/>
            <ac:spMk id="5" creationId="{F9D4E422-31A6-45EF-B619-3C34A0878505}"/>
          </ac:spMkLst>
        </pc:spChg>
        <pc:spChg chg="add del mod ord">
          <ac:chgData name="Daniel W. Hieber" userId="f7cf2c9d3dc7fdc6" providerId="LiveId" clId="{B4738A8E-655A-4B91-8741-25AC2C5DE6CE}" dt="2022-01-05T22:23:43.670" v="3448" actId="700"/>
          <ac:spMkLst>
            <pc:docMk/>
            <pc:sldMk cId="957702518" sldId="264"/>
            <ac:spMk id="6" creationId="{7F74560A-9D21-405B-B74C-AFEAD77F734F}"/>
          </ac:spMkLst>
        </pc:spChg>
        <pc:spChg chg="add mod ord">
          <ac:chgData name="Daniel W. Hieber" userId="f7cf2c9d3dc7fdc6" providerId="LiveId" clId="{B4738A8E-655A-4B91-8741-25AC2C5DE6CE}" dt="2022-01-05T22:24:31.464" v="3575" actId="20577"/>
          <ac:spMkLst>
            <pc:docMk/>
            <pc:sldMk cId="957702518" sldId="264"/>
            <ac:spMk id="7" creationId="{5CCD395F-A56E-4DFD-9C1B-CC22AD30796F}"/>
          </ac:spMkLst>
        </pc:spChg>
        <pc:spChg chg="add del mod ord">
          <ac:chgData name="Daniel W. Hieber" userId="f7cf2c9d3dc7fdc6" providerId="LiveId" clId="{B4738A8E-655A-4B91-8741-25AC2C5DE6CE}" dt="2022-01-05T22:24:35.164" v="3576" actId="3680"/>
          <ac:spMkLst>
            <pc:docMk/>
            <pc:sldMk cId="957702518" sldId="264"/>
            <ac:spMk id="8" creationId="{2859EA92-BB8D-4419-B5AF-719876B5FD76}"/>
          </ac:spMkLst>
        </pc:spChg>
        <pc:spChg chg="add mod ord">
          <ac:chgData name="Daniel W. Hieber" userId="f7cf2c9d3dc7fdc6" providerId="LiveId" clId="{B4738A8E-655A-4B91-8741-25AC2C5DE6CE}" dt="2022-01-05T22:24:23.070" v="3557" actId="114"/>
          <ac:spMkLst>
            <pc:docMk/>
            <pc:sldMk cId="957702518" sldId="264"/>
            <ac:spMk id="9" creationId="{C5F60E96-81D2-4F17-B304-12F22EC993AD}"/>
          </ac:spMkLst>
        </pc:spChg>
        <pc:spChg chg="add del mod ord">
          <ac:chgData name="Daniel W. Hieber" userId="f7cf2c9d3dc7fdc6" providerId="LiveId" clId="{B4738A8E-655A-4B91-8741-25AC2C5DE6CE}" dt="2022-01-05T22:25:05.519" v="3636" actId="3680"/>
          <ac:spMkLst>
            <pc:docMk/>
            <pc:sldMk cId="957702518" sldId="264"/>
            <ac:spMk id="10" creationId="{D4EEBDF8-C061-4E16-99C5-6EDB6FE98E0C}"/>
          </ac:spMkLst>
        </pc:spChg>
        <pc:spChg chg="add mod">
          <ac:chgData name="Daniel W. Hieber" userId="f7cf2c9d3dc7fdc6" providerId="LiveId" clId="{B4738A8E-655A-4B91-8741-25AC2C5DE6CE}" dt="2022-01-05T22:30:21.880" v="3821" actId="2711"/>
          <ac:spMkLst>
            <pc:docMk/>
            <pc:sldMk cId="957702518" sldId="264"/>
            <ac:spMk id="13" creationId="{488FE77B-2AD5-4CDB-BE6E-99BB58FE358E}"/>
          </ac:spMkLst>
        </pc:spChg>
        <pc:spChg chg="add mod">
          <ac:chgData name="Daniel W. Hieber" userId="f7cf2c9d3dc7fdc6" providerId="LiveId" clId="{B4738A8E-655A-4B91-8741-25AC2C5DE6CE}" dt="2022-01-05T22:31:21.729" v="3830" actId="14100"/>
          <ac:spMkLst>
            <pc:docMk/>
            <pc:sldMk cId="957702518" sldId="264"/>
            <ac:spMk id="14" creationId="{FF73B99A-F142-455B-ADEE-D77A932A59C5}"/>
          </ac:spMkLst>
        </pc:spChg>
        <pc:graphicFrameChg chg="add mod ord modGraphic">
          <ac:chgData name="Daniel W. Hieber" userId="f7cf2c9d3dc7fdc6" providerId="LiveId" clId="{B4738A8E-655A-4B91-8741-25AC2C5DE6CE}" dt="2022-01-05T22:31:10.937" v="3827" actId="404"/>
          <ac:graphicFrameMkLst>
            <pc:docMk/>
            <pc:sldMk cId="957702518" sldId="264"/>
            <ac:graphicFrameMk id="11" creationId="{5F8C74EB-8D52-4830-9492-67B4564B6184}"/>
          </ac:graphicFrameMkLst>
        </pc:graphicFrameChg>
        <pc:graphicFrameChg chg="add mod ord modGraphic">
          <ac:chgData name="Daniel W. Hieber" userId="f7cf2c9d3dc7fdc6" providerId="LiveId" clId="{B4738A8E-655A-4B91-8741-25AC2C5DE6CE}" dt="2022-01-05T22:31:14.262" v="3828" actId="404"/>
          <ac:graphicFrameMkLst>
            <pc:docMk/>
            <pc:sldMk cId="957702518" sldId="264"/>
            <ac:graphicFrameMk id="12" creationId="{1AEB7BE5-4D88-4469-8D90-DD4B89BE9A83}"/>
          </ac:graphicFrameMkLst>
        </pc:graphicFrameChg>
      </pc:sldChg>
      <pc:sldChg chg="addSp delSp modSp new mod modClrScheme chgLayout">
        <pc:chgData name="Daniel W. Hieber" userId="f7cf2c9d3dc7fdc6" providerId="LiveId" clId="{B4738A8E-655A-4B91-8741-25AC2C5DE6CE}" dt="2022-01-05T22:39:19.771" v="4993" actId="242"/>
        <pc:sldMkLst>
          <pc:docMk/>
          <pc:sldMk cId="1411434577" sldId="265"/>
        </pc:sldMkLst>
        <pc:spChg chg="del mod ord">
          <ac:chgData name="Daniel W. Hieber" userId="f7cf2c9d3dc7fdc6" providerId="LiveId" clId="{B4738A8E-655A-4B91-8741-25AC2C5DE6CE}" dt="2022-01-05T22:32:13.203" v="3832" actId="700"/>
          <ac:spMkLst>
            <pc:docMk/>
            <pc:sldMk cId="1411434577" sldId="265"/>
            <ac:spMk id="2" creationId="{C01A3353-40F7-4C31-9434-48F38EEFBEA9}"/>
          </ac:spMkLst>
        </pc:spChg>
        <pc:spChg chg="del">
          <ac:chgData name="Daniel W. Hieber" userId="f7cf2c9d3dc7fdc6" providerId="LiveId" clId="{B4738A8E-655A-4B91-8741-25AC2C5DE6CE}" dt="2022-01-05T22:32:13.203" v="3832" actId="700"/>
          <ac:spMkLst>
            <pc:docMk/>
            <pc:sldMk cId="1411434577" sldId="265"/>
            <ac:spMk id="3" creationId="{F9F31130-BF80-46C1-80DE-7988CC8067DD}"/>
          </ac:spMkLst>
        </pc:spChg>
        <pc:spChg chg="del mod ord">
          <ac:chgData name="Daniel W. Hieber" userId="f7cf2c9d3dc7fdc6" providerId="LiveId" clId="{B4738A8E-655A-4B91-8741-25AC2C5DE6CE}" dt="2022-01-05T22:32:13.203" v="3832" actId="700"/>
          <ac:spMkLst>
            <pc:docMk/>
            <pc:sldMk cId="1411434577" sldId="265"/>
            <ac:spMk id="4" creationId="{EEE2E2A9-10C0-466D-9F06-8D38E250FE73}"/>
          </ac:spMkLst>
        </pc:spChg>
        <pc:spChg chg="del">
          <ac:chgData name="Daniel W. Hieber" userId="f7cf2c9d3dc7fdc6" providerId="LiveId" clId="{B4738A8E-655A-4B91-8741-25AC2C5DE6CE}" dt="2022-01-05T22:32:13.203" v="3832" actId="700"/>
          <ac:spMkLst>
            <pc:docMk/>
            <pc:sldMk cId="1411434577" sldId="265"/>
            <ac:spMk id="5" creationId="{BDDD633B-2BE7-4031-BE09-39C3FAFE79CA}"/>
          </ac:spMkLst>
        </pc:spChg>
        <pc:spChg chg="del">
          <ac:chgData name="Daniel W. Hieber" userId="f7cf2c9d3dc7fdc6" providerId="LiveId" clId="{B4738A8E-655A-4B91-8741-25AC2C5DE6CE}" dt="2022-01-05T22:32:13.203" v="3832" actId="700"/>
          <ac:spMkLst>
            <pc:docMk/>
            <pc:sldMk cId="1411434577" sldId="265"/>
            <ac:spMk id="6" creationId="{1EA4418D-F679-43E4-A4A9-2EB79533F61A}"/>
          </ac:spMkLst>
        </pc:spChg>
        <pc:spChg chg="mod ord">
          <ac:chgData name="Daniel W. Hieber" userId="f7cf2c9d3dc7fdc6" providerId="LiveId" clId="{B4738A8E-655A-4B91-8741-25AC2C5DE6CE}" dt="2022-01-05T22:32:13.203" v="3832" actId="700"/>
          <ac:spMkLst>
            <pc:docMk/>
            <pc:sldMk cId="1411434577" sldId="265"/>
            <ac:spMk id="7" creationId="{E22FCB7B-9A97-496A-BCF3-4DBD9FF9AFC5}"/>
          </ac:spMkLst>
        </pc:spChg>
        <pc:spChg chg="add mod ord">
          <ac:chgData name="Daniel W. Hieber" userId="f7cf2c9d3dc7fdc6" providerId="LiveId" clId="{B4738A8E-655A-4B91-8741-25AC2C5DE6CE}" dt="2022-01-05T22:32:57.368" v="3871" actId="20577"/>
          <ac:spMkLst>
            <pc:docMk/>
            <pc:sldMk cId="1411434577" sldId="265"/>
            <ac:spMk id="8" creationId="{D6ED6EF6-0626-4481-9D33-8E9CF7C05906}"/>
          </ac:spMkLst>
        </pc:spChg>
        <pc:spChg chg="add del mod ord">
          <ac:chgData name="Daniel W. Hieber" userId="f7cf2c9d3dc7fdc6" providerId="LiveId" clId="{B4738A8E-655A-4B91-8741-25AC2C5DE6CE}" dt="2022-01-05T22:34:30.627" v="3872"/>
          <ac:spMkLst>
            <pc:docMk/>
            <pc:sldMk cId="1411434577" sldId="265"/>
            <ac:spMk id="9" creationId="{1B825167-6FC4-4D98-874C-E47E6FF8B78F}"/>
          </ac:spMkLst>
        </pc:spChg>
        <pc:graphicFrameChg chg="add mod modGraphic">
          <ac:chgData name="Daniel W. Hieber" userId="f7cf2c9d3dc7fdc6" providerId="LiveId" clId="{B4738A8E-655A-4B91-8741-25AC2C5DE6CE}" dt="2022-01-05T22:39:19.771" v="4993" actId="242"/>
          <ac:graphicFrameMkLst>
            <pc:docMk/>
            <pc:sldMk cId="1411434577" sldId="265"/>
            <ac:graphicFrameMk id="12" creationId="{915B208D-049D-40C8-AA41-027D9385517C}"/>
          </ac:graphicFrameMkLst>
        </pc:graphicFrameChg>
        <pc:picChg chg="add mod">
          <ac:chgData name="Daniel W. Hieber" userId="f7cf2c9d3dc7fdc6" providerId="LiveId" clId="{B4738A8E-655A-4B91-8741-25AC2C5DE6CE}" dt="2022-01-05T22:38:15.297" v="4958" actId="14100"/>
          <ac:picMkLst>
            <pc:docMk/>
            <pc:sldMk cId="1411434577" sldId="265"/>
            <ac:picMk id="11" creationId="{F0C876FC-B53E-4BF8-8F96-013AD3C2A5DA}"/>
          </ac:picMkLst>
        </pc:picChg>
      </pc:sldChg>
      <pc:sldChg chg="addSp delSp modSp new mod modClrScheme chgLayout">
        <pc:chgData name="Daniel W. Hieber" userId="f7cf2c9d3dc7fdc6" providerId="LiveId" clId="{B4738A8E-655A-4B91-8741-25AC2C5DE6CE}" dt="2022-01-05T22:47:50.576" v="7010" actId="20577"/>
        <pc:sldMkLst>
          <pc:docMk/>
          <pc:sldMk cId="4243091533" sldId="266"/>
        </pc:sldMkLst>
        <pc:spChg chg="mod ord">
          <ac:chgData name="Daniel W. Hieber" userId="f7cf2c9d3dc7fdc6" providerId="LiveId" clId="{B4738A8E-655A-4B91-8741-25AC2C5DE6CE}" dt="2022-01-05T22:44:55.852" v="6692" actId="700"/>
          <ac:spMkLst>
            <pc:docMk/>
            <pc:sldMk cId="4243091533" sldId="266"/>
            <ac:spMk id="2" creationId="{92AEB0E6-80D1-4D06-B7AA-00C432134265}"/>
          </ac:spMkLst>
        </pc:spChg>
        <pc:spChg chg="del">
          <ac:chgData name="Daniel W. Hieber" userId="f7cf2c9d3dc7fdc6" providerId="LiveId" clId="{B4738A8E-655A-4B91-8741-25AC2C5DE6CE}" dt="2022-01-05T22:41:34.311" v="5037"/>
          <ac:spMkLst>
            <pc:docMk/>
            <pc:sldMk cId="4243091533" sldId="266"/>
            <ac:spMk id="3" creationId="{A6300485-A74E-4D05-9F8F-854534D527EB}"/>
          </ac:spMkLst>
        </pc:spChg>
        <pc:spChg chg="mod ord">
          <ac:chgData name="Daniel W. Hieber" userId="f7cf2c9d3dc7fdc6" providerId="LiveId" clId="{B4738A8E-655A-4B91-8741-25AC2C5DE6CE}" dt="2022-01-05T22:44:55.852" v="6692" actId="700"/>
          <ac:spMkLst>
            <pc:docMk/>
            <pc:sldMk cId="4243091533" sldId="266"/>
            <ac:spMk id="4" creationId="{53831E7D-652A-4D89-A090-1B1BC392F484}"/>
          </ac:spMkLst>
        </pc:spChg>
        <pc:spChg chg="add mod ord">
          <ac:chgData name="Daniel W. Hieber" userId="f7cf2c9d3dc7fdc6" providerId="LiveId" clId="{B4738A8E-655A-4B91-8741-25AC2C5DE6CE}" dt="2022-01-05T22:47:50.576" v="7010" actId="20577"/>
          <ac:spMkLst>
            <pc:docMk/>
            <pc:sldMk cId="4243091533" sldId="266"/>
            <ac:spMk id="7" creationId="{7B2059DD-2BFC-4A12-979A-634F92873AE1}"/>
          </ac:spMkLst>
        </pc:spChg>
        <pc:picChg chg="add mod ord">
          <ac:chgData name="Daniel W. Hieber" userId="f7cf2c9d3dc7fdc6" providerId="LiveId" clId="{B4738A8E-655A-4B91-8741-25AC2C5DE6CE}" dt="2022-01-05T22:47:08.723" v="7006" actId="1076"/>
          <ac:picMkLst>
            <pc:docMk/>
            <pc:sldMk cId="4243091533" sldId="266"/>
            <ac:picMk id="6" creationId="{0B1CB631-FB6C-4403-8033-F6653AE69C49}"/>
          </ac:picMkLst>
        </pc:picChg>
      </pc:sldChg>
      <pc:sldChg chg="addSp delSp modSp new mod modClrScheme chgLayout">
        <pc:chgData name="Daniel W. Hieber" userId="f7cf2c9d3dc7fdc6" providerId="LiveId" clId="{B4738A8E-655A-4B91-8741-25AC2C5DE6CE}" dt="2022-01-05T22:54:05.660" v="8217" actId="20577"/>
        <pc:sldMkLst>
          <pc:docMk/>
          <pc:sldMk cId="1868030647" sldId="267"/>
        </pc:sldMkLst>
        <pc:spChg chg="mod ord">
          <ac:chgData name="Daniel W. Hieber" userId="f7cf2c9d3dc7fdc6" providerId="LiveId" clId="{B4738A8E-655A-4B91-8741-25AC2C5DE6CE}" dt="2022-01-05T22:52:58.590" v="8017" actId="20577"/>
          <ac:spMkLst>
            <pc:docMk/>
            <pc:sldMk cId="1868030647" sldId="267"/>
            <ac:spMk id="2" creationId="{DFE42F39-F9B5-4FD4-BB03-FC81F61D8295}"/>
          </ac:spMkLst>
        </pc:spChg>
        <pc:spChg chg="del mod ord">
          <ac:chgData name="Daniel W. Hieber" userId="f7cf2c9d3dc7fdc6" providerId="LiveId" clId="{B4738A8E-655A-4B91-8741-25AC2C5DE6CE}" dt="2022-01-05T22:48:25.709" v="7032" actId="700"/>
          <ac:spMkLst>
            <pc:docMk/>
            <pc:sldMk cId="1868030647" sldId="267"/>
            <ac:spMk id="3" creationId="{30159E32-6827-4187-A523-3241F435F8EA}"/>
          </ac:spMkLst>
        </pc:spChg>
        <pc:spChg chg="del">
          <ac:chgData name="Daniel W. Hieber" userId="f7cf2c9d3dc7fdc6" providerId="LiveId" clId="{B4738A8E-655A-4B91-8741-25AC2C5DE6CE}" dt="2022-01-05T22:48:25.709" v="7032" actId="700"/>
          <ac:spMkLst>
            <pc:docMk/>
            <pc:sldMk cId="1868030647" sldId="267"/>
            <ac:spMk id="4" creationId="{3CC04A0B-5186-4819-8E25-D43D8FCB3F3E}"/>
          </ac:spMkLst>
        </pc:spChg>
        <pc:spChg chg="mod ord">
          <ac:chgData name="Daniel W. Hieber" userId="f7cf2c9d3dc7fdc6" providerId="LiveId" clId="{B4738A8E-655A-4B91-8741-25AC2C5DE6CE}" dt="2022-01-05T22:48:25.709" v="7032" actId="700"/>
          <ac:spMkLst>
            <pc:docMk/>
            <pc:sldMk cId="1868030647" sldId="267"/>
            <ac:spMk id="5" creationId="{8F7236F8-FD7A-4BE2-9886-9978F668E245}"/>
          </ac:spMkLst>
        </pc:spChg>
        <pc:spChg chg="add mod ord">
          <ac:chgData name="Daniel W. Hieber" userId="f7cf2c9d3dc7fdc6" providerId="LiveId" clId="{B4738A8E-655A-4B91-8741-25AC2C5DE6CE}" dt="2022-01-05T22:54:05.660" v="8217" actId="20577"/>
          <ac:spMkLst>
            <pc:docMk/>
            <pc:sldMk cId="1868030647" sldId="267"/>
            <ac:spMk id="6" creationId="{B82A1372-2B36-4911-9078-720335FF4E20}"/>
          </ac:spMkLst>
        </pc:spChg>
      </pc:sldChg>
      <pc:sldChg chg="modSp new mod">
        <pc:chgData name="Daniel W. Hieber" userId="f7cf2c9d3dc7fdc6" providerId="LiveId" clId="{B4738A8E-655A-4B91-8741-25AC2C5DE6CE}" dt="2022-01-05T22:54:21.329" v="8220" actId="20577"/>
        <pc:sldMkLst>
          <pc:docMk/>
          <pc:sldMk cId="1316044269" sldId="268"/>
        </pc:sldMkLst>
        <pc:spChg chg="mod">
          <ac:chgData name="Daniel W. Hieber" userId="f7cf2c9d3dc7fdc6" providerId="LiveId" clId="{B4738A8E-655A-4B91-8741-25AC2C5DE6CE}" dt="2022-01-05T22:53:10.694" v="8051" actId="20577"/>
          <ac:spMkLst>
            <pc:docMk/>
            <pc:sldMk cId="1316044269" sldId="268"/>
            <ac:spMk id="2" creationId="{9D0812AA-F796-4BB9-82BD-E3AE59B761A2}"/>
          </ac:spMkLst>
        </pc:spChg>
        <pc:spChg chg="mod">
          <ac:chgData name="Daniel W. Hieber" userId="f7cf2c9d3dc7fdc6" providerId="LiveId" clId="{B4738A8E-655A-4B91-8741-25AC2C5DE6CE}" dt="2022-01-05T22:54:21.329" v="8220" actId="20577"/>
          <ac:spMkLst>
            <pc:docMk/>
            <pc:sldMk cId="1316044269" sldId="268"/>
            <ac:spMk id="3" creationId="{5E96E22C-ECE0-4C3A-942C-1BB63DA729FE}"/>
          </ac:spMkLst>
        </pc:spChg>
      </pc:sldChg>
      <pc:sldChg chg="modSp new mod">
        <pc:chgData name="Daniel W. Hieber" userId="f7cf2c9d3dc7fdc6" providerId="LiveId" clId="{B4738A8E-655A-4B91-8741-25AC2C5DE6CE}" dt="2022-01-05T22:56:25.017" v="8768" actId="20577"/>
        <pc:sldMkLst>
          <pc:docMk/>
          <pc:sldMk cId="2304414272" sldId="269"/>
        </pc:sldMkLst>
        <pc:spChg chg="mod">
          <ac:chgData name="Daniel W. Hieber" userId="f7cf2c9d3dc7fdc6" providerId="LiveId" clId="{B4738A8E-655A-4B91-8741-25AC2C5DE6CE}" dt="2022-01-05T22:54:41.064" v="8250" actId="20577"/>
          <ac:spMkLst>
            <pc:docMk/>
            <pc:sldMk cId="2304414272" sldId="269"/>
            <ac:spMk id="2" creationId="{885AC380-EC24-4F64-A6AE-74E970B7ADB4}"/>
          </ac:spMkLst>
        </pc:spChg>
        <pc:spChg chg="mod">
          <ac:chgData name="Daniel W. Hieber" userId="f7cf2c9d3dc7fdc6" providerId="LiveId" clId="{B4738A8E-655A-4B91-8741-25AC2C5DE6CE}" dt="2022-01-05T22:56:25.017" v="8768" actId="20577"/>
          <ac:spMkLst>
            <pc:docMk/>
            <pc:sldMk cId="2304414272" sldId="269"/>
            <ac:spMk id="3" creationId="{560215B9-883F-46DF-A138-E01DF2E23B00}"/>
          </ac:spMkLst>
        </pc:spChg>
      </pc:sldChg>
      <pc:sldChg chg="modSp new mod">
        <pc:chgData name="Daniel W. Hieber" userId="f7cf2c9d3dc7fdc6" providerId="LiveId" clId="{B4738A8E-655A-4B91-8741-25AC2C5DE6CE}" dt="2022-01-05T23:06:42.649" v="9936" actId="20577"/>
        <pc:sldMkLst>
          <pc:docMk/>
          <pc:sldMk cId="2742117081" sldId="270"/>
        </pc:sldMkLst>
        <pc:spChg chg="mod">
          <ac:chgData name="Daniel W. Hieber" userId="f7cf2c9d3dc7fdc6" providerId="LiveId" clId="{B4738A8E-655A-4B91-8741-25AC2C5DE6CE}" dt="2022-01-05T22:58:16.386" v="8780" actId="20577"/>
          <ac:spMkLst>
            <pc:docMk/>
            <pc:sldMk cId="2742117081" sldId="270"/>
            <ac:spMk id="2" creationId="{B656FCDC-F5EA-4835-9BEF-81C642C8DDF4}"/>
          </ac:spMkLst>
        </pc:spChg>
        <pc:spChg chg="mod">
          <ac:chgData name="Daniel W. Hieber" userId="f7cf2c9d3dc7fdc6" providerId="LiveId" clId="{B4738A8E-655A-4B91-8741-25AC2C5DE6CE}" dt="2022-01-05T23:06:42.649" v="9936" actId="20577"/>
          <ac:spMkLst>
            <pc:docMk/>
            <pc:sldMk cId="2742117081" sldId="270"/>
            <ac:spMk id="3" creationId="{25734C93-05A0-44F7-82F2-536193403B9F}"/>
          </ac:spMkLst>
        </pc:spChg>
      </pc:sldChg>
      <pc:sldMasterChg chg="modSp">
        <pc:chgData name="Daniel W. Hieber" userId="f7cf2c9d3dc7fdc6" providerId="LiveId" clId="{B4738A8E-655A-4B91-8741-25AC2C5DE6CE}" dt="2022-01-05T21:24:34.187" v="5" actId="2711"/>
        <pc:sldMasterMkLst>
          <pc:docMk/>
          <pc:sldMasterMk cId="341530964" sldId="2147483648"/>
        </pc:sldMasterMkLst>
        <pc:spChg chg="mod">
          <ac:chgData name="Daniel W. Hieber" userId="f7cf2c9d3dc7fdc6" providerId="LiveId" clId="{B4738A8E-655A-4B91-8741-25AC2C5DE6CE}" dt="2022-01-05T21:24:17.317" v="1" actId="2711"/>
          <ac:spMkLst>
            <pc:docMk/>
            <pc:sldMasterMk cId="341530964" sldId="2147483648"/>
            <ac:spMk id="2" creationId="{D55F9ED1-F5B2-4673-9921-59CFD13535F1}"/>
          </ac:spMkLst>
        </pc:spChg>
        <pc:spChg chg="mod">
          <ac:chgData name="Daniel W. Hieber" userId="f7cf2c9d3dc7fdc6" providerId="LiveId" clId="{B4738A8E-655A-4B91-8741-25AC2C5DE6CE}" dt="2022-01-05T21:24:22.064" v="2" actId="2711"/>
          <ac:spMkLst>
            <pc:docMk/>
            <pc:sldMasterMk cId="341530964" sldId="2147483648"/>
            <ac:spMk id="3" creationId="{5103D659-6C6C-4F22-A872-15B010204B5E}"/>
          </ac:spMkLst>
        </pc:spChg>
        <pc:spChg chg="mod">
          <ac:chgData name="Daniel W. Hieber" userId="f7cf2c9d3dc7fdc6" providerId="LiveId" clId="{B4738A8E-655A-4B91-8741-25AC2C5DE6CE}" dt="2022-01-05T21:24:26.192" v="3" actId="2711"/>
          <ac:spMkLst>
            <pc:docMk/>
            <pc:sldMasterMk cId="341530964" sldId="2147483648"/>
            <ac:spMk id="4" creationId="{14BF91A1-2435-48F1-AAE9-08AF3CBAD87C}"/>
          </ac:spMkLst>
        </pc:spChg>
        <pc:spChg chg="mod">
          <ac:chgData name="Daniel W. Hieber" userId="f7cf2c9d3dc7fdc6" providerId="LiveId" clId="{B4738A8E-655A-4B91-8741-25AC2C5DE6CE}" dt="2022-01-05T21:24:30.136" v="4" actId="2711"/>
          <ac:spMkLst>
            <pc:docMk/>
            <pc:sldMasterMk cId="341530964" sldId="2147483648"/>
            <ac:spMk id="5" creationId="{3DA7FA39-A5EC-4AEF-A23B-9409F775FD54}"/>
          </ac:spMkLst>
        </pc:spChg>
        <pc:spChg chg="mod">
          <ac:chgData name="Daniel W. Hieber" userId="f7cf2c9d3dc7fdc6" providerId="LiveId" clId="{B4738A8E-655A-4B91-8741-25AC2C5DE6CE}" dt="2022-01-05T21:24:34.187" v="5" actId="2711"/>
          <ac:spMkLst>
            <pc:docMk/>
            <pc:sldMasterMk cId="341530964" sldId="2147483648"/>
            <ac:spMk id="6" creationId="{28AC1477-14E5-4CEF-ACBC-5A4A36D6BA97}"/>
          </ac:spMkLst>
        </pc:spChg>
      </pc:sldMasterChg>
      <pc:sldMasterChg chg="del delSldLayout">
        <pc:chgData name="Daniel W. Hieber" userId="f7cf2c9d3dc7fdc6" providerId="LiveId" clId="{B4738A8E-655A-4B91-8741-25AC2C5DE6CE}" dt="2022-01-05T21:34:07.452" v="194" actId="47"/>
        <pc:sldMasterMkLst>
          <pc:docMk/>
          <pc:sldMasterMk cId="1497061044" sldId="2147483660"/>
        </pc:sldMasterMkLst>
        <pc:sldLayoutChg chg="del">
          <pc:chgData name="Daniel W. Hieber" userId="f7cf2c9d3dc7fdc6" providerId="LiveId" clId="{B4738A8E-655A-4B91-8741-25AC2C5DE6CE}" dt="2022-01-05T21:34:07.452" v="194" actId="47"/>
          <pc:sldLayoutMkLst>
            <pc:docMk/>
            <pc:sldMasterMk cId="1497061044" sldId="2147483660"/>
            <pc:sldLayoutMk cId="17787110" sldId="2147483661"/>
          </pc:sldLayoutMkLst>
        </pc:sldLayoutChg>
        <pc:sldLayoutChg chg="del">
          <pc:chgData name="Daniel W. Hieber" userId="f7cf2c9d3dc7fdc6" providerId="LiveId" clId="{B4738A8E-655A-4B91-8741-25AC2C5DE6CE}" dt="2022-01-05T21:34:07.452" v="194" actId="47"/>
          <pc:sldLayoutMkLst>
            <pc:docMk/>
            <pc:sldMasterMk cId="1497061044" sldId="2147483660"/>
            <pc:sldLayoutMk cId="3265759921" sldId="2147483662"/>
          </pc:sldLayoutMkLst>
        </pc:sldLayoutChg>
        <pc:sldLayoutChg chg="del">
          <pc:chgData name="Daniel W. Hieber" userId="f7cf2c9d3dc7fdc6" providerId="LiveId" clId="{B4738A8E-655A-4B91-8741-25AC2C5DE6CE}" dt="2022-01-05T21:34:07.452" v="194" actId="47"/>
          <pc:sldLayoutMkLst>
            <pc:docMk/>
            <pc:sldMasterMk cId="1497061044" sldId="2147483660"/>
            <pc:sldLayoutMk cId="1954319964" sldId="2147483663"/>
          </pc:sldLayoutMkLst>
        </pc:sldLayoutChg>
        <pc:sldLayoutChg chg="del">
          <pc:chgData name="Daniel W. Hieber" userId="f7cf2c9d3dc7fdc6" providerId="LiveId" clId="{B4738A8E-655A-4B91-8741-25AC2C5DE6CE}" dt="2022-01-05T21:34:07.452" v="194" actId="47"/>
          <pc:sldLayoutMkLst>
            <pc:docMk/>
            <pc:sldMasterMk cId="1497061044" sldId="2147483660"/>
            <pc:sldLayoutMk cId="2042784195" sldId="2147483664"/>
          </pc:sldLayoutMkLst>
        </pc:sldLayoutChg>
        <pc:sldLayoutChg chg="del">
          <pc:chgData name="Daniel W. Hieber" userId="f7cf2c9d3dc7fdc6" providerId="LiveId" clId="{B4738A8E-655A-4B91-8741-25AC2C5DE6CE}" dt="2022-01-05T21:34:07.452" v="194" actId="47"/>
          <pc:sldLayoutMkLst>
            <pc:docMk/>
            <pc:sldMasterMk cId="1497061044" sldId="2147483660"/>
            <pc:sldLayoutMk cId="978890704" sldId="2147483665"/>
          </pc:sldLayoutMkLst>
        </pc:sldLayoutChg>
        <pc:sldLayoutChg chg="del">
          <pc:chgData name="Daniel W. Hieber" userId="f7cf2c9d3dc7fdc6" providerId="LiveId" clId="{B4738A8E-655A-4B91-8741-25AC2C5DE6CE}" dt="2022-01-05T21:34:07.452" v="194" actId="47"/>
          <pc:sldLayoutMkLst>
            <pc:docMk/>
            <pc:sldMasterMk cId="1497061044" sldId="2147483660"/>
            <pc:sldLayoutMk cId="2665145279" sldId="2147483666"/>
          </pc:sldLayoutMkLst>
        </pc:sldLayoutChg>
        <pc:sldLayoutChg chg="del">
          <pc:chgData name="Daniel W. Hieber" userId="f7cf2c9d3dc7fdc6" providerId="LiveId" clId="{B4738A8E-655A-4B91-8741-25AC2C5DE6CE}" dt="2022-01-05T21:34:07.452" v="194" actId="47"/>
          <pc:sldLayoutMkLst>
            <pc:docMk/>
            <pc:sldMasterMk cId="1497061044" sldId="2147483660"/>
            <pc:sldLayoutMk cId="3189441783" sldId="2147483667"/>
          </pc:sldLayoutMkLst>
        </pc:sldLayoutChg>
        <pc:sldLayoutChg chg="del">
          <pc:chgData name="Daniel W. Hieber" userId="f7cf2c9d3dc7fdc6" providerId="LiveId" clId="{B4738A8E-655A-4B91-8741-25AC2C5DE6CE}" dt="2022-01-05T21:34:07.452" v="194" actId="47"/>
          <pc:sldLayoutMkLst>
            <pc:docMk/>
            <pc:sldMasterMk cId="1497061044" sldId="2147483660"/>
            <pc:sldLayoutMk cId="4252768731" sldId="2147483668"/>
          </pc:sldLayoutMkLst>
        </pc:sldLayoutChg>
        <pc:sldLayoutChg chg="del">
          <pc:chgData name="Daniel W. Hieber" userId="f7cf2c9d3dc7fdc6" providerId="LiveId" clId="{B4738A8E-655A-4B91-8741-25AC2C5DE6CE}" dt="2022-01-05T21:34:07.452" v="194" actId="47"/>
          <pc:sldLayoutMkLst>
            <pc:docMk/>
            <pc:sldMasterMk cId="1497061044" sldId="2147483660"/>
            <pc:sldLayoutMk cId="3841444798" sldId="2147483669"/>
          </pc:sldLayoutMkLst>
        </pc:sldLayoutChg>
        <pc:sldLayoutChg chg="del">
          <pc:chgData name="Daniel W. Hieber" userId="f7cf2c9d3dc7fdc6" providerId="LiveId" clId="{B4738A8E-655A-4B91-8741-25AC2C5DE6CE}" dt="2022-01-05T21:34:07.452" v="194" actId="47"/>
          <pc:sldLayoutMkLst>
            <pc:docMk/>
            <pc:sldMasterMk cId="1497061044" sldId="2147483660"/>
            <pc:sldLayoutMk cId="1481421505" sldId="2147483670"/>
          </pc:sldLayoutMkLst>
        </pc:sldLayoutChg>
        <pc:sldLayoutChg chg="del">
          <pc:chgData name="Daniel W. Hieber" userId="f7cf2c9d3dc7fdc6" providerId="LiveId" clId="{B4738A8E-655A-4B91-8741-25AC2C5DE6CE}" dt="2022-01-05T21:34:07.452" v="194" actId="47"/>
          <pc:sldLayoutMkLst>
            <pc:docMk/>
            <pc:sldMasterMk cId="1497061044" sldId="2147483660"/>
            <pc:sldLayoutMk cId="1225408001"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CF0279-C1E4-45CE-9C8F-F733E69A4821}"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004B5-9C00-49C0-A6AD-B4A8C0B8C119}" type="slidenum">
              <a:rPr lang="en-US" smtClean="0"/>
              <a:t>‹#›</a:t>
            </a:fld>
            <a:endParaRPr lang="en-US"/>
          </a:p>
        </p:txBody>
      </p:sp>
    </p:spTree>
    <p:extLst>
      <p:ext uri="{BB962C8B-B14F-4D97-AF65-F5344CB8AC3E}">
        <p14:creationId xmlns:p14="http://schemas.microsoft.com/office/powerpoint/2010/main" val="3179942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8151-0515-42BA-8678-A870D8F392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6B4BB6-AA8F-4F45-9183-7D58C61C05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C8ACE2-995F-4C8C-B87E-4FC2B5E01E0E}"/>
              </a:ext>
            </a:extLst>
          </p:cNvPr>
          <p:cNvSpPr>
            <a:spLocks noGrp="1"/>
          </p:cNvSpPr>
          <p:nvPr>
            <p:ph type="dt" sz="half" idx="10"/>
          </p:nvPr>
        </p:nvSpPr>
        <p:spPr/>
        <p:txBody>
          <a:bodyPr/>
          <a:lstStyle/>
          <a:p>
            <a:fld id="{07BC95BD-0548-4052-8B24-FC4AD554332B}" type="datetime1">
              <a:rPr lang="en-US" smtClean="0"/>
              <a:t>1/5/2022</a:t>
            </a:fld>
            <a:endParaRPr lang="en-US"/>
          </a:p>
        </p:txBody>
      </p:sp>
      <p:sp>
        <p:nvSpPr>
          <p:cNvPr id="5" name="Footer Placeholder 4">
            <a:extLst>
              <a:ext uri="{FF2B5EF4-FFF2-40B4-BE49-F238E27FC236}">
                <a16:creationId xmlns:a16="http://schemas.microsoft.com/office/drawing/2014/main" id="{5DA3668A-7755-4A0D-95E2-B0FFA93985EB}"/>
              </a:ext>
            </a:extLst>
          </p:cNvPr>
          <p:cNvSpPr>
            <a:spLocks noGrp="1"/>
          </p:cNvSpPr>
          <p:nvPr>
            <p:ph type="ftr" sz="quarter" idx="11"/>
          </p:nvPr>
        </p:nvSpPr>
        <p:spPr/>
        <p:txBody>
          <a:bodyPr/>
          <a:lstStyle/>
          <a:p>
            <a:r>
              <a:rPr lang="en-US"/>
              <a:t>Hieber, Daniel W. 2022. Lexical polyfunctionality in discourse: A quantitative corpus-based approach. Poster presented at the Linguistics Society of America (LSA) Annual Meeting, January 6.</a:t>
            </a:r>
          </a:p>
        </p:txBody>
      </p:sp>
      <p:sp>
        <p:nvSpPr>
          <p:cNvPr id="6" name="Slide Number Placeholder 5">
            <a:extLst>
              <a:ext uri="{FF2B5EF4-FFF2-40B4-BE49-F238E27FC236}">
                <a16:creationId xmlns:a16="http://schemas.microsoft.com/office/drawing/2014/main" id="{7645AF32-361A-4395-8B4F-639139FE5BEA}"/>
              </a:ext>
            </a:extLst>
          </p:cNvPr>
          <p:cNvSpPr>
            <a:spLocks noGrp="1"/>
          </p:cNvSpPr>
          <p:nvPr>
            <p:ph type="sldNum" sz="quarter" idx="12"/>
          </p:nvPr>
        </p:nvSpPr>
        <p:spPr/>
        <p:txBody>
          <a:bodyPr/>
          <a:lstStyle/>
          <a:p>
            <a:fld id="{9E80DB9D-C909-460E-AA98-0C79F1174BB8}" type="slidenum">
              <a:rPr lang="en-US" smtClean="0"/>
              <a:t>‹#›</a:t>
            </a:fld>
            <a:endParaRPr lang="en-US"/>
          </a:p>
        </p:txBody>
      </p:sp>
    </p:spTree>
    <p:extLst>
      <p:ext uri="{BB962C8B-B14F-4D97-AF65-F5344CB8AC3E}">
        <p14:creationId xmlns:p14="http://schemas.microsoft.com/office/powerpoint/2010/main" val="324066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602A-5781-4303-B971-31C4051A73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ABD3A6-9332-4BDF-9578-13A22226CB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A36AC-328D-4001-8210-359E82055F7D}"/>
              </a:ext>
            </a:extLst>
          </p:cNvPr>
          <p:cNvSpPr>
            <a:spLocks noGrp="1"/>
          </p:cNvSpPr>
          <p:nvPr>
            <p:ph type="dt" sz="half" idx="10"/>
          </p:nvPr>
        </p:nvSpPr>
        <p:spPr/>
        <p:txBody>
          <a:bodyPr/>
          <a:lstStyle/>
          <a:p>
            <a:fld id="{C5D9DD4B-876B-45A4-AF2C-854FCC568BE4}" type="datetime1">
              <a:rPr lang="en-US" smtClean="0"/>
              <a:t>1/5/2022</a:t>
            </a:fld>
            <a:endParaRPr lang="en-US"/>
          </a:p>
        </p:txBody>
      </p:sp>
      <p:sp>
        <p:nvSpPr>
          <p:cNvPr id="5" name="Footer Placeholder 4">
            <a:extLst>
              <a:ext uri="{FF2B5EF4-FFF2-40B4-BE49-F238E27FC236}">
                <a16:creationId xmlns:a16="http://schemas.microsoft.com/office/drawing/2014/main" id="{0D37EF0F-41E2-4532-AE21-779935047B22}"/>
              </a:ext>
            </a:extLst>
          </p:cNvPr>
          <p:cNvSpPr>
            <a:spLocks noGrp="1"/>
          </p:cNvSpPr>
          <p:nvPr>
            <p:ph type="ftr" sz="quarter" idx="11"/>
          </p:nvPr>
        </p:nvSpPr>
        <p:spPr/>
        <p:txBody>
          <a:bodyPr/>
          <a:lstStyle/>
          <a:p>
            <a:r>
              <a:rPr lang="en-US"/>
              <a:t>Hieber, Daniel W. 2022. Lexical polyfunctionality in discourse: A quantitative corpus-based approach. Poster presented at the Linguistics Society of America (LSA) Annual Meeting, January 6.</a:t>
            </a:r>
          </a:p>
        </p:txBody>
      </p:sp>
      <p:sp>
        <p:nvSpPr>
          <p:cNvPr id="6" name="Slide Number Placeholder 5">
            <a:extLst>
              <a:ext uri="{FF2B5EF4-FFF2-40B4-BE49-F238E27FC236}">
                <a16:creationId xmlns:a16="http://schemas.microsoft.com/office/drawing/2014/main" id="{FB9D121E-1D07-4075-AAEB-1C1E38380DC5}"/>
              </a:ext>
            </a:extLst>
          </p:cNvPr>
          <p:cNvSpPr>
            <a:spLocks noGrp="1"/>
          </p:cNvSpPr>
          <p:nvPr>
            <p:ph type="sldNum" sz="quarter" idx="12"/>
          </p:nvPr>
        </p:nvSpPr>
        <p:spPr/>
        <p:txBody>
          <a:bodyPr/>
          <a:lstStyle/>
          <a:p>
            <a:fld id="{9E80DB9D-C909-460E-AA98-0C79F1174BB8}" type="slidenum">
              <a:rPr lang="en-US" smtClean="0"/>
              <a:t>‹#›</a:t>
            </a:fld>
            <a:endParaRPr lang="en-US"/>
          </a:p>
        </p:txBody>
      </p:sp>
    </p:spTree>
    <p:extLst>
      <p:ext uri="{BB962C8B-B14F-4D97-AF65-F5344CB8AC3E}">
        <p14:creationId xmlns:p14="http://schemas.microsoft.com/office/powerpoint/2010/main" val="350940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A6790D-900B-4833-848E-FADED17B34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502F16-9022-41C6-96D5-D46541697C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95A35-C489-466C-863F-F71963816142}"/>
              </a:ext>
            </a:extLst>
          </p:cNvPr>
          <p:cNvSpPr>
            <a:spLocks noGrp="1"/>
          </p:cNvSpPr>
          <p:nvPr>
            <p:ph type="dt" sz="half" idx="10"/>
          </p:nvPr>
        </p:nvSpPr>
        <p:spPr/>
        <p:txBody>
          <a:bodyPr/>
          <a:lstStyle/>
          <a:p>
            <a:fld id="{6A22E0F3-BA76-46DE-977A-4D2CC4729DCF}" type="datetime1">
              <a:rPr lang="en-US" smtClean="0"/>
              <a:t>1/5/2022</a:t>
            </a:fld>
            <a:endParaRPr lang="en-US"/>
          </a:p>
        </p:txBody>
      </p:sp>
      <p:sp>
        <p:nvSpPr>
          <p:cNvPr id="5" name="Footer Placeholder 4">
            <a:extLst>
              <a:ext uri="{FF2B5EF4-FFF2-40B4-BE49-F238E27FC236}">
                <a16:creationId xmlns:a16="http://schemas.microsoft.com/office/drawing/2014/main" id="{12385F54-9148-46C3-A24B-AAA129B75940}"/>
              </a:ext>
            </a:extLst>
          </p:cNvPr>
          <p:cNvSpPr>
            <a:spLocks noGrp="1"/>
          </p:cNvSpPr>
          <p:nvPr>
            <p:ph type="ftr" sz="quarter" idx="11"/>
          </p:nvPr>
        </p:nvSpPr>
        <p:spPr/>
        <p:txBody>
          <a:bodyPr/>
          <a:lstStyle/>
          <a:p>
            <a:r>
              <a:rPr lang="en-US"/>
              <a:t>Hieber, Daniel W. 2022. Lexical polyfunctionality in discourse: A quantitative corpus-based approach. Poster presented at the Linguistics Society of America (LSA) Annual Meeting, January 6.</a:t>
            </a:r>
          </a:p>
        </p:txBody>
      </p:sp>
      <p:sp>
        <p:nvSpPr>
          <p:cNvPr id="6" name="Slide Number Placeholder 5">
            <a:extLst>
              <a:ext uri="{FF2B5EF4-FFF2-40B4-BE49-F238E27FC236}">
                <a16:creationId xmlns:a16="http://schemas.microsoft.com/office/drawing/2014/main" id="{52AC3F73-015E-4989-850B-362793EE7F1D}"/>
              </a:ext>
            </a:extLst>
          </p:cNvPr>
          <p:cNvSpPr>
            <a:spLocks noGrp="1"/>
          </p:cNvSpPr>
          <p:nvPr>
            <p:ph type="sldNum" sz="quarter" idx="12"/>
          </p:nvPr>
        </p:nvSpPr>
        <p:spPr/>
        <p:txBody>
          <a:bodyPr/>
          <a:lstStyle/>
          <a:p>
            <a:fld id="{9E80DB9D-C909-460E-AA98-0C79F1174BB8}" type="slidenum">
              <a:rPr lang="en-US" smtClean="0"/>
              <a:t>‹#›</a:t>
            </a:fld>
            <a:endParaRPr lang="en-US"/>
          </a:p>
        </p:txBody>
      </p:sp>
    </p:spTree>
    <p:extLst>
      <p:ext uri="{BB962C8B-B14F-4D97-AF65-F5344CB8AC3E}">
        <p14:creationId xmlns:p14="http://schemas.microsoft.com/office/powerpoint/2010/main" val="221647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788A-9A9A-4E3C-A1AF-95D60DEEE7C8}"/>
              </a:ext>
            </a:extLst>
          </p:cNvPr>
          <p:cNvSpPr>
            <a:spLocks noGrp="1"/>
          </p:cNvSpPr>
          <p:nvPr>
            <p:ph type="title"/>
          </p:nvPr>
        </p:nvSpPr>
        <p:spPr/>
        <p:txBody>
          <a:bodyPr/>
          <a:lstStyle>
            <a:lvl1pPr>
              <a:lnSpc>
                <a:spcPct val="125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2629A794-1208-4143-9B7D-FA0BBA08D9FA}"/>
              </a:ext>
            </a:extLst>
          </p:cNvPr>
          <p:cNvSpPr>
            <a:spLocks noGrp="1"/>
          </p:cNvSpPr>
          <p:nvPr>
            <p:ph idx="1"/>
          </p:nvPr>
        </p:nvSpPr>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D3F20E0-3941-41B5-9FC2-C0EB208C2AF5}"/>
              </a:ext>
            </a:extLst>
          </p:cNvPr>
          <p:cNvSpPr>
            <a:spLocks noGrp="1"/>
          </p:cNvSpPr>
          <p:nvPr>
            <p:ph type="dt" sz="half" idx="10"/>
          </p:nvPr>
        </p:nvSpPr>
        <p:spPr/>
        <p:txBody>
          <a:bodyPr/>
          <a:lstStyle/>
          <a:p>
            <a:fld id="{815A875F-0D93-4801-9C52-B20D27F49B02}" type="datetime1">
              <a:rPr lang="en-US" smtClean="0"/>
              <a:t>1/5/2022</a:t>
            </a:fld>
            <a:endParaRPr lang="en-US"/>
          </a:p>
        </p:txBody>
      </p:sp>
      <p:sp>
        <p:nvSpPr>
          <p:cNvPr id="5" name="Footer Placeholder 4">
            <a:extLst>
              <a:ext uri="{FF2B5EF4-FFF2-40B4-BE49-F238E27FC236}">
                <a16:creationId xmlns:a16="http://schemas.microsoft.com/office/drawing/2014/main" id="{7177786A-FAEF-4120-9CA1-03F7A16435D5}"/>
              </a:ext>
            </a:extLst>
          </p:cNvPr>
          <p:cNvSpPr>
            <a:spLocks noGrp="1"/>
          </p:cNvSpPr>
          <p:nvPr>
            <p:ph type="ftr" sz="quarter" idx="11"/>
          </p:nvPr>
        </p:nvSpPr>
        <p:spPr/>
        <p:txBody>
          <a:bodyPr/>
          <a:lstStyle/>
          <a:p>
            <a:r>
              <a:rPr lang="en-US"/>
              <a:t>Hieber, Daniel W. 2022. Lexical polyfunctionality in discourse: A quantitative corpus-based approach. Poster presented at the Linguistics Society of America (LSA) Annual Meeting, January 6.</a:t>
            </a:r>
          </a:p>
        </p:txBody>
      </p:sp>
      <p:sp>
        <p:nvSpPr>
          <p:cNvPr id="6" name="Slide Number Placeholder 5">
            <a:extLst>
              <a:ext uri="{FF2B5EF4-FFF2-40B4-BE49-F238E27FC236}">
                <a16:creationId xmlns:a16="http://schemas.microsoft.com/office/drawing/2014/main" id="{FDE8345D-FD33-453D-9DAB-8C9AB6D3BCDD}"/>
              </a:ext>
            </a:extLst>
          </p:cNvPr>
          <p:cNvSpPr>
            <a:spLocks noGrp="1"/>
          </p:cNvSpPr>
          <p:nvPr>
            <p:ph type="sldNum" sz="quarter" idx="12"/>
          </p:nvPr>
        </p:nvSpPr>
        <p:spPr/>
        <p:txBody>
          <a:bodyPr/>
          <a:lstStyle/>
          <a:p>
            <a:fld id="{9E80DB9D-C909-460E-AA98-0C79F1174BB8}" type="slidenum">
              <a:rPr lang="en-US" smtClean="0"/>
              <a:t>‹#›</a:t>
            </a:fld>
            <a:endParaRPr lang="en-US"/>
          </a:p>
        </p:txBody>
      </p:sp>
    </p:spTree>
    <p:extLst>
      <p:ext uri="{BB962C8B-B14F-4D97-AF65-F5344CB8AC3E}">
        <p14:creationId xmlns:p14="http://schemas.microsoft.com/office/powerpoint/2010/main" val="40627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B350-95DD-4014-BE05-EB3DD5330E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7A692-ABDA-46BF-A324-294732A414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10CDC6-FE7B-45E1-BF76-827BCF5A484F}"/>
              </a:ext>
            </a:extLst>
          </p:cNvPr>
          <p:cNvSpPr>
            <a:spLocks noGrp="1"/>
          </p:cNvSpPr>
          <p:nvPr>
            <p:ph type="dt" sz="half" idx="10"/>
          </p:nvPr>
        </p:nvSpPr>
        <p:spPr/>
        <p:txBody>
          <a:bodyPr/>
          <a:lstStyle/>
          <a:p>
            <a:fld id="{1D17151B-A193-4A15-8A82-8AB7B2A6E98F}" type="datetime1">
              <a:rPr lang="en-US" smtClean="0"/>
              <a:t>1/5/2022</a:t>
            </a:fld>
            <a:endParaRPr lang="en-US"/>
          </a:p>
        </p:txBody>
      </p:sp>
      <p:sp>
        <p:nvSpPr>
          <p:cNvPr id="5" name="Footer Placeholder 4">
            <a:extLst>
              <a:ext uri="{FF2B5EF4-FFF2-40B4-BE49-F238E27FC236}">
                <a16:creationId xmlns:a16="http://schemas.microsoft.com/office/drawing/2014/main" id="{9767C831-F7BA-4E3A-840F-992C70476A65}"/>
              </a:ext>
            </a:extLst>
          </p:cNvPr>
          <p:cNvSpPr>
            <a:spLocks noGrp="1"/>
          </p:cNvSpPr>
          <p:nvPr>
            <p:ph type="ftr" sz="quarter" idx="11"/>
          </p:nvPr>
        </p:nvSpPr>
        <p:spPr/>
        <p:txBody>
          <a:bodyPr/>
          <a:lstStyle/>
          <a:p>
            <a:r>
              <a:rPr lang="en-US"/>
              <a:t>Hieber, Daniel W. 2022. Lexical polyfunctionality in discourse: A quantitative corpus-based approach. Poster presented at the Linguistics Society of America (LSA) Annual Meeting, January 6.</a:t>
            </a:r>
          </a:p>
        </p:txBody>
      </p:sp>
      <p:sp>
        <p:nvSpPr>
          <p:cNvPr id="6" name="Slide Number Placeholder 5">
            <a:extLst>
              <a:ext uri="{FF2B5EF4-FFF2-40B4-BE49-F238E27FC236}">
                <a16:creationId xmlns:a16="http://schemas.microsoft.com/office/drawing/2014/main" id="{66D1DCF3-F9EC-44C8-905C-7664A5827A84}"/>
              </a:ext>
            </a:extLst>
          </p:cNvPr>
          <p:cNvSpPr>
            <a:spLocks noGrp="1"/>
          </p:cNvSpPr>
          <p:nvPr>
            <p:ph type="sldNum" sz="quarter" idx="12"/>
          </p:nvPr>
        </p:nvSpPr>
        <p:spPr/>
        <p:txBody>
          <a:bodyPr/>
          <a:lstStyle/>
          <a:p>
            <a:fld id="{9E80DB9D-C909-460E-AA98-0C79F1174BB8}" type="slidenum">
              <a:rPr lang="en-US" smtClean="0"/>
              <a:t>‹#›</a:t>
            </a:fld>
            <a:endParaRPr lang="en-US"/>
          </a:p>
        </p:txBody>
      </p:sp>
    </p:spTree>
    <p:extLst>
      <p:ext uri="{BB962C8B-B14F-4D97-AF65-F5344CB8AC3E}">
        <p14:creationId xmlns:p14="http://schemas.microsoft.com/office/powerpoint/2010/main" val="395240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4AE3-A258-4BCA-8598-9CA1BBF4A4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4A832E-0D3F-41AF-A790-D2DE6682EF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26DAEE-89E3-4AA3-87D6-5E56949578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ECFB-4DF7-453A-B2B3-712D1C68B987}"/>
              </a:ext>
            </a:extLst>
          </p:cNvPr>
          <p:cNvSpPr>
            <a:spLocks noGrp="1"/>
          </p:cNvSpPr>
          <p:nvPr>
            <p:ph type="dt" sz="half" idx="10"/>
          </p:nvPr>
        </p:nvSpPr>
        <p:spPr/>
        <p:txBody>
          <a:bodyPr/>
          <a:lstStyle/>
          <a:p>
            <a:fld id="{2F1A159D-B4BA-4E80-9BA3-8E8A324FDE6F}" type="datetime1">
              <a:rPr lang="en-US" smtClean="0"/>
              <a:t>1/5/2022</a:t>
            </a:fld>
            <a:endParaRPr lang="en-US"/>
          </a:p>
        </p:txBody>
      </p:sp>
      <p:sp>
        <p:nvSpPr>
          <p:cNvPr id="6" name="Footer Placeholder 5">
            <a:extLst>
              <a:ext uri="{FF2B5EF4-FFF2-40B4-BE49-F238E27FC236}">
                <a16:creationId xmlns:a16="http://schemas.microsoft.com/office/drawing/2014/main" id="{162CCA61-BEEB-44A2-AC9B-90321A1CB671}"/>
              </a:ext>
            </a:extLst>
          </p:cNvPr>
          <p:cNvSpPr>
            <a:spLocks noGrp="1"/>
          </p:cNvSpPr>
          <p:nvPr>
            <p:ph type="ftr" sz="quarter" idx="11"/>
          </p:nvPr>
        </p:nvSpPr>
        <p:spPr/>
        <p:txBody>
          <a:bodyPr/>
          <a:lstStyle/>
          <a:p>
            <a:r>
              <a:rPr lang="en-US"/>
              <a:t>Hieber, Daniel W. 2022. Lexical polyfunctionality in discourse: A quantitative corpus-based approach. Poster presented at the Linguistics Society of America (LSA) Annual Meeting, January 6.</a:t>
            </a:r>
          </a:p>
        </p:txBody>
      </p:sp>
      <p:sp>
        <p:nvSpPr>
          <p:cNvPr id="7" name="Slide Number Placeholder 6">
            <a:extLst>
              <a:ext uri="{FF2B5EF4-FFF2-40B4-BE49-F238E27FC236}">
                <a16:creationId xmlns:a16="http://schemas.microsoft.com/office/drawing/2014/main" id="{E0120AFD-0A3D-41B5-9FA5-A1653047EB8A}"/>
              </a:ext>
            </a:extLst>
          </p:cNvPr>
          <p:cNvSpPr>
            <a:spLocks noGrp="1"/>
          </p:cNvSpPr>
          <p:nvPr>
            <p:ph type="sldNum" sz="quarter" idx="12"/>
          </p:nvPr>
        </p:nvSpPr>
        <p:spPr/>
        <p:txBody>
          <a:bodyPr/>
          <a:lstStyle/>
          <a:p>
            <a:fld id="{9E80DB9D-C909-460E-AA98-0C79F1174BB8}" type="slidenum">
              <a:rPr lang="en-US" smtClean="0"/>
              <a:t>‹#›</a:t>
            </a:fld>
            <a:endParaRPr lang="en-US"/>
          </a:p>
        </p:txBody>
      </p:sp>
    </p:spTree>
    <p:extLst>
      <p:ext uri="{BB962C8B-B14F-4D97-AF65-F5344CB8AC3E}">
        <p14:creationId xmlns:p14="http://schemas.microsoft.com/office/powerpoint/2010/main" val="3573152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6D6C-ACAF-4D97-8CFE-DFA9E37935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880A10-363A-4DAA-BAD0-1903C9575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91FFC1-D437-4A53-B7B5-A5B513E055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FA0BB-4E29-4609-BC56-280850CDEB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4C52CF-0115-4FF6-A63A-FC402D5A45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DFFADA-CCA7-48B6-BB01-9A3ECBC2E865}"/>
              </a:ext>
            </a:extLst>
          </p:cNvPr>
          <p:cNvSpPr>
            <a:spLocks noGrp="1"/>
          </p:cNvSpPr>
          <p:nvPr>
            <p:ph type="dt" sz="half" idx="10"/>
          </p:nvPr>
        </p:nvSpPr>
        <p:spPr/>
        <p:txBody>
          <a:bodyPr/>
          <a:lstStyle/>
          <a:p>
            <a:fld id="{4E983A3C-2E48-4D16-B8B6-E840FCBB5D24}" type="datetime1">
              <a:rPr lang="en-US" smtClean="0"/>
              <a:t>1/5/2022</a:t>
            </a:fld>
            <a:endParaRPr lang="en-US"/>
          </a:p>
        </p:txBody>
      </p:sp>
      <p:sp>
        <p:nvSpPr>
          <p:cNvPr id="8" name="Footer Placeholder 7">
            <a:extLst>
              <a:ext uri="{FF2B5EF4-FFF2-40B4-BE49-F238E27FC236}">
                <a16:creationId xmlns:a16="http://schemas.microsoft.com/office/drawing/2014/main" id="{FFDE2FF2-0C2F-40DC-8912-164EAD97B796}"/>
              </a:ext>
            </a:extLst>
          </p:cNvPr>
          <p:cNvSpPr>
            <a:spLocks noGrp="1"/>
          </p:cNvSpPr>
          <p:nvPr>
            <p:ph type="ftr" sz="quarter" idx="11"/>
          </p:nvPr>
        </p:nvSpPr>
        <p:spPr/>
        <p:txBody>
          <a:bodyPr/>
          <a:lstStyle/>
          <a:p>
            <a:r>
              <a:rPr lang="en-US"/>
              <a:t>Hieber, Daniel W. 2022. Lexical polyfunctionality in discourse: A quantitative corpus-based approach. Poster presented at the Linguistics Society of America (LSA) Annual Meeting, January 6.</a:t>
            </a:r>
          </a:p>
        </p:txBody>
      </p:sp>
      <p:sp>
        <p:nvSpPr>
          <p:cNvPr id="9" name="Slide Number Placeholder 8">
            <a:extLst>
              <a:ext uri="{FF2B5EF4-FFF2-40B4-BE49-F238E27FC236}">
                <a16:creationId xmlns:a16="http://schemas.microsoft.com/office/drawing/2014/main" id="{5FC64BEB-2E48-45E3-B6E2-96EBB6DE457C}"/>
              </a:ext>
            </a:extLst>
          </p:cNvPr>
          <p:cNvSpPr>
            <a:spLocks noGrp="1"/>
          </p:cNvSpPr>
          <p:nvPr>
            <p:ph type="sldNum" sz="quarter" idx="12"/>
          </p:nvPr>
        </p:nvSpPr>
        <p:spPr/>
        <p:txBody>
          <a:bodyPr/>
          <a:lstStyle/>
          <a:p>
            <a:fld id="{9E80DB9D-C909-460E-AA98-0C79F1174BB8}" type="slidenum">
              <a:rPr lang="en-US" smtClean="0"/>
              <a:t>‹#›</a:t>
            </a:fld>
            <a:endParaRPr lang="en-US"/>
          </a:p>
        </p:txBody>
      </p:sp>
    </p:spTree>
    <p:extLst>
      <p:ext uri="{BB962C8B-B14F-4D97-AF65-F5344CB8AC3E}">
        <p14:creationId xmlns:p14="http://schemas.microsoft.com/office/powerpoint/2010/main" val="4250199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BDE6-7FD5-4D8A-9464-870026BC8F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7792EC-24ED-4092-856B-9524794DFE58}"/>
              </a:ext>
            </a:extLst>
          </p:cNvPr>
          <p:cNvSpPr>
            <a:spLocks noGrp="1"/>
          </p:cNvSpPr>
          <p:nvPr>
            <p:ph type="dt" sz="half" idx="10"/>
          </p:nvPr>
        </p:nvSpPr>
        <p:spPr/>
        <p:txBody>
          <a:bodyPr/>
          <a:lstStyle/>
          <a:p>
            <a:fld id="{84A84F21-FF41-41AB-A545-FCAC4C425648}" type="datetime1">
              <a:rPr lang="en-US" smtClean="0"/>
              <a:t>1/5/2022</a:t>
            </a:fld>
            <a:endParaRPr lang="en-US"/>
          </a:p>
        </p:txBody>
      </p:sp>
      <p:sp>
        <p:nvSpPr>
          <p:cNvPr id="4" name="Footer Placeholder 3">
            <a:extLst>
              <a:ext uri="{FF2B5EF4-FFF2-40B4-BE49-F238E27FC236}">
                <a16:creationId xmlns:a16="http://schemas.microsoft.com/office/drawing/2014/main" id="{8C4F39A8-A45B-4FE7-A8C9-6ACF1B272EF6}"/>
              </a:ext>
            </a:extLst>
          </p:cNvPr>
          <p:cNvSpPr>
            <a:spLocks noGrp="1"/>
          </p:cNvSpPr>
          <p:nvPr>
            <p:ph type="ftr" sz="quarter" idx="11"/>
          </p:nvPr>
        </p:nvSpPr>
        <p:spPr/>
        <p:txBody>
          <a:bodyPr/>
          <a:lstStyle/>
          <a:p>
            <a:r>
              <a:rPr lang="en-US"/>
              <a:t>Hieber, Daniel W. 2022. Lexical polyfunctionality in discourse: A quantitative corpus-based approach. Poster presented at the Linguistics Society of America (LSA) Annual Meeting, January 6.</a:t>
            </a:r>
          </a:p>
        </p:txBody>
      </p:sp>
      <p:sp>
        <p:nvSpPr>
          <p:cNvPr id="5" name="Slide Number Placeholder 4">
            <a:extLst>
              <a:ext uri="{FF2B5EF4-FFF2-40B4-BE49-F238E27FC236}">
                <a16:creationId xmlns:a16="http://schemas.microsoft.com/office/drawing/2014/main" id="{C8A95848-C867-4A41-AAB2-F2BA6640769C}"/>
              </a:ext>
            </a:extLst>
          </p:cNvPr>
          <p:cNvSpPr>
            <a:spLocks noGrp="1"/>
          </p:cNvSpPr>
          <p:nvPr>
            <p:ph type="sldNum" sz="quarter" idx="12"/>
          </p:nvPr>
        </p:nvSpPr>
        <p:spPr/>
        <p:txBody>
          <a:bodyPr/>
          <a:lstStyle/>
          <a:p>
            <a:fld id="{9E80DB9D-C909-460E-AA98-0C79F1174BB8}" type="slidenum">
              <a:rPr lang="en-US" smtClean="0"/>
              <a:t>‹#›</a:t>
            </a:fld>
            <a:endParaRPr lang="en-US"/>
          </a:p>
        </p:txBody>
      </p:sp>
    </p:spTree>
    <p:extLst>
      <p:ext uri="{BB962C8B-B14F-4D97-AF65-F5344CB8AC3E}">
        <p14:creationId xmlns:p14="http://schemas.microsoft.com/office/powerpoint/2010/main" val="30344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55AD4-1C14-479E-AC84-B53918161398}"/>
              </a:ext>
            </a:extLst>
          </p:cNvPr>
          <p:cNvSpPr>
            <a:spLocks noGrp="1"/>
          </p:cNvSpPr>
          <p:nvPr>
            <p:ph type="dt" sz="half" idx="10"/>
          </p:nvPr>
        </p:nvSpPr>
        <p:spPr/>
        <p:txBody>
          <a:bodyPr/>
          <a:lstStyle/>
          <a:p>
            <a:fld id="{1F6E4B1E-6530-47B0-8476-17E6E7A34AD0}" type="datetime1">
              <a:rPr lang="en-US" smtClean="0"/>
              <a:t>1/5/2022</a:t>
            </a:fld>
            <a:endParaRPr lang="en-US"/>
          </a:p>
        </p:txBody>
      </p:sp>
      <p:sp>
        <p:nvSpPr>
          <p:cNvPr id="3" name="Footer Placeholder 2">
            <a:extLst>
              <a:ext uri="{FF2B5EF4-FFF2-40B4-BE49-F238E27FC236}">
                <a16:creationId xmlns:a16="http://schemas.microsoft.com/office/drawing/2014/main" id="{0874C823-0D5A-4FE7-9143-34DF5B6E95E2}"/>
              </a:ext>
            </a:extLst>
          </p:cNvPr>
          <p:cNvSpPr>
            <a:spLocks noGrp="1"/>
          </p:cNvSpPr>
          <p:nvPr>
            <p:ph type="ftr" sz="quarter" idx="11"/>
          </p:nvPr>
        </p:nvSpPr>
        <p:spPr/>
        <p:txBody>
          <a:bodyPr/>
          <a:lstStyle/>
          <a:p>
            <a:r>
              <a:rPr lang="en-US"/>
              <a:t>Hieber, Daniel W. 2022. Lexical polyfunctionality in discourse: A quantitative corpus-based approach. Poster presented at the Linguistics Society of America (LSA) Annual Meeting, January 6.</a:t>
            </a:r>
          </a:p>
        </p:txBody>
      </p:sp>
      <p:sp>
        <p:nvSpPr>
          <p:cNvPr id="4" name="Slide Number Placeholder 3">
            <a:extLst>
              <a:ext uri="{FF2B5EF4-FFF2-40B4-BE49-F238E27FC236}">
                <a16:creationId xmlns:a16="http://schemas.microsoft.com/office/drawing/2014/main" id="{048E0E5C-61F3-43CE-B162-93B0DDC0D702}"/>
              </a:ext>
            </a:extLst>
          </p:cNvPr>
          <p:cNvSpPr>
            <a:spLocks noGrp="1"/>
          </p:cNvSpPr>
          <p:nvPr>
            <p:ph type="sldNum" sz="quarter" idx="12"/>
          </p:nvPr>
        </p:nvSpPr>
        <p:spPr/>
        <p:txBody>
          <a:bodyPr/>
          <a:lstStyle/>
          <a:p>
            <a:fld id="{9E80DB9D-C909-460E-AA98-0C79F1174BB8}" type="slidenum">
              <a:rPr lang="en-US" smtClean="0"/>
              <a:t>‹#›</a:t>
            </a:fld>
            <a:endParaRPr lang="en-US"/>
          </a:p>
        </p:txBody>
      </p:sp>
    </p:spTree>
    <p:extLst>
      <p:ext uri="{BB962C8B-B14F-4D97-AF65-F5344CB8AC3E}">
        <p14:creationId xmlns:p14="http://schemas.microsoft.com/office/powerpoint/2010/main" val="383973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D6C0-905F-481B-9A26-E4486DA0B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6E8812-0A6F-4A6C-82D3-4B73682D6F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A2FCD3-1C36-4B6C-BCC7-8AD135DC9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ABD52-776B-4F98-A410-045E8067BFF0}"/>
              </a:ext>
            </a:extLst>
          </p:cNvPr>
          <p:cNvSpPr>
            <a:spLocks noGrp="1"/>
          </p:cNvSpPr>
          <p:nvPr>
            <p:ph type="dt" sz="half" idx="10"/>
          </p:nvPr>
        </p:nvSpPr>
        <p:spPr/>
        <p:txBody>
          <a:bodyPr/>
          <a:lstStyle/>
          <a:p>
            <a:fld id="{FD51D363-9D05-411F-B337-A2DCD76A1446}" type="datetime1">
              <a:rPr lang="en-US" smtClean="0"/>
              <a:t>1/5/2022</a:t>
            </a:fld>
            <a:endParaRPr lang="en-US"/>
          </a:p>
        </p:txBody>
      </p:sp>
      <p:sp>
        <p:nvSpPr>
          <p:cNvPr id="6" name="Footer Placeholder 5">
            <a:extLst>
              <a:ext uri="{FF2B5EF4-FFF2-40B4-BE49-F238E27FC236}">
                <a16:creationId xmlns:a16="http://schemas.microsoft.com/office/drawing/2014/main" id="{B769DFA5-EC20-4D3C-8E68-2AE1203CDBF9}"/>
              </a:ext>
            </a:extLst>
          </p:cNvPr>
          <p:cNvSpPr>
            <a:spLocks noGrp="1"/>
          </p:cNvSpPr>
          <p:nvPr>
            <p:ph type="ftr" sz="quarter" idx="11"/>
          </p:nvPr>
        </p:nvSpPr>
        <p:spPr/>
        <p:txBody>
          <a:bodyPr/>
          <a:lstStyle/>
          <a:p>
            <a:r>
              <a:rPr lang="en-US"/>
              <a:t>Hieber, Daniel W. 2022. Lexical polyfunctionality in discourse: A quantitative corpus-based approach. Poster presented at the Linguistics Society of America (LSA) Annual Meeting, January 6.</a:t>
            </a:r>
          </a:p>
        </p:txBody>
      </p:sp>
      <p:sp>
        <p:nvSpPr>
          <p:cNvPr id="7" name="Slide Number Placeholder 6">
            <a:extLst>
              <a:ext uri="{FF2B5EF4-FFF2-40B4-BE49-F238E27FC236}">
                <a16:creationId xmlns:a16="http://schemas.microsoft.com/office/drawing/2014/main" id="{FF9AE0DB-23B9-4A16-AB2C-AD5CF4152482}"/>
              </a:ext>
            </a:extLst>
          </p:cNvPr>
          <p:cNvSpPr>
            <a:spLocks noGrp="1"/>
          </p:cNvSpPr>
          <p:nvPr>
            <p:ph type="sldNum" sz="quarter" idx="12"/>
          </p:nvPr>
        </p:nvSpPr>
        <p:spPr/>
        <p:txBody>
          <a:bodyPr/>
          <a:lstStyle/>
          <a:p>
            <a:fld id="{9E80DB9D-C909-460E-AA98-0C79F1174BB8}" type="slidenum">
              <a:rPr lang="en-US" smtClean="0"/>
              <a:t>‹#›</a:t>
            </a:fld>
            <a:endParaRPr lang="en-US"/>
          </a:p>
        </p:txBody>
      </p:sp>
    </p:spTree>
    <p:extLst>
      <p:ext uri="{BB962C8B-B14F-4D97-AF65-F5344CB8AC3E}">
        <p14:creationId xmlns:p14="http://schemas.microsoft.com/office/powerpoint/2010/main" val="201809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C151-A0A3-4C17-93C6-BEDF1EE8E6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641DEC-DE43-4395-A33B-DFABA9EC14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75D2F5-4CE0-44B3-A06E-656B5B791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FC252-035F-4D3E-87D7-151C60EE038A}"/>
              </a:ext>
            </a:extLst>
          </p:cNvPr>
          <p:cNvSpPr>
            <a:spLocks noGrp="1"/>
          </p:cNvSpPr>
          <p:nvPr>
            <p:ph type="dt" sz="half" idx="10"/>
          </p:nvPr>
        </p:nvSpPr>
        <p:spPr/>
        <p:txBody>
          <a:bodyPr/>
          <a:lstStyle/>
          <a:p>
            <a:fld id="{47B14BD6-3C59-4098-8C54-DD9D65C1ABB1}" type="datetime1">
              <a:rPr lang="en-US" smtClean="0"/>
              <a:t>1/5/2022</a:t>
            </a:fld>
            <a:endParaRPr lang="en-US"/>
          </a:p>
        </p:txBody>
      </p:sp>
      <p:sp>
        <p:nvSpPr>
          <p:cNvPr id="6" name="Footer Placeholder 5">
            <a:extLst>
              <a:ext uri="{FF2B5EF4-FFF2-40B4-BE49-F238E27FC236}">
                <a16:creationId xmlns:a16="http://schemas.microsoft.com/office/drawing/2014/main" id="{BE7C1AE2-11E1-48F1-97D4-09491F03F73F}"/>
              </a:ext>
            </a:extLst>
          </p:cNvPr>
          <p:cNvSpPr>
            <a:spLocks noGrp="1"/>
          </p:cNvSpPr>
          <p:nvPr>
            <p:ph type="ftr" sz="quarter" idx="11"/>
          </p:nvPr>
        </p:nvSpPr>
        <p:spPr/>
        <p:txBody>
          <a:bodyPr/>
          <a:lstStyle/>
          <a:p>
            <a:r>
              <a:rPr lang="en-US"/>
              <a:t>Hieber, Daniel W. 2022. Lexical polyfunctionality in discourse: A quantitative corpus-based approach. Poster presented at the Linguistics Society of America (LSA) Annual Meeting, January 6.</a:t>
            </a:r>
          </a:p>
        </p:txBody>
      </p:sp>
      <p:sp>
        <p:nvSpPr>
          <p:cNvPr id="7" name="Slide Number Placeholder 6">
            <a:extLst>
              <a:ext uri="{FF2B5EF4-FFF2-40B4-BE49-F238E27FC236}">
                <a16:creationId xmlns:a16="http://schemas.microsoft.com/office/drawing/2014/main" id="{6E43F552-F92D-4E23-9AB7-029EC75EA319}"/>
              </a:ext>
            </a:extLst>
          </p:cNvPr>
          <p:cNvSpPr>
            <a:spLocks noGrp="1"/>
          </p:cNvSpPr>
          <p:nvPr>
            <p:ph type="sldNum" sz="quarter" idx="12"/>
          </p:nvPr>
        </p:nvSpPr>
        <p:spPr/>
        <p:txBody>
          <a:bodyPr/>
          <a:lstStyle/>
          <a:p>
            <a:fld id="{9E80DB9D-C909-460E-AA98-0C79F1174BB8}" type="slidenum">
              <a:rPr lang="en-US" smtClean="0"/>
              <a:t>‹#›</a:t>
            </a:fld>
            <a:endParaRPr lang="en-US"/>
          </a:p>
        </p:txBody>
      </p:sp>
    </p:spTree>
    <p:extLst>
      <p:ext uri="{BB962C8B-B14F-4D97-AF65-F5344CB8AC3E}">
        <p14:creationId xmlns:p14="http://schemas.microsoft.com/office/powerpoint/2010/main" val="407329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5F9ED1-F5B2-4673-9921-59CFD13535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03D659-6C6C-4F22-A872-15B010204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BF91A1-2435-48F1-AAE9-08AF3CBAD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Libertinus Serif" pitchFamily="50" charset="0"/>
                <a:ea typeface="Libertinus Serif" pitchFamily="50" charset="0"/>
                <a:cs typeface="Libertinus Serif" pitchFamily="50" charset="0"/>
              </a:defRPr>
            </a:lvl1pPr>
          </a:lstStyle>
          <a:p>
            <a:fld id="{A071E042-EA8B-4893-8107-2DD08ABAE366}" type="datetime1">
              <a:rPr lang="en-US" smtClean="0"/>
              <a:t>1/5/2022</a:t>
            </a:fld>
            <a:endParaRPr lang="en-US"/>
          </a:p>
        </p:txBody>
      </p:sp>
      <p:sp>
        <p:nvSpPr>
          <p:cNvPr id="5" name="Footer Placeholder 4">
            <a:extLst>
              <a:ext uri="{FF2B5EF4-FFF2-40B4-BE49-F238E27FC236}">
                <a16:creationId xmlns:a16="http://schemas.microsoft.com/office/drawing/2014/main" id="{3DA7FA39-A5EC-4AEF-A23B-9409F775F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ibertinus Serif" pitchFamily="50" charset="0"/>
                <a:ea typeface="Libertinus Serif" pitchFamily="50" charset="0"/>
                <a:cs typeface="Libertinus Serif" pitchFamily="50" charset="0"/>
              </a:defRPr>
            </a:lvl1pPr>
          </a:lstStyle>
          <a:p>
            <a:r>
              <a:rPr lang="en-US" dirty="0"/>
              <a:t>Hieber, Daniel W. 2022. Lexical polyfunctionality in discourse: A quantitative </a:t>
            </a:r>
            <a:r>
              <a:rPr lang="en-US" dirty="0" err="1"/>
              <a:t>corpus-based</a:t>
            </a:r>
            <a:r>
              <a:rPr lang="en-US" dirty="0"/>
              <a:t> approach. Poster presented at the Linguistics Society of America (LSA) Annual Meeting, January 6.</a:t>
            </a:r>
          </a:p>
        </p:txBody>
      </p:sp>
      <p:sp>
        <p:nvSpPr>
          <p:cNvPr id="6" name="Slide Number Placeholder 5">
            <a:extLst>
              <a:ext uri="{FF2B5EF4-FFF2-40B4-BE49-F238E27FC236}">
                <a16:creationId xmlns:a16="http://schemas.microsoft.com/office/drawing/2014/main" id="{28AC1477-14E5-4CEF-ACBC-5A4A36D6BA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Libertinus Serif" pitchFamily="50" charset="0"/>
                <a:ea typeface="Libertinus Serif" pitchFamily="50" charset="0"/>
                <a:cs typeface="Libertinus Serif" pitchFamily="50" charset="0"/>
              </a:defRPr>
            </a:lvl1pPr>
          </a:lstStyle>
          <a:p>
            <a:fld id="{9E80DB9D-C909-460E-AA98-0C79F1174BB8}" type="slidenum">
              <a:rPr lang="en-US" smtClean="0"/>
              <a:pPr/>
              <a:t>‹#›</a:t>
            </a:fld>
            <a:endParaRPr lang="en-US"/>
          </a:p>
        </p:txBody>
      </p:sp>
    </p:spTree>
    <p:extLst>
      <p:ext uri="{BB962C8B-B14F-4D97-AF65-F5344CB8AC3E}">
        <p14:creationId xmlns:p14="http://schemas.microsoft.com/office/powerpoint/2010/main" val="341530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100000"/>
        </a:lnSpc>
        <a:spcBef>
          <a:spcPct val="0"/>
        </a:spcBef>
        <a:buNone/>
        <a:defRPr sz="4400" kern="1200">
          <a:solidFill>
            <a:schemeClr val="tx1"/>
          </a:solidFill>
          <a:latin typeface="Libertinus Serif" pitchFamily="50" charset="0"/>
          <a:ea typeface="Libertinus Serif" pitchFamily="50" charset="0"/>
          <a:cs typeface="Libertinus Serif" pitchFamily="50"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Libertinus Serif" pitchFamily="50" charset="0"/>
          <a:ea typeface="Libertinus Serif" pitchFamily="50" charset="0"/>
          <a:cs typeface="Libertinus Serif" pitchFamily="50"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Libertinus Serif" pitchFamily="50" charset="0"/>
          <a:ea typeface="Libertinus Serif" pitchFamily="50" charset="0"/>
          <a:cs typeface="Libertinus Serif" pitchFamily="50"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Libertinus Serif" pitchFamily="50" charset="0"/>
          <a:ea typeface="Libertinus Serif" pitchFamily="50" charset="0"/>
          <a:cs typeface="Libertinus Serif" pitchFamily="50"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Libertinus Serif" pitchFamily="50" charset="0"/>
          <a:ea typeface="Libertinus Serif" pitchFamily="50" charset="0"/>
          <a:cs typeface="Libertinus Serif" pitchFamily="50"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Libertinus Serif" pitchFamily="50" charset="0"/>
          <a:ea typeface="Libertinus Serif" pitchFamily="50" charset="0"/>
          <a:cs typeface="Libertinus Serif" pitchFamily="5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nielhieber.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doi.org/10.1017/S1360674301000156" TargetMode="External"/><Relationship Id="rId13" Type="http://schemas.openxmlformats.org/officeDocument/2006/relationships/hyperlink" Target="https://doi.org/10.1002/j.1538-7305.1948.tb01338.x" TargetMode="External"/><Relationship Id="rId3" Type="http://schemas.openxmlformats.org/officeDocument/2006/relationships/hyperlink" Target="https://doi.org/10.1111/psj.12055" TargetMode="External"/><Relationship Id="rId7" Type="http://schemas.openxmlformats.org/officeDocument/2006/relationships/hyperlink" Target="https://doi.org/10.1016/0024-3841(66)90003-9" TargetMode="External"/><Relationship Id="rId12" Type="http://schemas.openxmlformats.org/officeDocument/2006/relationships/hyperlink" Target="https://doi.org/10.1017/CBO9780511619427.001" TargetMode="External"/><Relationship Id="rId2" Type="http://schemas.openxmlformats.org/officeDocument/2006/relationships/hyperlink" Target="https://doi.org/10.1007/s11258-012-0069-6" TargetMode="External"/><Relationship Id="rId16" Type="http://schemas.openxmlformats.org/officeDocument/2006/relationships/hyperlink" Target="https://doi.org/10.1017/S0332586500002997" TargetMode="External"/><Relationship Id="rId1" Type="http://schemas.openxmlformats.org/officeDocument/2006/relationships/slideLayout" Target="../slideLayouts/slideLayout4.xml"/><Relationship Id="rId6" Type="http://schemas.openxmlformats.org/officeDocument/2006/relationships/hyperlink" Target="https://doi.org/10.1093/acprof:oso/9780198299554.001.0001" TargetMode="External"/><Relationship Id="rId11" Type="http://schemas.openxmlformats.org/officeDocument/2006/relationships/hyperlink" Target="https://doi.org/10.1111/j.1749-818x.2007.00030.xWord" TargetMode="External"/><Relationship Id="rId5" Type="http://schemas.openxmlformats.org/officeDocument/2006/relationships/hyperlink" Target="https://doi.org/10.1515/9783110806120.65" TargetMode="External"/><Relationship Id="rId15" Type="http://schemas.openxmlformats.org/officeDocument/2006/relationships/hyperlink" Target="https://doi.org/10.1075/z.176" TargetMode="External"/><Relationship Id="rId10" Type="http://schemas.openxmlformats.org/officeDocument/2006/relationships/hyperlink" Target="https://doi.org/10.1515/lity.2005.9.3.351" TargetMode="External"/><Relationship Id="rId4" Type="http://schemas.openxmlformats.org/officeDocument/2006/relationships/hyperlink" Target="https://doi.org/10.1515/ling.1985.23.3.411" TargetMode="External"/><Relationship Id="rId9" Type="http://schemas.openxmlformats.org/officeDocument/2006/relationships/hyperlink" Target="https://doi.org/10.1075/slcs.182.06mit" TargetMode="External"/><Relationship Id="rId14" Type="http://schemas.openxmlformats.org/officeDocument/2006/relationships/hyperlink" Target="https://doi.org/10.1002/j.1538-7305.1951.tb01366.x"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gate.net/publication/353597964_Lexical_polyfunctionality_in_discourse_A_quantitative_corpus-based_approa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F679-30A0-4C93-A9D3-AE1D7CCC60F6}"/>
              </a:ext>
            </a:extLst>
          </p:cNvPr>
          <p:cNvSpPr>
            <a:spLocks noGrp="1"/>
          </p:cNvSpPr>
          <p:nvPr>
            <p:ph type="ctrTitle"/>
          </p:nvPr>
        </p:nvSpPr>
        <p:spPr/>
        <p:txBody>
          <a:bodyPr anchor="ctr">
            <a:noAutofit/>
          </a:bodyPr>
          <a:lstStyle/>
          <a:p>
            <a:r>
              <a:rPr lang="en-US" sz="4000" b="1" dirty="0"/>
              <a:t>Lexical polyfunctionality in discourse:</a:t>
            </a:r>
            <a:br>
              <a:rPr lang="en-US" sz="4000" b="1" dirty="0"/>
            </a:br>
            <a:r>
              <a:rPr lang="en-US" sz="4000" b="1" dirty="0"/>
              <a:t>A quantitative </a:t>
            </a:r>
            <a:r>
              <a:rPr lang="en-US" sz="4000" b="1" dirty="0" err="1"/>
              <a:t>corpus-based</a:t>
            </a:r>
            <a:r>
              <a:rPr lang="en-US" sz="4000" b="1" dirty="0"/>
              <a:t> approach</a:t>
            </a:r>
          </a:p>
        </p:txBody>
      </p:sp>
      <p:sp>
        <p:nvSpPr>
          <p:cNvPr id="3" name="Subtitle 2">
            <a:extLst>
              <a:ext uri="{FF2B5EF4-FFF2-40B4-BE49-F238E27FC236}">
                <a16:creationId xmlns:a16="http://schemas.microsoft.com/office/drawing/2014/main" id="{9972B708-5BEB-4795-95BF-862F0CF93A88}"/>
              </a:ext>
            </a:extLst>
          </p:cNvPr>
          <p:cNvSpPr>
            <a:spLocks noGrp="1"/>
          </p:cNvSpPr>
          <p:nvPr>
            <p:ph type="subTitle" idx="1"/>
          </p:nvPr>
        </p:nvSpPr>
        <p:spPr/>
        <p:txBody>
          <a:bodyPr>
            <a:normAutofit/>
          </a:bodyPr>
          <a:lstStyle/>
          <a:p>
            <a:r>
              <a:rPr lang="en-US" b="1" dirty="0"/>
              <a:t>Daniel W. Hieber</a:t>
            </a:r>
          </a:p>
          <a:p>
            <a:r>
              <a:rPr lang="en-US" b="1" dirty="0"/>
              <a:t>University of Alberta Language Technology Lab (ALTLab)</a:t>
            </a:r>
          </a:p>
          <a:p>
            <a:r>
              <a:rPr lang="en-US" b="1" dirty="0">
                <a:hlinkClick r:id="rId3"/>
              </a:rPr>
              <a:t>danielhieber.com</a:t>
            </a:r>
            <a:endParaRPr lang="en-US" b="1" dirty="0"/>
          </a:p>
        </p:txBody>
      </p:sp>
      <p:sp>
        <p:nvSpPr>
          <p:cNvPr id="6" name="Footer Placeholder 3">
            <a:extLst>
              <a:ext uri="{FF2B5EF4-FFF2-40B4-BE49-F238E27FC236}">
                <a16:creationId xmlns:a16="http://schemas.microsoft.com/office/drawing/2014/main" id="{49F8B68F-4781-4030-92FE-92C1E1B66B9E}"/>
              </a:ext>
            </a:extLst>
          </p:cNvPr>
          <p:cNvSpPr txBox="1">
            <a:spLocks/>
          </p:cNvSpPr>
          <p:nvPr/>
        </p:nvSpPr>
        <p:spPr>
          <a:xfrm>
            <a:off x="2570204" y="6328640"/>
            <a:ext cx="705159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Libertinus Serif" pitchFamily="50" charset="0"/>
                <a:ea typeface="Libertinus Serif" pitchFamily="50" charset="0"/>
                <a:cs typeface="Libertinus Serif" pitchFamily="50"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rPr>
              <a:t>Hieber, Daniel W. 2022. Lexical polyfunctionality in discourse: A quantitative </a:t>
            </a:r>
            <a:r>
              <a:rPr lang="en-US" b="1" dirty="0" err="1">
                <a:solidFill>
                  <a:schemeClr val="tx1"/>
                </a:solidFill>
              </a:rPr>
              <a:t>corpus-based</a:t>
            </a:r>
            <a:r>
              <a:rPr lang="en-US" b="1" dirty="0">
                <a:solidFill>
                  <a:schemeClr val="tx1"/>
                </a:solidFill>
              </a:rPr>
              <a:t> approach. Poster presented at the Linguistics Society of America (LSA) Annual Meeting, January 6.</a:t>
            </a:r>
          </a:p>
        </p:txBody>
      </p:sp>
    </p:spTree>
    <p:extLst>
      <p:ext uri="{BB962C8B-B14F-4D97-AF65-F5344CB8AC3E}">
        <p14:creationId xmlns:p14="http://schemas.microsoft.com/office/powerpoint/2010/main" val="4280591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B0E6-80D1-4D06-B7AA-00C432134265}"/>
              </a:ext>
            </a:extLst>
          </p:cNvPr>
          <p:cNvSpPr>
            <a:spLocks noGrp="1"/>
          </p:cNvSpPr>
          <p:nvPr>
            <p:ph type="title"/>
          </p:nvPr>
        </p:nvSpPr>
        <p:spPr/>
        <p:txBody>
          <a:bodyPr/>
          <a:lstStyle/>
          <a:p>
            <a:r>
              <a:rPr lang="en-US" dirty="0"/>
              <a:t>Results II: Distributions of Functions</a:t>
            </a:r>
          </a:p>
        </p:txBody>
      </p:sp>
      <p:pic>
        <p:nvPicPr>
          <p:cNvPr id="6" name="Content Placeholder 5" descr="Two ternary plots comparing the distributions of functions for lexical items in English versus Nuuchahnulth. Each ternary plot is a triangle depicting each lexical item as a point, where the position of the point represents a ratio of the number of uses of that lexical item for each discourse function—reference, predication, and modification.&#10;&#10;For English, lexical items cluster near (but not exactly on) the corners, indicating that English lexical items are not generally highly flexible. However, nearly all lexical items do exhibit some flexibility.&#10;&#10;For Nuuchahnulth, there are no points in the modification corner, but a smooth scattering of points along the reference-predication axis.">
            <a:extLst>
              <a:ext uri="{FF2B5EF4-FFF2-40B4-BE49-F238E27FC236}">
                <a16:creationId xmlns:a16="http://schemas.microsoft.com/office/drawing/2014/main" id="{0B1CB631-FB6C-4403-8033-F6653AE69C4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43944"/>
            <a:ext cx="6629400" cy="3314699"/>
          </a:xfrm>
        </p:spPr>
      </p:pic>
      <p:sp>
        <p:nvSpPr>
          <p:cNvPr id="7" name="Content Placeholder 6">
            <a:extLst>
              <a:ext uri="{FF2B5EF4-FFF2-40B4-BE49-F238E27FC236}">
                <a16:creationId xmlns:a16="http://schemas.microsoft.com/office/drawing/2014/main" id="{7B2059DD-2BFC-4A12-979A-634F92873AE1}"/>
              </a:ext>
            </a:extLst>
          </p:cNvPr>
          <p:cNvSpPr>
            <a:spLocks noGrp="1"/>
          </p:cNvSpPr>
          <p:nvPr>
            <p:ph sz="half" idx="2"/>
          </p:nvPr>
        </p:nvSpPr>
        <p:spPr>
          <a:xfrm>
            <a:off x="7467600" y="1825625"/>
            <a:ext cx="3886200" cy="4351338"/>
          </a:xfrm>
        </p:spPr>
        <p:txBody>
          <a:bodyPr>
            <a:normAutofit fontScale="92500" lnSpcReduction="20000"/>
          </a:bodyPr>
          <a:lstStyle/>
          <a:p>
            <a:r>
              <a:rPr lang="en-US" dirty="0"/>
              <a:t>Ternary plots represent the ratio of three variables as a point in an equilateral triangle.</a:t>
            </a:r>
          </a:p>
          <a:p>
            <a:r>
              <a:rPr lang="en-US" dirty="0"/>
              <a:t>Each point represents one lexical item.</a:t>
            </a:r>
          </a:p>
          <a:p>
            <a:r>
              <a:rPr lang="en-US" dirty="0"/>
              <a:t>The closer a lexical item is to a corner, the higher the ratio of its uses is for that function (reference, predication, or modification).</a:t>
            </a:r>
          </a:p>
        </p:txBody>
      </p:sp>
      <p:sp>
        <p:nvSpPr>
          <p:cNvPr id="4" name="Slide Number Placeholder 3">
            <a:extLst>
              <a:ext uri="{FF2B5EF4-FFF2-40B4-BE49-F238E27FC236}">
                <a16:creationId xmlns:a16="http://schemas.microsoft.com/office/drawing/2014/main" id="{53831E7D-652A-4D89-A090-1B1BC392F484}"/>
              </a:ext>
            </a:extLst>
          </p:cNvPr>
          <p:cNvSpPr>
            <a:spLocks noGrp="1"/>
          </p:cNvSpPr>
          <p:nvPr>
            <p:ph type="sldNum" sz="quarter" idx="12"/>
          </p:nvPr>
        </p:nvSpPr>
        <p:spPr/>
        <p:txBody>
          <a:bodyPr/>
          <a:lstStyle/>
          <a:p>
            <a:fld id="{9E80DB9D-C909-460E-AA98-0C79F1174BB8}" type="slidenum">
              <a:rPr lang="en-US" smtClean="0"/>
              <a:t>10</a:t>
            </a:fld>
            <a:endParaRPr lang="en-US"/>
          </a:p>
        </p:txBody>
      </p:sp>
    </p:spTree>
    <p:extLst>
      <p:ext uri="{BB962C8B-B14F-4D97-AF65-F5344CB8AC3E}">
        <p14:creationId xmlns:p14="http://schemas.microsoft.com/office/powerpoint/2010/main" val="4243091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2F39-F9B5-4FD4-BB03-FC81F61D8295}"/>
              </a:ext>
            </a:extLst>
          </p:cNvPr>
          <p:cNvSpPr>
            <a:spLocks noGrp="1"/>
          </p:cNvSpPr>
          <p:nvPr>
            <p:ph type="title"/>
          </p:nvPr>
        </p:nvSpPr>
        <p:spPr/>
        <p:txBody>
          <a:bodyPr/>
          <a:lstStyle/>
          <a:p>
            <a:r>
              <a:rPr lang="en-US" dirty="0"/>
              <a:t>Results III: English</a:t>
            </a:r>
          </a:p>
        </p:txBody>
      </p:sp>
      <p:sp>
        <p:nvSpPr>
          <p:cNvPr id="6" name="Content Placeholder 5">
            <a:extLst>
              <a:ext uri="{FF2B5EF4-FFF2-40B4-BE49-F238E27FC236}">
                <a16:creationId xmlns:a16="http://schemas.microsoft.com/office/drawing/2014/main" id="{B82A1372-2B36-4911-9078-720335FF4E20}"/>
              </a:ext>
            </a:extLst>
          </p:cNvPr>
          <p:cNvSpPr>
            <a:spLocks noGrp="1"/>
          </p:cNvSpPr>
          <p:nvPr>
            <p:ph idx="1"/>
          </p:nvPr>
        </p:nvSpPr>
        <p:spPr/>
        <p:txBody>
          <a:bodyPr>
            <a:normAutofit/>
          </a:bodyPr>
          <a:lstStyle/>
          <a:p>
            <a:r>
              <a:rPr lang="en-US" dirty="0"/>
              <a:t>Lexical items tend to be strongly associated with a single discourse function.</a:t>
            </a:r>
          </a:p>
          <a:p>
            <a:r>
              <a:rPr lang="en-US" dirty="0"/>
              <a:t>However, all lexical items exhibit at least some flexibility.</a:t>
            </a:r>
          </a:p>
          <a:p>
            <a:r>
              <a:rPr lang="en-US" dirty="0"/>
              <a:t>Greatest degree of flexibility is between reference and modification.</a:t>
            </a:r>
          </a:p>
          <a:p>
            <a:r>
              <a:rPr lang="en-US" dirty="0"/>
              <a:t>These data present a more complicated picture of English than is usually claimed. It is neither wholly rigid nor wholly flexible.</a:t>
            </a:r>
          </a:p>
        </p:txBody>
      </p:sp>
      <p:sp>
        <p:nvSpPr>
          <p:cNvPr id="5" name="Slide Number Placeholder 4">
            <a:extLst>
              <a:ext uri="{FF2B5EF4-FFF2-40B4-BE49-F238E27FC236}">
                <a16:creationId xmlns:a16="http://schemas.microsoft.com/office/drawing/2014/main" id="{8F7236F8-FD7A-4BE2-9886-9978F668E245}"/>
              </a:ext>
            </a:extLst>
          </p:cNvPr>
          <p:cNvSpPr>
            <a:spLocks noGrp="1"/>
          </p:cNvSpPr>
          <p:nvPr>
            <p:ph type="sldNum" sz="quarter" idx="12"/>
          </p:nvPr>
        </p:nvSpPr>
        <p:spPr/>
        <p:txBody>
          <a:bodyPr/>
          <a:lstStyle/>
          <a:p>
            <a:fld id="{9E80DB9D-C909-460E-AA98-0C79F1174BB8}" type="slidenum">
              <a:rPr lang="en-US" smtClean="0"/>
              <a:t>11</a:t>
            </a:fld>
            <a:endParaRPr lang="en-US"/>
          </a:p>
        </p:txBody>
      </p:sp>
    </p:spTree>
    <p:extLst>
      <p:ext uri="{BB962C8B-B14F-4D97-AF65-F5344CB8AC3E}">
        <p14:creationId xmlns:p14="http://schemas.microsoft.com/office/powerpoint/2010/main" val="1868030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12AA-F796-4BB9-82BD-E3AE59B761A2}"/>
              </a:ext>
            </a:extLst>
          </p:cNvPr>
          <p:cNvSpPr>
            <a:spLocks noGrp="1"/>
          </p:cNvSpPr>
          <p:nvPr>
            <p:ph type="title"/>
          </p:nvPr>
        </p:nvSpPr>
        <p:spPr/>
        <p:txBody>
          <a:bodyPr/>
          <a:lstStyle/>
          <a:p>
            <a:r>
              <a:rPr lang="en-US" dirty="0"/>
              <a:t>Results III: Nuuchahnulth</a:t>
            </a:r>
          </a:p>
        </p:txBody>
      </p:sp>
      <p:sp>
        <p:nvSpPr>
          <p:cNvPr id="3" name="Content Placeholder 2">
            <a:extLst>
              <a:ext uri="{FF2B5EF4-FFF2-40B4-BE49-F238E27FC236}">
                <a16:creationId xmlns:a16="http://schemas.microsoft.com/office/drawing/2014/main" id="{5E96E22C-ECE0-4C3A-942C-1BB63DA729FE}"/>
              </a:ext>
            </a:extLst>
          </p:cNvPr>
          <p:cNvSpPr>
            <a:spLocks noGrp="1"/>
          </p:cNvSpPr>
          <p:nvPr>
            <p:ph idx="1"/>
          </p:nvPr>
        </p:nvSpPr>
        <p:spPr/>
        <p:txBody>
          <a:bodyPr>
            <a:normAutofit fontScale="85000" lnSpcReduction="10000"/>
          </a:bodyPr>
          <a:lstStyle/>
          <a:p>
            <a:r>
              <a:rPr lang="en-US" dirty="0"/>
              <a:t>Because of the smaller corpus size, most stems in Nuuchahnulth do not occur frequently enough to obtain a clear assessment of their functional diversity.</a:t>
            </a:r>
          </a:p>
          <a:p>
            <a:r>
              <a:rPr lang="en-US" dirty="0"/>
              <a:t>However, those stems that do occur frequently enough tend to have a high degree of polyfunctionality (~0.6).</a:t>
            </a:r>
          </a:p>
          <a:p>
            <a:r>
              <a:rPr lang="en-US" dirty="0"/>
              <a:t>Most Nuuchahnulth stems lie somewhere on the spectrum between reference and predication, with a relatively smooth cline of attested cases between the two.</a:t>
            </a:r>
          </a:p>
          <a:p>
            <a:r>
              <a:rPr lang="en-US" dirty="0"/>
              <a:t>Stems are infrequently used for modification, likely due to the lack of a dedicated morphological construction for modification.</a:t>
            </a:r>
          </a:p>
          <a:p>
            <a:endParaRPr lang="en-US" dirty="0"/>
          </a:p>
        </p:txBody>
      </p:sp>
      <p:sp>
        <p:nvSpPr>
          <p:cNvPr id="4" name="Slide Number Placeholder 3">
            <a:extLst>
              <a:ext uri="{FF2B5EF4-FFF2-40B4-BE49-F238E27FC236}">
                <a16:creationId xmlns:a16="http://schemas.microsoft.com/office/drawing/2014/main" id="{254F016E-6495-47D8-B34C-02A2B1676527}"/>
              </a:ext>
            </a:extLst>
          </p:cNvPr>
          <p:cNvSpPr>
            <a:spLocks noGrp="1"/>
          </p:cNvSpPr>
          <p:nvPr>
            <p:ph type="sldNum" sz="quarter" idx="12"/>
          </p:nvPr>
        </p:nvSpPr>
        <p:spPr/>
        <p:txBody>
          <a:bodyPr/>
          <a:lstStyle/>
          <a:p>
            <a:fld id="{9E80DB9D-C909-460E-AA98-0C79F1174BB8}" type="slidenum">
              <a:rPr lang="en-US" smtClean="0"/>
              <a:t>12</a:t>
            </a:fld>
            <a:endParaRPr lang="en-US"/>
          </a:p>
        </p:txBody>
      </p:sp>
    </p:spTree>
    <p:extLst>
      <p:ext uri="{BB962C8B-B14F-4D97-AF65-F5344CB8AC3E}">
        <p14:creationId xmlns:p14="http://schemas.microsoft.com/office/powerpoint/2010/main" val="1316044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C380-EC24-4F64-A6AE-74E970B7ADB4}"/>
              </a:ext>
            </a:extLst>
          </p:cNvPr>
          <p:cNvSpPr>
            <a:spLocks noGrp="1"/>
          </p:cNvSpPr>
          <p:nvPr>
            <p:ph type="title"/>
          </p:nvPr>
        </p:nvSpPr>
        <p:spPr/>
        <p:txBody>
          <a:bodyPr/>
          <a:lstStyle/>
          <a:p>
            <a:r>
              <a:rPr lang="en-US" dirty="0"/>
              <a:t>Results IV: Semantic Patterns</a:t>
            </a:r>
          </a:p>
        </p:txBody>
      </p:sp>
      <p:sp>
        <p:nvSpPr>
          <p:cNvPr id="3" name="Content Placeholder 2">
            <a:extLst>
              <a:ext uri="{FF2B5EF4-FFF2-40B4-BE49-F238E27FC236}">
                <a16:creationId xmlns:a16="http://schemas.microsoft.com/office/drawing/2014/main" id="{560215B9-883F-46DF-A138-E01DF2E23B00}"/>
              </a:ext>
            </a:extLst>
          </p:cNvPr>
          <p:cNvSpPr>
            <a:spLocks noGrp="1"/>
          </p:cNvSpPr>
          <p:nvPr>
            <p:ph idx="1"/>
          </p:nvPr>
        </p:nvSpPr>
        <p:spPr/>
        <p:txBody>
          <a:bodyPr>
            <a:normAutofit fontScale="92500" lnSpcReduction="20000"/>
          </a:bodyPr>
          <a:lstStyle/>
          <a:p>
            <a:r>
              <a:rPr lang="en-US" dirty="0"/>
              <a:t>A few preliminary observations of semantic patterns:</a:t>
            </a:r>
          </a:p>
          <a:p>
            <a:r>
              <a:rPr lang="en-US" dirty="0"/>
              <a:t>Human animates are consistently less functionally diverse in both languages. They are predominantly used for reference.</a:t>
            </a:r>
          </a:p>
          <a:p>
            <a:r>
              <a:rPr lang="en-US" dirty="0"/>
              <a:t>English: Quantifiers and property words have the lowest functional diversity.</a:t>
            </a:r>
          </a:p>
          <a:p>
            <a:r>
              <a:rPr lang="en-US" dirty="0"/>
              <a:t>Nuuchahnulth: Quantifiers and property words have the highest functional diversity.</a:t>
            </a:r>
          </a:p>
          <a:p>
            <a:r>
              <a:rPr lang="en-US" dirty="0"/>
              <a:t>This difference is likely connected to the lack of a dedicated morphological construction for modification in Nuuchahnulth.</a:t>
            </a:r>
          </a:p>
        </p:txBody>
      </p:sp>
      <p:sp>
        <p:nvSpPr>
          <p:cNvPr id="4" name="Slide Number Placeholder 3">
            <a:extLst>
              <a:ext uri="{FF2B5EF4-FFF2-40B4-BE49-F238E27FC236}">
                <a16:creationId xmlns:a16="http://schemas.microsoft.com/office/drawing/2014/main" id="{12B2ED1F-8C0C-4B3D-9608-BD8448354CC8}"/>
              </a:ext>
            </a:extLst>
          </p:cNvPr>
          <p:cNvSpPr>
            <a:spLocks noGrp="1"/>
          </p:cNvSpPr>
          <p:nvPr>
            <p:ph type="sldNum" sz="quarter" idx="12"/>
          </p:nvPr>
        </p:nvSpPr>
        <p:spPr/>
        <p:txBody>
          <a:bodyPr/>
          <a:lstStyle/>
          <a:p>
            <a:fld id="{9E80DB9D-C909-460E-AA98-0C79F1174BB8}" type="slidenum">
              <a:rPr lang="en-US" smtClean="0"/>
              <a:t>13</a:t>
            </a:fld>
            <a:endParaRPr lang="en-US"/>
          </a:p>
        </p:txBody>
      </p:sp>
    </p:spTree>
    <p:extLst>
      <p:ext uri="{BB962C8B-B14F-4D97-AF65-F5344CB8AC3E}">
        <p14:creationId xmlns:p14="http://schemas.microsoft.com/office/powerpoint/2010/main" val="230441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FCDC-F5EA-4835-9BEF-81C642C8DDF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5734C93-05A0-44F7-82F2-536193403B9F}"/>
              </a:ext>
            </a:extLst>
          </p:cNvPr>
          <p:cNvSpPr>
            <a:spLocks noGrp="1"/>
          </p:cNvSpPr>
          <p:nvPr>
            <p:ph idx="1"/>
          </p:nvPr>
        </p:nvSpPr>
        <p:spPr/>
        <p:txBody>
          <a:bodyPr>
            <a:normAutofit fontScale="62500" lnSpcReduction="20000"/>
          </a:bodyPr>
          <a:lstStyle/>
          <a:p>
            <a:r>
              <a:rPr lang="en-US" dirty="0"/>
              <a:t>This project models how to apply Shannon’s </a:t>
            </a:r>
            <a:r>
              <a:rPr lang="en-US" i="1" dirty="0"/>
              <a:t>H</a:t>
            </a:r>
            <a:r>
              <a:rPr lang="en-US" dirty="0"/>
              <a:t> to obtain a functional diversity measure for lexical items or morphemes.</a:t>
            </a:r>
          </a:p>
          <a:p>
            <a:r>
              <a:rPr lang="en-US" dirty="0"/>
              <a:t>Lexical flexibility is a matter of degree, and varies by lexical item.</a:t>
            </a:r>
          </a:p>
          <a:p>
            <a:r>
              <a:rPr lang="en-US" dirty="0"/>
              <a:t>Both English and Nuuchahnulth display a significant degree of lexical flexibility—Nuuchahnulth simply much more so than English.</a:t>
            </a:r>
          </a:p>
          <a:p>
            <a:r>
              <a:rPr lang="en-US" dirty="0"/>
              <a:t>Languages also differ in the </a:t>
            </a:r>
            <a:r>
              <a:rPr lang="en-US" i="1" dirty="0"/>
              <a:t>way</a:t>
            </a:r>
            <a:r>
              <a:rPr lang="en-US" dirty="0"/>
              <a:t> lexical flexibility is realized:</a:t>
            </a:r>
          </a:p>
          <a:p>
            <a:pPr lvl="1"/>
            <a:r>
              <a:rPr lang="en-US" i="1" dirty="0"/>
              <a:t>English:</a:t>
            </a:r>
            <a:r>
              <a:rPr lang="en-US" dirty="0"/>
              <a:t> Each lexical item centers around a functional prototype.</a:t>
            </a:r>
          </a:p>
          <a:p>
            <a:pPr lvl="1"/>
            <a:r>
              <a:rPr lang="en-US" i="1" dirty="0"/>
              <a:t>Nuuchahnulth:</a:t>
            </a:r>
            <a:r>
              <a:rPr lang="en-US" dirty="0"/>
              <a:t> High degree of lexical flexibility, but only along the reference-predication axis.</a:t>
            </a:r>
          </a:p>
          <a:p>
            <a:r>
              <a:rPr lang="en-US" dirty="0"/>
              <a:t>Previous impressions of English and Nuuchahnulth have been shown to be accurate, and are now be backed by empirical data:</a:t>
            </a:r>
          </a:p>
          <a:p>
            <a:pPr lvl="1"/>
            <a:r>
              <a:rPr lang="en-US" i="1" dirty="0"/>
              <a:t>English:</a:t>
            </a:r>
            <a:r>
              <a:rPr lang="en-US" dirty="0"/>
              <a:t> Researchers see English lexical categories as fairly well-defined, but acknowledge many cases of functional shift.</a:t>
            </a:r>
          </a:p>
          <a:p>
            <a:pPr lvl="1"/>
            <a:r>
              <a:rPr lang="en-US" i="1" dirty="0"/>
              <a:t>Nuuchahnulth:</a:t>
            </a:r>
            <a:r>
              <a:rPr lang="en-US" dirty="0"/>
              <a:t> Gives greater empirical support for Nakayama’s </a:t>
            </a:r>
            <a:r>
              <a:rPr lang="en-US" sz="1900" dirty="0"/>
              <a:t>(2001: 50)</a:t>
            </a:r>
            <a:r>
              <a:rPr lang="en-US" dirty="0"/>
              <a:t> claim that lexical categories in Nuuchahnulth are a statistical tendency.</a:t>
            </a:r>
          </a:p>
        </p:txBody>
      </p:sp>
      <p:sp>
        <p:nvSpPr>
          <p:cNvPr id="4" name="Slide Number Placeholder 3">
            <a:extLst>
              <a:ext uri="{FF2B5EF4-FFF2-40B4-BE49-F238E27FC236}">
                <a16:creationId xmlns:a16="http://schemas.microsoft.com/office/drawing/2014/main" id="{81CD9523-5B25-4F0B-8CA7-8C3EBF660534}"/>
              </a:ext>
            </a:extLst>
          </p:cNvPr>
          <p:cNvSpPr>
            <a:spLocks noGrp="1"/>
          </p:cNvSpPr>
          <p:nvPr>
            <p:ph type="sldNum" sz="quarter" idx="12"/>
          </p:nvPr>
        </p:nvSpPr>
        <p:spPr/>
        <p:txBody>
          <a:bodyPr/>
          <a:lstStyle/>
          <a:p>
            <a:fld id="{9E80DB9D-C909-460E-AA98-0C79F1174BB8}" type="slidenum">
              <a:rPr lang="en-US" smtClean="0"/>
              <a:t>14</a:t>
            </a:fld>
            <a:endParaRPr lang="en-US"/>
          </a:p>
        </p:txBody>
      </p:sp>
      <p:sp>
        <p:nvSpPr>
          <p:cNvPr id="5" name="Footer Placeholder 4">
            <a:extLst>
              <a:ext uri="{FF2B5EF4-FFF2-40B4-BE49-F238E27FC236}">
                <a16:creationId xmlns:a16="http://schemas.microsoft.com/office/drawing/2014/main" id="{EF84114E-ABF6-482A-BC9F-FF90A9D6E9ED}"/>
              </a:ext>
            </a:extLst>
          </p:cNvPr>
          <p:cNvSpPr>
            <a:spLocks noGrp="1"/>
          </p:cNvSpPr>
          <p:nvPr>
            <p:ph type="ftr" sz="quarter" idx="11"/>
          </p:nvPr>
        </p:nvSpPr>
        <p:spPr/>
        <p:txBody>
          <a:bodyPr/>
          <a:lstStyle/>
          <a:p>
            <a:r>
              <a:rPr lang="en-US"/>
              <a:t>(See references on last slide.)</a:t>
            </a:r>
          </a:p>
        </p:txBody>
      </p:sp>
    </p:spTree>
    <p:extLst>
      <p:ext uri="{BB962C8B-B14F-4D97-AF65-F5344CB8AC3E}">
        <p14:creationId xmlns:p14="http://schemas.microsoft.com/office/powerpoint/2010/main" val="274211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D995-B5A9-4C67-A6EB-D84E4CD0450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130D7C3-0985-4F0E-8C22-C626227A1FE9}"/>
              </a:ext>
            </a:extLst>
          </p:cNvPr>
          <p:cNvSpPr>
            <a:spLocks noGrp="1"/>
          </p:cNvSpPr>
          <p:nvPr>
            <p:ph sz="half" idx="1"/>
          </p:nvPr>
        </p:nvSpPr>
        <p:spPr/>
        <p:txBody>
          <a:bodyPr>
            <a:normAutofit fontScale="55000" lnSpcReduction="20000"/>
          </a:bodyPr>
          <a:lstStyle/>
          <a:p>
            <a:pPr marL="228600" marR="0" indent="-228600">
              <a:lnSpc>
                <a:spcPct val="107000"/>
              </a:lnSpc>
              <a:spcBef>
                <a:spcPts val="0"/>
              </a:spcBef>
              <a:spcAft>
                <a:spcPts val="600"/>
              </a:spcAft>
            </a:pPr>
            <a:r>
              <a:rPr lang="es-MX" sz="1800" dirty="0" err="1">
                <a:solidFill>
                  <a:srgbClr val="000000"/>
                </a:solidFill>
                <a:effectLst/>
                <a:latin typeface="Libertinus Serif" pitchFamily="50" charset="0"/>
                <a:ea typeface="LinLibertine"/>
                <a:cs typeface="Times New Roman" panose="02020603050405020304" pitchFamily="18" charset="0"/>
              </a:rPr>
              <a:t>Avolio</a:t>
            </a:r>
            <a:r>
              <a:rPr lang="es-MX" sz="1800" dirty="0">
                <a:solidFill>
                  <a:srgbClr val="000000"/>
                </a:solidFill>
                <a:effectLst/>
                <a:latin typeface="Libertinus Serif" pitchFamily="50" charset="0"/>
                <a:ea typeface="LinLibertine"/>
                <a:cs typeface="Times New Roman" panose="02020603050405020304" pitchFamily="18" charset="0"/>
              </a:rPr>
              <a:t>, Meghan L., Jeremy M. </a:t>
            </a:r>
            <a:r>
              <a:rPr lang="es-MX" sz="1800" dirty="0" err="1">
                <a:solidFill>
                  <a:srgbClr val="000000"/>
                </a:solidFill>
                <a:effectLst/>
                <a:latin typeface="Libertinus Serif" pitchFamily="50" charset="0"/>
                <a:ea typeface="LinLibertine"/>
                <a:cs typeface="Times New Roman" panose="02020603050405020304" pitchFamily="18" charset="0"/>
              </a:rPr>
              <a:t>Beaulieu</a:t>
            </a:r>
            <a:r>
              <a:rPr lang="es-MX" sz="1800" dirty="0">
                <a:solidFill>
                  <a:srgbClr val="000000"/>
                </a:solidFill>
                <a:effectLst/>
                <a:latin typeface="Libertinus Serif" pitchFamily="50" charset="0"/>
                <a:ea typeface="LinLibertine"/>
                <a:cs typeface="Times New Roman" panose="02020603050405020304" pitchFamily="18" charset="0"/>
              </a:rPr>
              <a:t>, Eugenia Y. Y. Lo &amp; Melinda D. Smith. </a:t>
            </a:r>
            <a:r>
              <a:rPr lang="en-US" sz="1800" dirty="0">
                <a:solidFill>
                  <a:srgbClr val="000000"/>
                </a:solidFill>
                <a:effectLst/>
                <a:latin typeface="Libertinus Serif" pitchFamily="50" charset="0"/>
                <a:ea typeface="LinLibertine"/>
                <a:cs typeface="Times New Roman" panose="02020603050405020304" pitchFamily="18" charset="0"/>
              </a:rPr>
              <a:t>2012. Measuring genetic diversity in ecological studies. </a:t>
            </a:r>
            <a:r>
              <a:rPr lang="en-US" sz="1800" i="1" dirty="0">
                <a:solidFill>
                  <a:srgbClr val="000000"/>
                </a:solidFill>
                <a:effectLst/>
                <a:latin typeface="Libertinus Serif" pitchFamily="50" charset="0"/>
                <a:ea typeface="LinLibertine"/>
                <a:cs typeface="Times New Roman" panose="02020603050405020304" pitchFamily="18" charset="0"/>
              </a:rPr>
              <a:t>Plant Ecology</a:t>
            </a:r>
            <a:r>
              <a:rPr lang="en-US" sz="1800" dirty="0">
                <a:solidFill>
                  <a:srgbClr val="000000"/>
                </a:solidFill>
                <a:effectLst/>
                <a:latin typeface="Libertinus Serif" pitchFamily="50" charset="0"/>
                <a:ea typeface="LinLibertine"/>
                <a:cs typeface="Times New Roman" panose="02020603050405020304" pitchFamily="18" charset="0"/>
              </a:rPr>
              <a:t> 213(7). 1105–1115. doi:</a:t>
            </a:r>
            <a:r>
              <a:rPr lang="en-US" sz="1800" u="sng" dirty="0">
                <a:solidFill>
                  <a:srgbClr val="000000"/>
                </a:solidFill>
                <a:effectLst/>
                <a:latin typeface="Libertinus Serif" pitchFamily="50" charset="0"/>
                <a:ea typeface="LinLibertine"/>
                <a:cs typeface="Times New Roman" panose="02020603050405020304" pitchFamily="18" charset="0"/>
                <a:hlinkClick r:id="rId2"/>
              </a:rPr>
              <a:t>10.1007/s11258-012-0069-6</a:t>
            </a:r>
            <a:r>
              <a:rPr lang="en-US" sz="1800" dirty="0">
                <a:solidFill>
                  <a:srgbClr val="000000"/>
                </a:solidFill>
                <a:effectLst/>
                <a:latin typeface="Libertinus Serif" pitchFamily="50" charset="0"/>
                <a:ea typeface="LinLibertine"/>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err="1">
                <a:solidFill>
                  <a:srgbClr val="000000"/>
                </a:solidFill>
                <a:effectLst/>
                <a:latin typeface="Libertinus Serif" pitchFamily="50" charset="0"/>
                <a:ea typeface="LinLibertine"/>
                <a:cs typeface="Times New Roman" panose="02020603050405020304" pitchFamily="18" charset="0"/>
              </a:rPr>
              <a:t>Boydstun</a:t>
            </a:r>
            <a:r>
              <a:rPr lang="en-US" sz="1800" dirty="0">
                <a:solidFill>
                  <a:srgbClr val="000000"/>
                </a:solidFill>
                <a:effectLst/>
                <a:latin typeface="Libertinus Serif" pitchFamily="50" charset="0"/>
                <a:ea typeface="LinLibertine"/>
                <a:cs typeface="Times New Roman" panose="02020603050405020304" pitchFamily="18" charset="0"/>
              </a:rPr>
              <a:t>, Amber E., Shaun Bevan &amp; Herschel F. Thomas. 2014. The importance of attention diversity and how to measure it. </a:t>
            </a:r>
            <a:r>
              <a:rPr lang="en-US" sz="1800" i="1" dirty="0">
                <a:solidFill>
                  <a:srgbClr val="000000"/>
                </a:solidFill>
                <a:effectLst/>
                <a:latin typeface="Libertinus Serif" pitchFamily="50" charset="0"/>
                <a:ea typeface="LinLibertine"/>
                <a:cs typeface="Times New Roman" panose="02020603050405020304" pitchFamily="18" charset="0"/>
              </a:rPr>
              <a:t>Policy Studies Journal</a:t>
            </a:r>
            <a:r>
              <a:rPr lang="en-US" sz="1800" dirty="0">
                <a:solidFill>
                  <a:srgbClr val="000000"/>
                </a:solidFill>
                <a:effectLst/>
                <a:latin typeface="Libertinus Serif" pitchFamily="50" charset="0"/>
                <a:ea typeface="LinLibertine"/>
                <a:cs typeface="Times New Roman" panose="02020603050405020304" pitchFamily="18" charset="0"/>
              </a:rPr>
              <a:t> 42(2). 173–196. doi:</a:t>
            </a:r>
            <a:r>
              <a:rPr lang="en-US" sz="1800" u="sng" dirty="0">
                <a:solidFill>
                  <a:srgbClr val="000000"/>
                </a:solidFill>
                <a:effectLst/>
                <a:latin typeface="Libertinus Serif" pitchFamily="50" charset="0"/>
                <a:ea typeface="LinLibertine"/>
                <a:cs typeface="Times New Roman" panose="02020603050405020304" pitchFamily="18" charset="0"/>
                <a:hlinkClick r:id="rId3"/>
              </a:rPr>
              <a:t>10.1111/psj.12055</a:t>
            </a:r>
            <a:r>
              <a:rPr lang="en-US" sz="1800" dirty="0">
                <a:solidFill>
                  <a:srgbClr val="000000"/>
                </a:solidFill>
                <a:effectLst/>
                <a:latin typeface="Libertinus Serif" pitchFamily="50" charset="0"/>
                <a:ea typeface="LinLibertine"/>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a:solidFill>
                  <a:srgbClr val="000000"/>
                </a:solidFill>
                <a:effectLst/>
                <a:latin typeface="Libertinus Serif" pitchFamily="50" charset="0"/>
                <a:ea typeface="LinLibertine"/>
                <a:cs typeface="Times New Roman" panose="02020603050405020304" pitchFamily="18" charset="0"/>
              </a:rPr>
              <a:t>Cannon, Garland. 1985. Functional shift in English. </a:t>
            </a:r>
            <a:r>
              <a:rPr lang="en-US" sz="1800" i="1" dirty="0">
                <a:solidFill>
                  <a:srgbClr val="000000"/>
                </a:solidFill>
                <a:effectLst/>
                <a:latin typeface="Libertinus Serif" pitchFamily="50" charset="0"/>
                <a:ea typeface="LinLibertine"/>
                <a:cs typeface="Times New Roman" panose="02020603050405020304" pitchFamily="18" charset="0"/>
              </a:rPr>
              <a:t>Linguistics </a:t>
            </a:r>
            <a:r>
              <a:rPr lang="en-US" sz="1800" dirty="0">
                <a:solidFill>
                  <a:srgbClr val="000000"/>
                </a:solidFill>
                <a:effectLst/>
                <a:latin typeface="Libertinus Serif" pitchFamily="50" charset="0"/>
                <a:ea typeface="LinLibertine"/>
                <a:cs typeface="Times New Roman" panose="02020603050405020304" pitchFamily="18" charset="0"/>
              </a:rPr>
              <a:t>23(3). 411–432. doi:</a:t>
            </a:r>
            <a:r>
              <a:rPr lang="en-US" sz="1800" u="sng" dirty="0">
                <a:solidFill>
                  <a:srgbClr val="000000"/>
                </a:solidFill>
                <a:effectLst/>
                <a:latin typeface="Libertinus Serif" pitchFamily="50" charset="0"/>
                <a:ea typeface="LinLibertine"/>
                <a:cs typeface="Times New Roman" panose="02020603050405020304" pitchFamily="18" charset="0"/>
                <a:hlinkClick r:id="rId4"/>
              </a:rPr>
              <a:t>10.1515/ling.1985.23.3.411</a:t>
            </a:r>
            <a:r>
              <a:rPr lang="en-US" sz="1800" dirty="0">
                <a:solidFill>
                  <a:srgbClr val="000000"/>
                </a:solidFill>
                <a:effectLst/>
                <a:latin typeface="Libertinus Serif" pitchFamily="50" charset="0"/>
                <a:ea typeface="LinLibertine"/>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a:effectLst/>
                <a:latin typeface="Libertinus Serif" pitchFamily="50" charset="0"/>
                <a:ea typeface="LinLibertine"/>
                <a:cs typeface="Times New Roman" panose="02020603050405020304" pitchFamily="18" charset="0"/>
              </a:rPr>
              <a:t>Croft, William. 1984. Semantic and pragmatic correlates to syntactic categories. </a:t>
            </a:r>
            <a:r>
              <a:rPr lang="en-US" sz="1800" i="1" dirty="0">
                <a:effectLst/>
                <a:latin typeface="Libertinus Serif" pitchFamily="50" charset="0"/>
                <a:ea typeface="LinLibertineI"/>
                <a:cs typeface="Times New Roman" panose="02020603050405020304" pitchFamily="18" charset="0"/>
              </a:rPr>
              <a:t>Chicago Linguistic Society </a:t>
            </a:r>
            <a:r>
              <a:rPr lang="en-US" sz="1800" dirty="0">
                <a:effectLst/>
                <a:latin typeface="Libertinus Serif" pitchFamily="50" charset="0"/>
                <a:ea typeface="LinLibertine"/>
                <a:cs typeface="Times New Roman" panose="02020603050405020304" pitchFamily="18" charset="0"/>
              </a:rPr>
              <a:t>20. 53–71.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a:effectLst/>
                <a:latin typeface="Libertinus Serif" pitchFamily="50" charset="0"/>
                <a:ea typeface="LinLibertine"/>
                <a:cs typeface="Times New Roman" panose="02020603050405020304" pitchFamily="18" charset="0"/>
              </a:rPr>
              <a:t>Croft, William. 2000. Parts of speech as typological universals and language particular categories. In Petra M. Vogel &amp; Bernard Comrie (eds.), </a:t>
            </a:r>
            <a:r>
              <a:rPr lang="en-US" sz="1800" i="1" dirty="0">
                <a:effectLst/>
                <a:latin typeface="Libertinus Serif" pitchFamily="50" charset="0"/>
                <a:ea typeface="LinLibertine"/>
                <a:cs typeface="Times New Roman" panose="02020603050405020304" pitchFamily="18" charset="0"/>
              </a:rPr>
              <a:t>Approaches to the typology of word classes </a:t>
            </a:r>
            <a:r>
              <a:rPr lang="en-US" sz="1800" dirty="0">
                <a:effectLst/>
                <a:latin typeface="Libertinus Serif" pitchFamily="50" charset="0"/>
                <a:ea typeface="LinLibertine"/>
                <a:cs typeface="Times New Roman" panose="02020603050405020304" pitchFamily="18" charset="0"/>
              </a:rPr>
              <a:t>(Empirical Approaches to Language Typology 23), 65</a:t>
            </a:r>
            <a:r>
              <a:rPr lang="en-US" sz="1800" dirty="0">
                <a:effectLst/>
                <a:latin typeface="LinLibertine"/>
                <a:ea typeface="Calibri" panose="020F0502020204030204" pitchFamily="34" charset="0"/>
                <a:cs typeface="Libertinus Serif" pitchFamily="50" charset="0"/>
              </a:rPr>
              <a:t>–</a:t>
            </a:r>
            <a:r>
              <a:rPr lang="en-US" sz="1800" dirty="0">
                <a:effectLst/>
                <a:latin typeface="Libertinus Serif" pitchFamily="50" charset="0"/>
                <a:ea typeface="LinLibertine"/>
                <a:cs typeface="Times New Roman" panose="02020603050405020304" pitchFamily="18" charset="0"/>
              </a:rPr>
              <a:t>102. Mouton de Gruyter. doi:</a:t>
            </a:r>
            <a:r>
              <a:rPr lang="en-US" sz="1800" u="sng" dirty="0">
                <a:solidFill>
                  <a:srgbClr val="0563C1"/>
                </a:solidFill>
                <a:effectLst/>
                <a:latin typeface="Libertinus Serif" pitchFamily="50" charset="0"/>
                <a:ea typeface="LinLibertine"/>
                <a:cs typeface="Times New Roman" panose="02020603050405020304" pitchFamily="18" charset="0"/>
                <a:hlinkClick r:id="rId5"/>
              </a:rPr>
              <a:t>10.1515/9783110806120.65</a:t>
            </a:r>
            <a:r>
              <a:rPr lang="en-US" sz="1800" dirty="0">
                <a:effectLst/>
                <a:latin typeface="Libertinus Serif" pitchFamily="50" charset="0"/>
                <a:ea typeface="LinLibertine"/>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a:effectLst/>
                <a:latin typeface="Libertinus Serif" pitchFamily="50" charset="0"/>
                <a:ea typeface="LinLibertine"/>
                <a:cs typeface="Times New Roman" panose="02020603050405020304" pitchFamily="18" charset="0"/>
              </a:rPr>
              <a:t>Croft, William. 2001. </a:t>
            </a:r>
            <a:r>
              <a:rPr lang="en-US" sz="1800" i="1" dirty="0">
                <a:effectLst/>
                <a:latin typeface="Libertinus Serif" pitchFamily="50" charset="0"/>
                <a:ea typeface="LinLibertine"/>
                <a:cs typeface="Times New Roman" panose="02020603050405020304" pitchFamily="18" charset="0"/>
              </a:rPr>
              <a:t>Radical Construction Grammar: Syntactic theory in typological perspective</a:t>
            </a:r>
            <a:r>
              <a:rPr lang="en-US" sz="1800" dirty="0">
                <a:effectLst/>
                <a:latin typeface="Libertinus Serif" pitchFamily="50" charset="0"/>
                <a:ea typeface="LinLibertine"/>
                <a:cs typeface="Times New Roman" panose="02020603050405020304" pitchFamily="18" charset="0"/>
              </a:rPr>
              <a:t>. Oxford University Press. doi:</a:t>
            </a:r>
            <a:r>
              <a:rPr lang="en-US" sz="1800" u="sng" dirty="0">
                <a:solidFill>
                  <a:srgbClr val="0563C1"/>
                </a:solidFill>
                <a:effectLst/>
                <a:latin typeface="Libertinus Serif" pitchFamily="50" charset="0"/>
                <a:ea typeface="LinLibertine"/>
                <a:cs typeface="Times New Roman" panose="02020603050405020304" pitchFamily="18" charset="0"/>
                <a:hlinkClick r:id="rId6"/>
              </a:rPr>
              <a:t>10.1093/</a:t>
            </a:r>
            <a:r>
              <a:rPr lang="en-US" sz="1800" u="sng" dirty="0" err="1">
                <a:solidFill>
                  <a:srgbClr val="0563C1"/>
                </a:solidFill>
                <a:effectLst/>
                <a:latin typeface="Libertinus Serif" pitchFamily="50" charset="0"/>
                <a:ea typeface="LinLibertine"/>
                <a:cs typeface="Times New Roman" panose="02020603050405020304" pitchFamily="18" charset="0"/>
                <a:hlinkClick r:id="rId6"/>
              </a:rPr>
              <a:t>acprof:oso</a:t>
            </a:r>
            <a:r>
              <a:rPr lang="en-US" sz="1800" u="sng" dirty="0">
                <a:solidFill>
                  <a:srgbClr val="0563C1"/>
                </a:solidFill>
                <a:effectLst/>
                <a:latin typeface="Libertinus Serif" pitchFamily="50" charset="0"/>
                <a:ea typeface="LinLibertine"/>
                <a:cs typeface="Times New Roman" panose="02020603050405020304" pitchFamily="18" charset="0"/>
                <a:hlinkClick r:id="rId6"/>
              </a:rPr>
              <a:t>/9780198299554.001.0001</a:t>
            </a:r>
            <a:r>
              <a:rPr lang="en-US" sz="1800" dirty="0">
                <a:effectLst/>
                <a:latin typeface="Libertinus Serif" pitchFamily="50" charset="0"/>
                <a:ea typeface="LinLibertine"/>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a:effectLst/>
                <a:latin typeface="Libertinus Serif" pitchFamily="50" charset="0"/>
                <a:ea typeface="LinLibertine"/>
                <a:cs typeface="Times New Roman" panose="02020603050405020304" pitchFamily="18" charset="0"/>
              </a:rPr>
              <a:t>Crystal, David. 1967. English. </a:t>
            </a:r>
            <a:r>
              <a:rPr lang="en-US" sz="1800" i="1" dirty="0">
                <a:effectLst/>
                <a:latin typeface="Libertinus Serif" pitchFamily="50" charset="0"/>
                <a:ea typeface="LinLibertine"/>
                <a:cs typeface="Times New Roman" panose="02020603050405020304" pitchFamily="18" charset="0"/>
              </a:rPr>
              <a:t>Lingua </a:t>
            </a:r>
            <a:r>
              <a:rPr lang="en-US" sz="1800" dirty="0">
                <a:effectLst/>
                <a:latin typeface="Libertinus Serif" pitchFamily="50" charset="0"/>
                <a:ea typeface="LinLibertine"/>
                <a:cs typeface="Times New Roman" panose="02020603050405020304" pitchFamily="18" charset="0"/>
              </a:rPr>
              <a:t>17(3-4). 24</a:t>
            </a:r>
            <a:r>
              <a:rPr lang="en-US" sz="1800" dirty="0">
                <a:effectLst/>
                <a:latin typeface="LinLibertine"/>
                <a:ea typeface="Calibri" panose="020F0502020204030204" pitchFamily="34" charset="0"/>
                <a:cs typeface="Libertinus Serif" pitchFamily="50" charset="0"/>
              </a:rPr>
              <a:t>–</a:t>
            </a:r>
            <a:r>
              <a:rPr lang="en-US" sz="1800" dirty="0">
                <a:effectLst/>
                <a:latin typeface="Libertinus Serif" pitchFamily="50" charset="0"/>
                <a:ea typeface="LinLibertine"/>
                <a:cs typeface="Times New Roman" panose="02020603050405020304" pitchFamily="18" charset="0"/>
              </a:rPr>
              <a:t>56. doi:</a:t>
            </a:r>
            <a:r>
              <a:rPr lang="en-US" sz="1800" u="sng" dirty="0">
                <a:solidFill>
                  <a:srgbClr val="0563C1"/>
                </a:solidFill>
                <a:effectLst/>
                <a:latin typeface="Libertinus Serif" pitchFamily="50" charset="0"/>
                <a:ea typeface="LinLibertine"/>
                <a:cs typeface="Times New Roman" panose="02020603050405020304" pitchFamily="18" charset="0"/>
                <a:hlinkClick r:id="rId7"/>
              </a:rPr>
              <a:t>10.1016/0024-3841(66)90003-9</a:t>
            </a:r>
            <a:r>
              <a:rPr lang="en-US" sz="1800" dirty="0">
                <a:effectLst/>
                <a:latin typeface="Libertinus Serif" pitchFamily="50" charset="0"/>
                <a:ea typeface="LinLibertine"/>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a:effectLst/>
                <a:latin typeface="Libertinus Serif" pitchFamily="50" charset="0"/>
                <a:ea typeface="LinLibertine"/>
                <a:cs typeface="Times New Roman" panose="02020603050405020304" pitchFamily="18" charset="0"/>
              </a:rPr>
              <a:t>Farrell, Patrick. 2001. Functional shift as category </a:t>
            </a:r>
            <a:r>
              <a:rPr lang="en-US" sz="1800" dirty="0" err="1">
                <a:effectLst/>
                <a:latin typeface="Libertinus Serif" pitchFamily="50" charset="0"/>
                <a:ea typeface="LinLibertine"/>
                <a:cs typeface="Times New Roman" panose="02020603050405020304" pitchFamily="18" charset="0"/>
              </a:rPr>
              <a:t>underspecification</a:t>
            </a:r>
            <a:r>
              <a:rPr lang="en-US" sz="1800" dirty="0">
                <a:effectLst/>
                <a:latin typeface="Libertinus Serif" pitchFamily="50" charset="0"/>
                <a:ea typeface="LinLibertine"/>
                <a:cs typeface="Times New Roman" panose="02020603050405020304" pitchFamily="18" charset="0"/>
              </a:rPr>
              <a:t>. </a:t>
            </a:r>
            <a:r>
              <a:rPr lang="en-US" sz="1800" i="1" dirty="0">
                <a:effectLst/>
                <a:latin typeface="Libertinus Serif" pitchFamily="50" charset="0"/>
                <a:ea typeface="LinLibertine"/>
                <a:cs typeface="Times New Roman" panose="02020603050405020304" pitchFamily="18" charset="0"/>
              </a:rPr>
              <a:t>English Language &amp; Linguistics </a:t>
            </a:r>
            <a:r>
              <a:rPr lang="en-US" sz="1800" dirty="0">
                <a:effectLst/>
                <a:latin typeface="Libertinus Serif" pitchFamily="50" charset="0"/>
                <a:ea typeface="LinLibertine"/>
                <a:cs typeface="Times New Roman" panose="02020603050405020304" pitchFamily="18" charset="0"/>
              </a:rPr>
              <a:t>5(1). 109</a:t>
            </a:r>
            <a:r>
              <a:rPr lang="en-US" sz="1800" dirty="0">
                <a:effectLst/>
                <a:latin typeface="LinLibertine"/>
                <a:ea typeface="Calibri" panose="020F0502020204030204" pitchFamily="34" charset="0"/>
                <a:cs typeface="Libertinus Serif" pitchFamily="50" charset="0"/>
              </a:rPr>
              <a:t>–</a:t>
            </a:r>
            <a:r>
              <a:rPr lang="en-US" sz="1800" dirty="0">
                <a:effectLst/>
                <a:latin typeface="Libertinus Serif" pitchFamily="50" charset="0"/>
                <a:ea typeface="LinLibertine"/>
                <a:cs typeface="Times New Roman" panose="02020603050405020304" pitchFamily="18" charset="0"/>
              </a:rPr>
              <a:t>130. doi:</a:t>
            </a:r>
            <a:r>
              <a:rPr lang="en-US" sz="1800" u="sng" dirty="0">
                <a:solidFill>
                  <a:srgbClr val="0563C1"/>
                </a:solidFill>
                <a:effectLst/>
                <a:latin typeface="Libertinus Serif" pitchFamily="50" charset="0"/>
                <a:ea typeface="LinLibertine"/>
                <a:cs typeface="Times New Roman" panose="02020603050405020304" pitchFamily="18" charset="0"/>
                <a:hlinkClick r:id="rId8"/>
              </a:rPr>
              <a:t>10.1017/S1360674301000156</a:t>
            </a:r>
            <a:r>
              <a:rPr lang="en-US" sz="1800" dirty="0">
                <a:effectLst/>
                <a:latin typeface="Libertinus Serif" pitchFamily="50" charset="0"/>
                <a:ea typeface="LinLibertine"/>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a:effectLst/>
                <a:latin typeface="Libertinus Serif" pitchFamily="50" charset="0"/>
                <a:ea typeface="LinLibertine"/>
                <a:cs typeface="Times New Roman" panose="02020603050405020304" pitchFamily="18" charset="0"/>
              </a:rPr>
              <a:t>Little, Caroline. 2003. </a:t>
            </a:r>
            <a:r>
              <a:rPr lang="en-US" sz="1800" i="1" dirty="0">
                <a:effectLst/>
                <a:latin typeface="Libertinus Serif" pitchFamily="50" charset="0"/>
                <a:ea typeface="LinLibertine"/>
                <a:cs typeface="Times New Roman" panose="02020603050405020304" pitchFamily="18" charset="0"/>
              </a:rPr>
              <a:t>Caroline Little’s Nuu-chah-nulth (Ahousaht) texts with grammatical analysis</a:t>
            </a:r>
            <a:r>
              <a:rPr lang="en-US" sz="1800" dirty="0">
                <a:effectLst/>
                <a:latin typeface="Libertinus Serif" pitchFamily="50" charset="0"/>
                <a:ea typeface="LinLibertine"/>
                <a:cs typeface="Times New Roman" panose="02020603050405020304" pitchFamily="18" charset="0"/>
              </a:rPr>
              <a:t>. Toshihide Nakayama (ed.) (Endangered Languages of the Pacific Rim A2-27). Nakanishi Press.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a:effectLst/>
                <a:latin typeface="Libertinus Serif" pitchFamily="50" charset="0"/>
                <a:ea typeface="LinLibertine"/>
                <a:cs typeface="Times New Roman" panose="02020603050405020304" pitchFamily="18" charset="0"/>
              </a:rPr>
              <a:t>Louie, George. 2003. </a:t>
            </a:r>
            <a:r>
              <a:rPr lang="en-US" sz="1800" i="1" dirty="0">
                <a:effectLst/>
                <a:latin typeface="Libertinus Serif" pitchFamily="50" charset="0"/>
                <a:ea typeface="LinLibertine"/>
                <a:cs typeface="Times New Roman" panose="02020603050405020304" pitchFamily="18" charset="0"/>
              </a:rPr>
              <a:t>George Louie’s Nuu-chah-nulth (Ahousaht) texts with grammatical analysis</a:t>
            </a:r>
            <a:r>
              <a:rPr lang="en-US" sz="1800" dirty="0">
                <a:effectLst/>
                <a:latin typeface="Libertinus Serif" pitchFamily="50" charset="0"/>
                <a:ea typeface="LinLibertine"/>
                <a:cs typeface="Times New Roman" panose="02020603050405020304" pitchFamily="18" charset="0"/>
              </a:rPr>
              <a:t>. Toshihide Nakayama (ed.) (Endangered Languages of the Pacific Rim A2-028). Nakanishi Press.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2C72737-B581-45A8-AC97-632A79582178}"/>
              </a:ext>
            </a:extLst>
          </p:cNvPr>
          <p:cNvSpPr>
            <a:spLocks noGrp="1"/>
          </p:cNvSpPr>
          <p:nvPr>
            <p:ph sz="half" idx="2"/>
          </p:nvPr>
        </p:nvSpPr>
        <p:spPr/>
        <p:txBody>
          <a:bodyPr>
            <a:normAutofit fontScale="55000" lnSpcReduction="20000"/>
          </a:bodyPr>
          <a:lstStyle/>
          <a:p>
            <a:pPr marL="228600" marR="0" indent="-228600">
              <a:lnSpc>
                <a:spcPct val="107000"/>
              </a:lnSpc>
              <a:spcBef>
                <a:spcPts val="0"/>
              </a:spcBef>
              <a:spcAft>
                <a:spcPts val="600"/>
              </a:spcAft>
            </a:pPr>
            <a:r>
              <a:rPr lang="en-US" sz="1800" dirty="0">
                <a:effectLst/>
                <a:latin typeface="Libertinus Serif" pitchFamily="50" charset="0"/>
                <a:ea typeface="LinLibertine"/>
                <a:cs typeface="Times New Roman" panose="02020603050405020304" pitchFamily="18" charset="0"/>
              </a:rPr>
              <a:t>Mithun, Marianne. 2017. Polycategoriality and zero derivation: Insights from Central Alaskan Yup’ik Eskimo. In Valentina </a:t>
            </a:r>
            <a:r>
              <a:rPr lang="en-US" sz="1800" dirty="0" err="1">
                <a:effectLst/>
                <a:latin typeface="Libertinus Serif" pitchFamily="50" charset="0"/>
                <a:ea typeface="LinLibertine"/>
                <a:cs typeface="Times New Roman" panose="02020603050405020304" pitchFamily="18" charset="0"/>
              </a:rPr>
              <a:t>Vapnarsky</a:t>
            </a:r>
            <a:r>
              <a:rPr lang="en-US" sz="1800" dirty="0">
                <a:effectLst/>
                <a:latin typeface="Libertinus Serif" pitchFamily="50" charset="0"/>
                <a:ea typeface="LinLibertine"/>
                <a:cs typeface="Times New Roman" panose="02020603050405020304" pitchFamily="18" charset="0"/>
              </a:rPr>
              <a:t> &amp; Edy </a:t>
            </a:r>
            <a:r>
              <a:rPr lang="en-US" sz="1800" dirty="0" err="1">
                <a:effectLst/>
                <a:latin typeface="Libertinus Serif" pitchFamily="50" charset="0"/>
                <a:ea typeface="LinLibertine"/>
                <a:cs typeface="Times New Roman" panose="02020603050405020304" pitchFamily="18" charset="0"/>
              </a:rPr>
              <a:t>Veneziano</a:t>
            </a:r>
            <a:r>
              <a:rPr lang="en-US" sz="1800" dirty="0">
                <a:effectLst/>
                <a:latin typeface="Libertinus Serif" pitchFamily="50" charset="0"/>
                <a:ea typeface="LinLibertine"/>
                <a:cs typeface="Times New Roman" panose="02020603050405020304" pitchFamily="18" charset="0"/>
              </a:rPr>
              <a:t> (eds.), </a:t>
            </a:r>
            <a:r>
              <a:rPr lang="en-US" sz="1800" i="1" dirty="0">
                <a:effectLst/>
                <a:latin typeface="Libertinus Serif" pitchFamily="50" charset="0"/>
                <a:ea typeface="LinLibertine"/>
                <a:cs typeface="Times New Roman" panose="02020603050405020304" pitchFamily="18" charset="0"/>
              </a:rPr>
              <a:t>Lexical polycategoriality: Cross-linguistic, cross-theoretical and language acquisition approaches </a:t>
            </a:r>
            <a:r>
              <a:rPr lang="en-US" sz="1800" dirty="0">
                <a:effectLst/>
                <a:latin typeface="Libertinus Serif" pitchFamily="50" charset="0"/>
                <a:ea typeface="LinLibertine"/>
                <a:cs typeface="Times New Roman" panose="02020603050405020304" pitchFamily="18" charset="0"/>
              </a:rPr>
              <a:t>(Studies in Language Companion Series 182), 155–176. John Benjamins. doi:</a:t>
            </a:r>
            <a:r>
              <a:rPr lang="en-US" sz="1800" u="sng" dirty="0">
                <a:solidFill>
                  <a:srgbClr val="0563C1"/>
                </a:solidFill>
                <a:effectLst/>
                <a:latin typeface="Libertinus Serif" pitchFamily="50" charset="0"/>
                <a:ea typeface="LinLibertine"/>
                <a:cs typeface="Times New Roman" panose="02020603050405020304" pitchFamily="18" charset="0"/>
                <a:hlinkClick r:id="rId9"/>
              </a:rPr>
              <a:t>10.1075/slcs.182.06mit</a:t>
            </a:r>
            <a:r>
              <a:rPr lang="en-US" sz="1800" dirty="0">
                <a:effectLst/>
                <a:latin typeface="Libertinus Serif" pitchFamily="50" charset="0"/>
                <a:ea typeface="LinLibertine"/>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a:effectLst/>
                <a:latin typeface="Libertinus Serif" pitchFamily="50" charset="0"/>
                <a:ea typeface="LinLibertine"/>
                <a:cs typeface="Times New Roman" panose="02020603050405020304" pitchFamily="18" charset="0"/>
              </a:rPr>
              <a:t>Nakayama, Toshihide. 2001. </a:t>
            </a:r>
            <a:r>
              <a:rPr lang="en-US" sz="1800" i="1" dirty="0">
                <a:effectLst/>
                <a:latin typeface="Libertinus Serif" pitchFamily="50" charset="0"/>
                <a:ea typeface="LinLibertine"/>
                <a:cs typeface="Times New Roman" panose="02020603050405020304" pitchFamily="18" charset="0"/>
              </a:rPr>
              <a:t>Nuuchahnulth (Nootka) morphosyntax </a:t>
            </a:r>
            <a:r>
              <a:rPr lang="en-US" sz="1800" dirty="0">
                <a:effectLst/>
                <a:latin typeface="Libertinus Serif" pitchFamily="50" charset="0"/>
                <a:ea typeface="LinLibertine"/>
                <a:cs typeface="Times New Roman" panose="02020603050405020304" pitchFamily="18" charset="0"/>
              </a:rPr>
              <a:t>(University of California Publications in Linguistics 134). University of California Press.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a:effectLst/>
                <a:latin typeface="Libertinus Serif" pitchFamily="50" charset="0"/>
                <a:ea typeface="LinLibertine"/>
                <a:cs typeface="Times New Roman" panose="02020603050405020304" pitchFamily="18" charset="0"/>
              </a:rPr>
              <a:t>Nicholas &amp; </a:t>
            </a:r>
            <a:r>
              <a:rPr lang="en-US" sz="1800" dirty="0" err="1">
                <a:effectLst/>
                <a:latin typeface="Libertinus Serif" pitchFamily="50" charset="0"/>
                <a:ea typeface="LinLibertine"/>
                <a:cs typeface="Times New Roman" panose="02020603050405020304" pitchFamily="18" charset="0"/>
              </a:rPr>
              <a:t>Toshiki</a:t>
            </a:r>
            <a:r>
              <a:rPr lang="en-US" sz="1800" dirty="0">
                <a:effectLst/>
                <a:latin typeface="Libertinus Serif" pitchFamily="50" charset="0"/>
                <a:ea typeface="LinLibertine"/>
                <a:cs typeface="Times New Roman" panose="02020603050405020304" pitchFamily="18" charset="0"/>
              </a:rPr>
              <a:t> Osada. 2005. Mundari: The myth of a language without word classes. </a:t>
            </a:r>
            <a:r>
              <a:rPr lang="en-US" sz="1800" i="1" dirty="0">
                <a:effectLst/>
                <a:latin typeface="Libertinus Serif" pitchFamily="50" charset="0"/>
                <a:ea typeface="LinLibertine"/>
                <a:cs typeface="Times New Roman" panose="02020603050405020304" pitchFamily="18" charset="0"/>
              </a:rPr>
              <a:t>Linguistic Typology </a:t>
            </a:r>
            <a:r>
              <a:rPr lang="en-US" sz="1800" dirty="0">
                <a:effectLst/>
                <a:latin typeface="Libertinus Serif" pitchFamily="50" charset="0"/>
                <a:ea typeface="LinLibertine"/>
                <a:cs typeface="Times New Roman" panose="02020603050405020304" pitchFamily="18" charset="0"/>
              </a:rPr>
              <a:t>9(3). 351–390. doi:</a:t>
            </a:r>
            <a:r>
              <a:rPr lang="en-US" sz="1800" u="sng" dirty="0">
                <a:solidFill>
                  <a:srgbClr val="0563C1"/>
                </a:solidFill>
                <a:effectLst/>
                <a:latin typeface="Libertinus Serif" pitchFamily="50" charset="0"/>
                <a:ea typeface="LinLibertine"/>
                <a:cs typeface="Times New Roman" panose="02020603050405020304" pitchFamily="18" charset="0"/>
                <a:hlinkClick r:id="rId10"/>
              </a:rPr>
              <a:t>10.1515/lity.2005.9.3.351</a:t>
            </a:r>
            <a:r>
              <a:rPr lang="en-US" sz="1800" dirty="0">
                <a:effectLst/>
                <a:latin typeface="Libertinus Serif" pitchFamily="50" charset="0"/>
                <a:ea typeface="LinLibertine"/>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err="1">
                <a:effectLst/>
                <a:latin typeface="Libertinus Serif" pitchFamily="50" charset="0"/>
                <a:ea typeface="LinLibertine"/>
                <a:cs typeface="Times New Roman" panose="02020603050405020304" pitchFamily="18" charset="0"/>
              </a:rPr>
              <a:t>Rijkhoff</a:t>
            </a:r>
            <a:r>
              <a:rPr lang="en-US" sz="1800" dirty="0">
                <a:effectLst/>
                <a:latin typeface="Libertinus Serif" pitchFamily="50" charset="0"/>
                <a:ea typeface="LinLibertine"/>
                <a:cs typeface="Times New Roman" panose="02020603050405020304" pitchFamily="18" charset="0"/>
              </a:rPr>
              <a:t>, Jan. 2007. Word classes. </a:t>
            </a:r>
            <a:r>
              <a:rPr lang="en-US" sz="1800" i="1" dirty="0">
                <a:effectLst/>
                <a:latin typeface="Libertinus Serif" pitchFamily="50" charset="0"/>
                <a:ea typeface="LinLibertine"/>
                <a:cs typeface="Times New Roman" panose="02020603050405020304" pitchFamily="18" charset="0"/>
              </a:rPr>
              <a:t>Language &amp; Linguistics Compass </a:t>
            </a:r>
            <a:r>
              <a:rPr lang="en-US" sz="1800" dirty="0">
                <a:effectLst/>
                <a:latin typeface="Libertinus Serif" pitchFamily="50" charset="0"/>
                <a:ea typeface="LinLibertine"/>
                <a:cs typeface="Times New Roman" panose="02020603050405020304" pitchFamily="18" charset="0"/>
              </a:rPr>
              <a:t>1(6). 709</a:t>
            </a:r>
            <a:r>
              <a:rPr lang="en-US" sz="1800" dirty="0">
                <a:effectLst/>
                <a:latin typeface="LinLibertine"/>
                <a:ea typeface="Calibri" panose="020F0502020204030204" pitchFamily="34" charset="0"/>
                <a:cs typeface="Libertinus Serif" pitchFamily="50" charset="0"/>
              </a:rPr>
              <a:t>–</a:t>
            </a:r>
            <a:r>
              <a:rPr lang="en-US" sz="1800" dirty="0">
                <a:effectLst/>
                <a:latin typeface="Libertinus Serif" pitchFamily="50" charset="0"/>
                <a:ea typeface="LinLibertine"/>
                <a:cs typeface="Times New Roman" panose="02020603050405020304" pitchFamily="18" charset="0"/>
              </a:rPr>
              <a:t>726. doi:</a:t>
            </a:r>
            <a:r>
              <a:rPr lang="en-US" sz="1800" u="sng" dirty="0">
                <a:solidFill>
                  <a:srgbClr val="0563C1"/>
                </a:solidFill>
                <a:effectLst/>
                <a:latin typeface="Libertinus Serif" pitchFamily="50" charset="0"/>
                <a:ea typeface="LinLibertine"/>
                <a:cs typeface="Times New Roman" panose="02020603050405020304" pitchFamily="18" charset="0"/>
                <a:hlinkClick r:id="rId11"/>
              </a:rPr>
              <a:t>10.1111/j.1749-818x.2007.00030.xWord</a:t>
            </a:r>
            <a:r>
              <a:rPr lang="en-US" sz="1800" dirty="0">
                <a:effectLst/>
                <a:latin typeface="Libertinus Serif" pitchFamily="50" charset="0"/>
                <a:ea typeface="LinLibertine"/>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a:effectLst/>
                <a:latin typeface="Libertinus Serif" pitchFamily="50" charset="0"/>
                <a:ea typeface="LinLibertine"/>
                <a:cs typeface="Times New Roman" panose="02020603050405020304" pitchFamily="18" charset="0"/>
              </a:rPr>
              <a:t>Schachter, Paul &amp; Timothy Shopen. 2007. Parts-of-speech systems. In Timothy Shopen (ed.), </a:t>
            </a:r>
            <a:r>
              <a:rPr lang="en-US" sz="1800" i="1" dirty="0">
                <a:effectLst/>
                <a:latin typeface="Libertinus Serif" pitchFamily="50" charset="0"/>
                <a:ea typeface="LinLibertine"/>
                <a:cs typeface="Times New Roman" panose="02020603050405020304" pitchFamily="18" charset="0"/>
              </a:rPr>
              <a:t>Language typology and syntactic description, Vol. 1: Clause structure</a:t>
            </a:r>
            <a:r>
              <a:rPr lang="en-US" sz="1800" dirty="0">
                <a:effectLst/>
                <a:latin typeface="Libertinus Serif" pitchFamily="50" charset="0"/>
                <a:ea typeface="LinLibertine"/>
                <a:cs typeface="Times New Roman" panose="02020603050405020304" pitchFamily="18" charset="0"/>
              </a:rPr>
              <a:t>, 2nd edn., 1</a:t>
            </a:r>
            <a:r>
              <a:rPr lang="en-US" sz="1800" dirty="0">
                <a:effectLst/>
                <a:latin typeface="LinLibertine"/>
                <a:ea typeface="Calibri" panose="020F0502020204030204" pitchFamily="34" charset="0"/>
                <a:cs typeface="Libertinus Serif" pitchFamily="50" charset="0"/>
              </a:rPr>
              <a:t>–</a:t>
            </a:r>
            <a:r>
              <a:rPr lang="en-US" sz="1800" dirty="0">
                <a:effectLst/>
                <a:latin typeface="Libertinus Serif" pitchFamily="50" charset="0"/>
                <a:ea typeface="LinLibertine"/>
                <a:cs typeface="Times New Roman" panose="02020603050405020304" pitchFamily="18" charset="0"/>
              </a:rPr>
              <a:t>60. Cambridge University Press. doi:</a:t>
            </a:r>
            <a:r>
              <a:rPr lang="en-US" sz="1800" u="sng" dirty="0">
                <a:solidFill>
                  <a:srgbClr val="0563C1"/>
                </a:solidFill>
                <a:effectLst/>
                <a:latin typeface="Libertinus Serif" pitchFamily="50" charset="0"/>
                <a:ea typeface="LinLibertine"/>
                <a:cs typeface="Times New Roman" panose="02020603050405020304" pitchFamily="18" charset="0"/>
                <a:hlinkClick r:id="rId12"/>
              </a:rPr>
              <a:t>10.1017/CBO9780511619427.001</a:t>
            </a:r>
            <a:r>
              <a:rPr lang="en-US" sz="1800" dirty="0">
                <a:effectLst/>
                <a:latin typeface="Libertinus Serif" pitchFamily="50" charset="0"/>
                <a:ea typeface="LinLibertine"/>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a:effectLst/>
                <a:latin typeface="Libertinus Serif" pitchFamily="50" charset="0"/>
                <a:ea typeface="LinLibertine"/>
                <a:cs typeface="Times New Roman" panose="02020603050405020304" pitchFamily="18" charset="0"/>
              </a:rPr>
              <a:t>Shannon, Claude E. 1948. A mathematical theory of communication. </a:t>
            </a:r>
            <a:r>
              <a:rPr lang="en-US" sz="1800" i="1" dirty="0">
                <a:effectLst/>
                <a:latin typeface="Libertinus Serif" pitchFamily="50" charset="0"/>
                <a:ea typeface="LinLibertine"/>
                <a:cs typeface="Times New Roman" panose="02020603050405020304" pitchFamily="18" charset="0"/>
              </a:rPr>
              <a:t>The Bell System Technical Journal</a:t>
            </a:r>
            <a:r>
              <a:rPr lang="en-US" sz="1800" dirty="0">
                <a:effectLst/>
                <a:latin typeface="Libertinus Serif" pitchFamily="50" charset="0"/>
                <a:ea typeface="LinLibertine"/>
                <a:cs typeface="Times New Roman" panose="02020603050405020304" pitchFamily="18" charset="0"/>
              </a:rPr>
              <a:t> 27(3). 379–423. doi:</a:t>
            </a:r>
            <a:r>
              <a:rPr lang="en-US" sz="1800" u="sng" dirty="0">
                <a:solidFill>
                  <a:srgbClr val="0563C1"/>
                </a:solidFill>
                <a:effectLst/>
                <a:latin typeface="Libertinus Serif" pitchFamily="50" charset="0"/>
                <a:ea typeface="LinLibertine"/>
                <a:cs typeface="Times New Roman" panose="02020603050405020304" pitchFamily="18" charset="0"/>
                <a:hlinkClick r:id="rId13"/>
              </a:rPr>
              <a:t>10.1002/j.1538-7305.1948.tb01338.x</a:t>
            </a:r>
            <a:r>
              <a:rPr lang="en-US" sz="1800" dirty="0">
                <a:effectLst/>
                <a:latin typeface="Libertinus Serif" pitchFamily="50" charset="0"/>
                <a:ea typeface="LinLibertine"/>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a:effectLst/>
                <a:latin typeface="Libertinus Serif" pitchFamily="50" charset="0"/>
                <a:ea typeface="LinLibertine"/>
                <a:cs typeface="Times New Roman" panose="02020603050405020304" pitchFamily="18" charset="0"/>
              </a:rPr>
              <a:t>Shannon, Claude E. 1951. Prediction and entropy of printed English. </a:t>
            </a:r>
            <a:r>
              <a:rPr lang="en-US" sz="1800" i="1" dirty="0">
                <a:effectLst/>
                <a:latin typeface="Libertinus Serif" pitchFamily="50" charset="0"/>
                <a:ea typeface="LinLibertine"/>
                <a:cs typeface="Times New Roman" panose="02020603050405020304" pitchFamily="18" charset="0"/>
              </a:rPr>
              <a:t>The Bell System Technical Journal </a:t>
            </a:r>
            <a:r>
              <a:rPr lang="en-US" sz="1800" dirty="0">
                <a:effectLst/>
                <a:latin typeface="Libertinus Serif" pitchFamily="50" charset="0"/>
                <a:ea typeface="LinLibertine"/>
                <a:cs typeface="Times New Roman" panose="02020603050405020304" pitchFamily="18" charset="0"/>
              </a:rPr>
              <a:t>30(1). 50</a:t>
            </a:r>
            <a:r>
              <a:rPr lang="en-US" sz="1800" dirty="0">
                <a:effectLst/>
                <a:latin typeface="LinLibertine"/>
                <a:ea typeface="Calibri" panose="020F0502020204030204" pitchFamily="34" charset="0"/>
                <a:cs typeface="Libertinus Serif" pitchFamily="50" charset="0"/>
              </a:rPr>
              <a:t>–</a:t>
            </a:r>
            <a:r>
              <a:rPr lang="en-US" sz="1800" dirty="0">
                <a:effectLst/>
                <a:latin typeface="Libertinus Serif" pitchFamily="50" charset="0"/>
                <a:ea typeface="LinLibertine"/>
                <a:cs typeface="Times New Roman" panose="02020603050405020304" pitchFamily="18" charset="0"/>
              </a:rPr>
              <a:t>64. doi:</a:t>
            </a:r>
            <a:r>
              <a:rPr lang="en-US" sz="1800" u="sng" dirty="0">
                <a:solidFill>
                  <a:srgbClr val="0563C1"/>
                </a:solidFill>
                <a:effectLst/>
                <a:latin typeface="Libertinus Serif" pitchFamily="50" charset="0"/>
                <a:ea typeface="LinLibertine"/>
                <a:cs typeface="Times New Roman" panose="02020603050405020304" pitchFamily="18" charset="0"/>
                <a:hlinkClick r:id="rId14"/>
              </a:rPr>
              <a:t>10.1002/j.1538-7305.1951.tb01366.x</a:t>
            </a:r>
            <a:r>
              <a:rPr lang="en-US" sz="1800" dirty="0">
                <a:effectLst/>
                <a:latin typeface="Libertinus Serif" pitchFamily="50" charset="0"/>
                <a:ea typeface="LinLibertine"/>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a:effectLst/>
                <a:latin typeface="Libertinus Serif" pitchFamily="50" charset="0"/>
                <a:ea typeface="LinLibertine"/>
                <a:cs typeface="Times New Roman" panose="02020603050405020304" pitchFamily="18" charset="0"/>
              </a:rPr>
              <a:t>Velupillai, </a:t>
            </a:r>
            <a:r>
              <a:rPr lang="en-US" sz="1800" dirty="0" err="1">
                <a:effectLst/>
                <a:latin typeface="Libertinus Serif" pitchFamily="50" charset="0"/>
                <a:ea typeface="LinLibertine"/>
                <a:cs typeface="Times New Roman" panose="02020603050405020304" pitchFamily="18" charset="0"/>
              </a:rPr>
              <a:t>Viveka</a:t>
            </a:r>
            <a:r>
              <a:rPr lang="en-US" sz="1800" dirty="0">
                <a:effectLst/>
                <a:latin typeface="Libertinus Serif" pitchFamily="50" charset="0"/>
                <a:ea typeface="LinLibertine"/>
                <a:cs typeface="Times New Roman" panose="02020603050405020304" pitchFamily="18" charset="0"/>
              </a:rPr>
              <a:t>. 2012. </a:t>
            </a:r>
            <a:r>
              <a:rPr lang="en-US" sz="1800" i="1" dirty="0">
                <a:effectLst/>
                <a:latin typeface="Libertinus Serif" pitchFamily="50" charset="0"/>
                <a:ea typeface="LinLibertine"/>
                <a:cs typeface="Times New Roman" panose="02020603050405020304" pitchFamily="18" charset="0"/>
              </a:rPr>
              <a:t>An introduction to linguistic typology</a:t>
            </a:r>
            <a:r>
              <a:rPr lang="en-US" sz="1800" dirty="0">
                <a:effectLst/>
                <a:latin typeface="Libertinus Serif" pitchFamily="50" charset="0"/>
                <a:ea typeface="LinLibertine"/>
                <a:cs typeface="Times New Roman" panose="02020603050405020304" pitchFamily="18" charset="0"/>
              </a:rPr>
              <a:t>. John Benjamins. doi:</a:t>
            </a:r>
            <a:r>
              <a:rPr lang="en-US" sz="1800" u="sng" dirty="0">
                <a:solidFill>
                  <a:srgbClr val="0563C1"/>
                </a:solidFill>
                <a:effectLst/>
                <a:latin typeface="Libertinus Serif" pitchFamily="50" charset="0"/>
                <a:ea typeface="LinLibertine"/>
                <a:cs typeface="Times New Roman" panose="02020603050405020304" pitchFamily="18" charset="0"/>
                <a:hlinkClick r:id="rId15"/>
              </a:rPr>
              <a:t>10.1075/z.176</a:t>
            </a:r>
            <a:r>
              <a:rPr lang="en-US" sz="1800" dirty="0">
                <a:effectLst/>
                <a:latin typeface="Libertinus Serif" pitchFamily="50" charset="0"/>
                <a:ea typeface="LinLibertine"/>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600"/>
              </a:spcAft>
            </a:pPr>
            <a:r>
              <a:rPr lang="en-US" sz="1800" dirty="0" err="1">
                <a:effectLst/>
                <a:latin typeface="Libertinus Serif" pitchFamily="50" charset="0"/>
                <a:ea typeface="LinLibertine"/>
                <a:cs typeface="Times New Roman" panose="02020603050405020304" pitchFamily="18" charset="0"/>
              </a:rPr>
              <a:t>Vonen</a:t>
            </a:r>
            <a:r>
              <a:rPr lang="en-US" sz="1800" dirty="0">
                <a:effectLst/>
                <a:latin typeface="Libertinus Serif" pitchFamily="50" charset="0"/>
                <a:ea typeface="LinLibertine"/>
                <a:cs typeface="Times New Roman" panose="02020603050405020304" pitchFamily="18" charset="0"/>
              </a:rPr>
              <a:t>, </a:t>
            </a:r>
            <a:r>
              <a:rPr lang="en-US" sz="1800" dirty="0" err="1">
                <a:effectLst/>
                <a:latin typeface="Libertinus Serif" pitchFamily="50" charset="0"/>
                <a:ea typeface="LinLibertine"/>
                <a:cs typeface="Times New Roman" panose="02020603050405020304" pitchFamily="18" charset="0"/>
              </a:rPr>
              <a:t>Arnfinn</a:t>
            </a:r>
            <a:r>
              <a:rPr lang="en-US" sz="1800" dirty="0">
                <a:effectLst/>
                <a:latin typeface="Libertinus Serif" pitchFamily="50" charset="0"/>
                <a:ea typeface="LinLibertine"/>
                <a:cs typeface="Times New Roman" panose="02020603050405020304" pitchFamily="18" charset="0"/>
              </a:rPr>
              <a:t> M. 1994. Multifunctionality and morphology in Tokelau and English. </a:t>
            </a:r>
            <a:r>
              <a:rPr lang="en-US" sz="1800" i="1" dirty="0">
                <a:effectLst/>
                <a:latin typeface="Libertinus Serif" pitchFamily="50" charset="0"/>
                <a:ea typeface="LinLibertine"/>
                <a:cs typeface="Times New Roman" panose="02020603050405020304" pitchFamily="18" charset="0"/>
              </a:rPr>
              <a:t>Nordic Journal of Linguistics </a:t>
            </a:r>
            <a:r>
              <a:rPr lang="en-US" sz="1800" dirty="0">
                <a:effectLst/>
                <a:latin typeface="Libertinus Serif" pitchFamily="50" charset="0"/>
                <a:ea typeface="LinLibertine"/>
                <a:cs typeface="Times New Roman" panose="02020603050405020304" pitchFamily="18" charset="0"/>
              </a:rPr>
              <a:t>17(2). 155</a:t>
            </a:r>
            <a:r>
              <a:rPr lang="en-US" sz="1800" dirty="0">
                <a:effectLst/>
                <a:latin typeface="LinLibertine"/>
                <a:ea typeface="Calibri" panose="020F0502020204030204" pitchFamily="34" charset="0"/>
                <a:cs typeface="Libertinus Serif" pitchFamily="50" charset="0"/>
              </a:rPr>
              <a:t>–</a:t>
            </a:r>
            <a:r>
              <a:rPr lang="en-US" sz="1800" dirty="0">
                <a:effectLst/>
                <a:latin typeface="Libertinus Serif" pitchFamily="50" charset="0"/>
                <a:ea typeface="LinLibertine"/>
                <a:cs typeface="Times New Roman" panose="02020603050405020304" pitchFamily="18" charset="0"/>
              </a:rPr>
              <a:t>178. doi:</a:t>
            </a:r>
            <a:r>
              <a:rPr lang="en-US" sz="1800" u="sng" dirty="0">
                <a:solidFill>
                  <a:srgbClr val="0563C1"/>
                </a:solidFill>
                <a:effectLst/>
                <a:latin typeface="Libertinus Serif" pitchFamily="50" charset="0"/>
                <a:ea typeface="LinLibertine"/>
                <a:cs typeface="Times New Roman" panose="02020603050405020304" pitchFamily="18" charset="0"/>
                <a:hlinkClick r:id="rId16"/>
              </a:rPr>
              <a:t>10.1017/S0332586500002997</a:t>
            </a:r>
            <a:r>
              <a:rPr lang="en-US" sz="1800" dirty="0">
                <a:effectLst/>
                <a:latin typeface="Libertinus Serif" pitchFamily="50" charset="0"/>
                <a:ea typeface="LinLibertine"/>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306608-B5BE-48C5-807E-AEA230FE9659}"/>
              </a:ext>
            </a:extLst>
          </p:cNvPr>
          <p:cNvSpPr>
            <a:spLocks noGrp="1"/>
          </p:cNvSpPr>
          <p:nvPr>
            <p:ph type="sldNum" sz="quarter" idx="12"/>
          </p:nvPr>
        </p:nvSpPr>
        <p:spPr/>
        <p:txBody>
          <a:bodyPr/>
          <a:lstStyle/>
          <a:p>
            <a:fld id="{9E80DB9D-C909-460E-AA98-0C79F1174BB8}" type="slidenum">
              <a:rPr lang="en-US" smtClean="0"/>
              <a:t>15</a:t>
            </a:fld>
            <a:endParaRPr lang="en-US"/>
          </a:p>
        </p:txBody>
      </p:sp>
    </p:spTree>
    <p:extLst>
      <p:ext uri="{BB962C8B-B14F-4D97-AF65-F5344CB8AC3E}">
        <p14:creationId xmlns:p14="http://schemas.microsoft.com/office/powerpoint/2010/main" val="21110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802B-C98B-4B8B-B20D-774306FB8FE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4437D7-FD46-4A61-B14D-DB541BE19349}"/>
              </a:ext>
            </a:extLst>
          </p:cNvPr>
          <p:cNvSpPr>
            <a:spLocks noGrp="1"/>
          </p:cNvSpPr>
          <p:nvPr>
            <p:ph idx="1"/>
          </p:nvPr>
        </p:nvSpPr>
        <p:spPr/>
        <p:txBody>
          <a:bodyPr>
            <a:normAutofit fontScale="70000" lnSpcReduction="20000"/>
          </a:bodyPr>
          <a:lstStyle/>
          <a:p>
            <a:pPr>
              <a:lnSpc>
                <a:spcPct val="145000"/>
              </a:lnSpc>
            </a:pPr>
            <a:r>
              <a:rPr lang="en-US" i="1" dirty="0"/>
              <a:t>Motivating Question: </a:t>
            </a:r>
            <a:r>
              <a:rPr lang="en-US" dirty="0"/>
              <a:t>How flexible are parts of speech across languages?</a:t>
            </a:r>
          </a:p>
          <a:p>
            <a:pPr>
              <a:lnSpc>
                <a:spcPct val="145000"/>
              </a:lnSpc>
            </a:pPr>
            <a:r>
              <a:rPr lang="en-US" i="1" dirty="0"/>
              <a:t>This Project: </a:t>
            </a:r>
            <a:r>
              <a:rPr lang="en-US" dirty="0"/>
              <a:t>A quantitative, </a:t>
            </a:r>
            <a:r>
              <a:rPr lang="en-US" dirty="0" err="1"/>
              <a:t>corpus-based</a:t>
            </a:r>
            <a:r>
              <a:rPr lang="en-US" dirty="0"/>
              <a:t> investigation of </a:t>
            </a:r>
            <a:r>
              <a:rPr lang="en-US" b="1" dirty="0"/>
              <a:t>lexical flexibility</a:t>
            </a:r>
            <a:r>
              <a:rPr lang="en-US" dirty="0"/>
              <a:t> (a.k.a. polyfunctionality, polycategoriality, conversion, or zero-derivation) in English (Indo-European) and Nuuchahnulth (Wakashan).</a:t>
            </a:r>
          </a:p>
          <a:p>
            <a:pPr>
              <a:lnSpc>
                <a:spcPct val="145000"/>
              </a:lnSpc>
            </a:pPr>
            <a:r>
              <a:rPr lang="en-US" dirty="0"/>
              <a:t>Based on my dissertation research:</a:t>
            </a:r>
          </a:p>
          <a:p>
            <a:pPr lvl="1">
              <a:lnSpc>
                <a:spcPct val="145000"/>
              </a:lnSpc>
            </a:pPr>
            <a:r>
              <a:rPr lang="en-US" dirty="0">
                <a:hlinkClick r:id="rId2"/>
              </a:rPr>
              <a:t>https://www.researchgate.net/publication/353597964_Lexical_polyfunctionality_in_discourse_A_quantitative_corpus-based_approach</a:t>
            </a:r>
            <a:endParaRPr lang="en-US" dirty="0"/>
          </a:p>
          <a:p>
            <a:pPr>
              <a:lnSpc>
                <a:spcPct val="145000"/>
              </a:lnSpc>
            </a:pPr>
            <a:r>
              <a:rPr lang="en-US" b="1" dirty="0"/>
              <a:t>polyfunctional lexical items</a:t>
            </a:r>
            <a:r>
              <a:rPr lang="en-US" dirty="0"/>
              <a:t> are those which appear in more than one discourse function—reference, predication, or modification—with no overt coding for that function.</a:t>
            </a:r>
            <a:endParaRPr lang="en-US" b="1" dirty="0"/>
          </a:p>
        </p:txBody>
      </p:sp>
      <p:sp>
        <p:nvSpPr>
          <p:cNvPr id="5" name="Slide Number Placeholder 4">
            <a:extLst>
              <a:ext uri="{FF2B5EF4-FFF2-40B4-BE49-F238E27FC236}">
                <a16:creationId xmlns:a16="http://schemas.microsoft.com/office/drawing/2014/main" id="{3367B17C-9184-40DB-8CA5-A98B65E5E840}"/>
              </a:ext>
            </a:extLst>
          </p:cNvPr>
          <p:cNvSpPr>
            <a:spLocks noGrp="1"/>
          </p:cNvSpPr>
          <p:nvPr>
            <p:ph type="sldNum" sz="quarter" idx="12"/>
          </p:nvPr>
        </p:nvSpPr>
        <p:spPr/>
        <p:txBody>
          <a:bodyPr/>
          <a:lstStyle/>
          <a:p>
            <a:fld id="{9E80DB9D-C909-460E-AA98-0C79F1174BB8}" type="slidenum">
              <a:rPr lang="en-US" smtClean="0"/>
              <a:t>2</a:t>
            </a:fld>
            <a:endParaRPr lang="en-US"/>
          </a:p>
        </p:txBody>
      </p:sp>
    </p:spTree>
    <p:extLst>
      <p:ext uri="{BB962C8B-B14F-4D97-AF65-F5344CB8AC3E}">
        <p14:creationId xmlns:p14="http://schemas.microsoft.com/office/powerpoint/2010/main" val="14550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B70A-51E8-4060-B223-F123B5A799A4}"/>
              </a:ext>
            </a:extLst>
          </p:cNvPr>
          <p:cNvSpPr>
            <a:spLocks noGrp="1"/>
          </p:cNvSpPr>
          <p:nvPr>
            <p:ph type="title"/>
          </p:nvPr>
        </p:nvSpPr>
        <p:spPr/>
        <p:txBody>
          <a:bodyPr/>
          <a:lstStyle/>
          <a:p>
            <a:r>
              <a:rPr lang="en-US" dirty="0"/>
              <a:t>Example: Nuuchahnulth</a:t>
            </a:r>
          </a:p>
        </p:txBody>
      </p:sp>
      <p:sp>
        <p:nvSpPr>
          <p:cNvPr id="5" name="Content Placeholder 4">
            <a:extLst>
              <a:ext uri="{FF2B5EF4-FFF2-40B4-BE49-F238E27FC236}">
                <a16:creationId xmlns:a16="http://schemas.microsoft.com/office/drawing/2014/main" id="{EAE17D6C-1E64-4E07-AE1D-BB901A201F6D}"/>
              </a:ext>
            </a:extLst>
          </p:cNvPr>
          <p:cNvSpPr>
            <a:spLocks noGrp="1"/>
          </p:cNvSpPr>
          <p:nvPr>
            <p:ph sz="half" idx="1"/>
          </p:nvPr>
        </p:nvSpPr>
        <p:spPr>
          <a:xfrm>
            <a:off x="838200" y="1825625"/>
            <a:ext cx="4260011" cy="4351338"/>
          </a:xfrm>
        </p:spPr>
        <p:txBody>
          <a:bodyPr>
            <a:normAutofit fontScale="70000" lnSpcReduction="20000"/>
          </a:bodyPr>
          <a:lstStyle/>
          <a:p>
            <a:pPr marL="573088" indent="-573088">
              <a:buNone/>
              <a:tabLst>
                <a:tab pos="2976563" algn="l"/>
              </a:tabLst>
            </a:pPr>
            <a:r>
              <a:rPr lang="en-US" b="1" dirty="0"/>
              <a:t>Ref:</a:t>
            </a:r>
            <a:r>
              <a:rPr lang="en-US" dirty="0"/>
              <a:t>	</a:t>
            </a:r>
            <a:r>
              <a:rPr lang="en-US" dirty="0" err="1"/>
              <a:t>watqšiƛ</a:t>
            </a:r>
            <a:r>
              <a:rPr lang="en-US" dirty="0"/>
              <a:t>	</a:t>
            </a:r>
            <a:r>
              <a:rPr lang="en-US" dirty="0" err="1"/>
              <a:t>ʔaƛimt</a:t>
            </a:r>
            <a:endParaRPr lang="en-US" dirty="0"/>
          </a:p>
          <a:p>
            <a:pPr marL="573088" indent="0">
              <a:buNone/>
              <a:tabLst>
                <a:tab pos="2976563" algn="l"/>
              </a:tabLst>
            </a:pPr>
            <a:r>
              <a:rPr lang="en-US" dirty="0" err="1"/>
              <a:t>watq</a:t>
            </a:r>
            <a:r>
              <a:rPr lang="en-US" dirty="0"/>
              <a:t>‑ši(ƛ)	</a:t>
            </a:r>
            <a:r>
              <a:rPr lang="en-US" b="1" dirty="0" err="1">
                <a:solidFill>
                  <a:srgbClr val="FF0000"/>
                </a:solidFill>
              </a:rPr>
              <a:t>ʔaƛa</a:t>
            </a:r>
            <a:r>
              <a:rPr lang="en-US" dirty="0" err="1"/>
              <a:t>‑imt</a:t>
            </a:r>
            <a:endParaRPr lang="en-US" dirty="0"/>
          </a:p>
          <a:p>
            <a:pPr marL="573088" indent="0">
              <a:buNone/>
              <a:tabLst>
                <a:tab pos="2976563" algn="l"/>
              </a:tabLst>
            </a:pPr>
            <a:r>
              <a:rPr lang="en-US" dirty="0"/>
              <a:t>swallow-MOM	</a:t>
            </a:r>
            <a:r>
              <a:rPr lang="en-US" b="1" dirty="0">
                <a:solidFill>
                  <a:srgbClr val="FF0000"/>
                </a:solidFill>
              </a:rPr>
              <a:t>two</a:t>
            </a:r>
            <a:r>
              <a:rPr lang="en-US" dirty="0"/>
              <a:t>-PAST</a:t>
            </a:r>
          </a:p>
          <a:p>
            <a:pPr marL="573088" indent="0">
              <a:buNone/>
              <a:tabLst>
                <a:tab pos="2976563" algn="l"/>
              </a:tabLst>
            </a:pPr>
            <a:r>
              <a:rPr lang="en-US" dirty="0" err="1"/>
              <a:t>completely.swallowed</a:t>
            </a:r>
            <a:r>
              <a:rPr lang="en-US" dirty="0"/>
              <a:t>	two</a:t>
            </a:r>
          </a:p>
          <a:p>
            <a:pPr marL="573088" indent="0">
              <a:buNone/>
            </a:pPr>
            <a:r>
              <a:rPr lang="en-US" dirty="0"/>
              <a:t>‘He swallowed two of them […]’</a:t>
            </a:r>
          </a:p>
        </p:txBody>
      </p:sp>
      <p:sp>
        <p:nvSpPr>
          <p:cNvPr id="6" name="Content Placeholder 5">
            <a:extLst>
              <a:ext uri="{FF2B5EF4-FFF2-40B4-BE49-F238E27FC236}">
                <a16:creationId xmlns:a16="http://schemas.microsoft.com/office/drawing/2014/main" id="{77AC034B-1513-4F21-BDE4-18ACB6CA0BAC}"/>
              </a:ext>
            </a:extLst>
          </p:cNvPr>
          <p:cNvSpPr>
            <a:spLocks noGrp="1"/>
          </p:cNvSpPr>
          <p:nvPr>
            <p:ph sz="half" idx="2"/>
          </p:nvPr>
        </p:nvSpPr>
        <p:spPr>
          <a:xfrm>
            <a:off x="5217459" y="1825625"/>
            <a:ext cx="6136341" cy="4351338"/>
          </a:xfrm>
        </p:spPr>
        <p:txBody>
          <a:bodyPr>
            <a:normAutofit fontScale="70000" lnSpcReduction="20000"/>
          </a:bodyPr>
          <a:lstStyle/>
          <a:p>
            <a:pPr marL="690563" indent="-690563">
              <a:buNone/>
              <a:tabLst>
                <a:tab pos="1828800" algn="l"/>
                <a:tab pos="3433763" algn="l"/>
              </a:tabLst>
            </a:pPr>
            <a:r>
              <a:rPr lang="en-US" b="1" dirty="0"/>
              <a:t>Pred:</a:t>
            </a:r>
            <a:r>
              <a:rPr lang="en-US" dirty="0"/>
              <a:t>	</a:t>
            </a:r>
            <a:r>
              <a:rPr lang="en-US" dirty="0" err="1"/>
              <a:t>wik̓aƛ</a:t>
            </a:r>
            <a:r>
              <a:rPr lang="en-US" dirty="0"/>
              <a:t>	</a:t>
            </a:r>
            <a:r>
              <a:rPr lang="en-US" dirty="0" err="1"/>
              <a:t>haʔukšiƛ</a:t>
            </a:r>
            <a:r>
              <a:rPr lang="en-US" dirty="0"/>
              <a:t>	</a:t>
            </a:r>
            <a:r>
              <a:rPr lang="en-US" dirty="0" err="1"/>
              <a:t>ʔaƛiičiƛ</a:t>
            </a:r>
            <a:endParaRPr lang="en-US" dirty="0"/>
          </a:p>
          <a:p>
            <a:pPr marL="690563" indent="0">
              <a:buNone/>
              <a:tabLst>
                <a:tab pos="1828800" algn="l"/>
                <a:tab pos="3433763" algn="l"/>
              </a:tabLst>
            </a:pPr>
            <a:r>
              <a:rPr lang="en-US" dirty="0" err="1"/>
              <a:t>wik‑ʼaƛ</a:t>
            </a:r>
            <a:r>
              <a:rPr lang="en-US" dirty="0"/>
              <a:t>	</a:t>
            </a:r>
            <a:r>
              <a:rPr lang="en-US" dirty="0" err="1"/>
              <a:t>haʔuk</a:t>
            </a:r>
            <a:r>
              <a:rPr lang="en-US" dirty="0"/>
              <a:t>‑ši(ƛ)	</a:t>
            </a:r>
            <a:r>
              <a:rPr lang="en-US" b="1" dirty="0" err="1">
                <a:solidFill>
                  <a:srgbClr val="FF0000"/>
                </a:solidFill>
              </a:rPr>
              <a:t>ʔaƛa</a:t>
            </a:r>
            <a:r>
              <a:rPr lang="en-US" dirty="0" err="1"/>
              <a:t>‑ʽi·čiƛ</a:t>
            </a:r>
            <a:endParaRPr lang="en-US" dirty="0"/>
          </a:p>
          <a:p>
            <a:pPr marL="690563" indent="0">
              <a:buNone/>
              <a:tabLst>
                <a:tab pos="1828800" algn="l"/>
                <a:tab pos="3433763" algn="l"/>
              </a:tabLst>
            </a:pPr>
            <a:r>
              <a:rPr lang="en-US" dirty="0"/>
              <a:t>not-FIN	eat-MOM	</a:t>
            </a:r>
            <a:r>
              <a:rPr lang="en-US" b="1" dirty="0">
                <a:solidFill>
                  <a:srgbClr val="FF0000"/>
                </a:solidFill>
              </a:rPr>
              <a:t>two</a:t>
            </a:r>
            <a:r>
              <a:rPr lang="en-US" dirty="0"/>
              <a:t>-INCEP</a:t>
            </a:r>
          </a:p>
          <a:p>
            <a:pPr marL="690563" indent="0">
              <a:buNone/>
              <a:tabLst>
                <a:tab pos="1828800" algn="l"/>
                <a:tab pos="3433763" algn="l"/>
              </a:tabLst>
            </a:pPr>
            <a:r>
              <a:rPr lang="en-US" dirty="0"/>
              <a:t>didn’t	ate	</a:t>
            </a:r>
            <a:r>
              <a:rPr lang="en-US" dirty="0" err="1"/>
              <a:t>became.two</a:t>
            </a:r>
            <a:endParaRPr lang="en-US" dirty="0"/>
          </a:p>
          <a:p>
            <a:pPr marL="690563" indent="0">
              <a:buNone/>
            </a:pPr>
            <a:r>
              <a:rPr lang="en-US" dirty="0"/>
              <a:t>‘He [Mink] didn’t eat them and [the crabs] became two.’</a:t>
            </a:r>
          </a:p>
          <a:p>
            <a:pPr marL="0" indent="0">
              <a:buNone/>
            </a:pPr>
            <a:endParaRPr lang="en-US" dirty="0"/>
          </a:p>
          <a:p>
            <a:pPr marL="690563" indent="-690563">
              <a:buNone/>
              <a:tabLst>
                <a:tab pos="3433763" algn="l"/>
                <a:tab pos="4572000" algn="l"/>
              </a:tabLst>
            </a:pPr>
            <a:r>
              <a:rPr lang="en-US" b="1" dirty="0"/>
              <a:t>Mod:</a:t>
            </a:r>
            <a:r>
              <a:rPr lang="en-US" dirty="0"/>
              <a:t>	</a:t>
            </a:r>
            <a:r>
              <a:rPr lang="en-US" dirty="0" err="1"/>
              <a:t>hiiɬtqyaap̓up</a:t>
            </a:r>
            <a:r>
              <a:rPr lang="en-US" dirty="0"/>
              <a:t>	</a:t>
            </a:r>
            <a:r>
              <a:rPr lang="en-US" b="1" dirty="0" err="1">
                <a:solidFill>
                  <a:srgbClr val="FF0000"/>
                </a:solidFill>
              </a:rPr>
              <a:t>ʔaƛa</a:t>
            </a:r>
            <a:r>
              <a:rPr lang="en-US" dirty="0"/>
              <a:t>	</a:t>
            </a:r>
            <a:r>
              <a:rPr lang="en-US" dirty="0" err="1"/>
              <a:t>qʷayac̓iik</a:t>
            </a:r>
            <a:endParaRPr lang="en-US" dirty="0"/>
          </a:p>
          <a:p>
            <a:pPr marL="690563" indent="0">
              <a:buNone/>
              <a:tabLst>
                <a:tab pos="3433763" algn="l"/>
                <a:tab pos="4572000" algn="l"/>
              </a:tabLst>
            </a:pPr>
            <a:r>
              <a:rPr lang="en-US" dirty="0" err="1"/>
              <a:t>hiɬ‑tqya·p̓i‑up</a:t>
            </a:r>
            <a:r>
              <a:rPr lang="en-US" dirty="0"/>
              <a:t>	</a:t>
            </a:r>
            <a:r>
              <a:rPr lang="en-US" b="1" dirty="0" err="1">
                <a:solidFill>
                  <a:srgbClr val="FF0000"/>
                </a:solidFill>
              </a:rPr>
              <a:t>ʔaƛa</a:t>
            </a:r>
            <a:r>
              <a:rPr lang="en-US" dirty="0"/>
              <a:t>	</a:t>
            </a:r>
            <a:r>
              <a:rPr lang="en-US" dirty="0" err="1"/>
              <a:t>qʷayac̓iːk</a:t>
            </a:r>
            <a:endParaRPr lang="en-US" dirty="0"/>
          </a:p>
          <a:p>
            <a:pPr marL="690563" indent="0">
              <a:buNone/>
              <a:tabLst>
                <a:tab pos="3433763" algn="l"/>
                <a:tab pos="4572000" algn="l"/>
              </a:tabLst>
            </a:pPr>
            <a:r>
              <a:rPr lang="en-US" dirty="0"/>
              <a:t>there-back-MOM.CAUS	two	wolf</a:t>
            </a:r>
          </a:p>
          <a:p>
            <a:pPr marL="690563" indent="0">
              <a:buNone/>
              <a:tabLst>
                <a:tab pos="3433763" algn="l"/>
                <a:tab pos="4572000" algn="l"/>
              </a:tabLst>
            </a:pPr>
            <a:r>
              <a:rPr lang="en-US" dirty="0" err="1"/>
              <a:t>put.on.the.back</a:t>
            </a:r>
            <a:r>
              <a:rPr lang="en-US" dirty="0"/>
              <a:t>	two	wolf</a:t>
            </a:r>
          </a:p>
          <a:p>
            <a:pPr marL="690563" indent="0">
              <a:buNone/>
            </a:pPr>
            <a:r>
              <a:rPr lang="en-US" dirty="0"/>
              <a:t>‘Two wolves put [the dead wolf] on their back.’</a:t>
            </a:r>
          </a:p>
        </p:txBody>
      </p:sp>
      <p:sp>
        <p:nvSpPr>
          <p:cNvPr id="4" name="Slide Number Placeholder 3">
            <a:extLst>
              <a:ext uri="{FF2B5EF4-FFF2-40B4-BE49-F238E27FC236}">
                <a16:creationId xmlns:a16="http://schemas.microsoft.com/office/drawing/2014/main" id="{AE37936D-3533-4929-8411-12E22DC00AF4}"/>
              </a:ext>
            </a:extLst>
          </p:cNvPr>
          <p:cNvSpPr>
            <a:spLocks noGrp="1"/>
          </p:cNvSpPr>
          <p:nvPr>
            <p:ph type="sldNum" sz="quarter" idx="12"/>
          </p:nvPr>
        </p:nvSpPr>
        <p:spPr/>
        <p:txBody>
          <a:bodyPr/>
          <a:lstStyle/>
          <a:p>
            <a:fld id="{9E80DB9D-C909-460E-AA98-0C79F1174BB8}" type="slidenum">
              <a:rPr lang="en-US" smtClean="0"/>
              <a:t>3</a:t>
            </a:fld>
            <a:endParaRPr lang="en-US" dirty="0"/>
          </a:p>
        </p:txBody>
      </p:sp>
      <p:sp>
        <p:nvSpPr>
          <p:cNvPr id="7" name="Footer Placeholder 6">
            <a:extLst>
              <a:ext uri="{FF2B5EF4-FFF2-40B4-BE49-F238E27FC236}">
                <a16:creationId xmlns:a16="http://schemas.microsoft.com/office/drawing/2014/main" id="{E70ED9DE-A7FA-4374-9EB6-CE0C2C893E0E}"/>
              </a:ext>
            </a:extLst>
          </p:cNvPr>
          <p:cNvSpPr>
            <a:spLocks noGrp="1"/>
          </p:cNvSpPr>
          <p:nvPr>
            <p:ph type="ftr" sz="quarter" idx="11"/>
          </p:nvPr>
        </p:nvSpPr>
        <p:spPr/>
        <p:txBody>
          <a:bodyPr/>
          <a:lstStyle/>
          <a:p>
            <a:r>
              <a:rPr lang="en-US" dirty="0"/>
              <a:t>Louie (2003: </a:t>
            </a:r>
            <a:r>
              <a:rPr lang="en-US" dirty="0" err="1"/>
              <a:t>Qawiqaalth</a:t>
            </a:r>
            <a:r>
              <a:rPr lang="en-US" dirty="0"/>
              <a:t> 57, Mink 266, </a:t>
            </a:r>
            <a:r>
              <a:rPr lang="en-US" dirty="0" err="1"/>
              <a:t>FoodThief</a:t>
            </a:r>
            <a:r>
              <a:rPr lang="en-US" dirty="0"/>
              <a:t> 46). (See references on last slide.)</a:t>
            </a:r>
          </a:p>
        </p:txBody>
      </p:sp>
    </p:spTree>
    <p:extLst>
      <p:ext uri="{BB962C8B-B14F-4D97-AF65-F5344CB8AC3E}">
        <p14:creationId xmlns:p14="http://schemas.microsoft.com/office/powerpoint/2010/main" val="414475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6054-EB36-4919-8D93-7A0FE4A11AE0}"/>
              </a:ext>
            </a:extLst>
          </p:cNvPr>
          <p:cNvSpPr>
            <a:spLocks noGrp="1"/>
          </p:cNvSpPr>
          <p:nvPr>
            <p:ph type="title"/>
          </p:nvPr>
        </p:nvSpPr>
        <p:spPr/>
        <p:txBody>
          <a:bodyPr/>
          <a:lstStyle/>
          <a:p>
            <a:r>
              <a:rPr lang="en-US" dirty="0"/>
              <a:t>Previous Research</a:t>
            </a:r>
          </a:p>
        </p:txBody>
      </p:sp>
      <p:sp>
        <p:nvSpPr>
          <p:cNvPr id="3" name="Content Placeholder 2">
            <a:extLst>
              <a:ext uri="{FF2B5EF4-FFF2-40B4-BE49-F238E27FC236}">
                <a16:creationId xmlns:a16="http://schemas.microsoft.com/office/drawing/2014/main" id="{61900E64-626B-4532-AF2A-4917C9189991}"/>
              </a:ext>
            </a:extLst>
          </p:cNvPr>
          <p:cNvSpPr>
            <a:spLocks noGrp="1"/>
          </p:cNvSpPr>
          <p:nvPr>
            <p:ph idx="1"/>
          </p:nvPr>
        </p:nvSpPr>
        <p:spPr/>
        <p:txBody>
          <a:bodyPr>
            <a:normAutofit fontScale="92500" lnSpcReduction="10000"/>
          </a:bodyPr>
          <a:lstStyle/>
          <a:p>
            <a:r>
              <a:rPr lang="en-US" b="1" dirty="0"/>
              <a:t>Croft (1984):</a:t>
            </a:r>
            <a:r>
              <a:rPr lang="en-US" dirty="0"/>
              <a:t> Russian roots are least marked when their semantic category aligns with their discourse function.</a:t>
            </a:r>
          </a:p>
          <a:p>
            <a:r>
              <a:rPr lang="en-US" b="1" dirty="0"/>
              <a:t>Cannon (1985):</a:t>
            </a:r>
            <a:r>
              <a:rPr lang="en-US" dirty="0"/>
              <a:t> 3.2% of English words were created via conversion.</a:t>
            </a:r>
          </a:p>
          <a:p>
            <a:r>
              <a:rPr lang="en-US" b="1" dirty="0"/>
              <a:t>Evans &amp; Osada (2005):</a:t>
            </a:r>
            <a:r>
              <a:rPr lang="en-US" dirty="0"/>
              <a:t> Mundari</a:t>
            </a:r>
          </a:p>
          <a:p>
            <a:pPr lvl="1"/>
            <a:r>
              <a:rPr lang="en-US" dirty="0"/>
              <a:t>small sample: 72% of stems can be used as either noun or verb.</a:t>
            </a:r>
          </a:p>
          <a:p>
            <a:pPr lvl="1"/>
            <a:r>
              <a:rPr lang="en-US" dirty="0"/>
              <a:t>large sample: 52% of stems can be used as either noun or verb.</a:t>
            </a:r>
          </a:p>
          <a:p>
            <a:r>
              <a:rPr lang="en-US" b="1" dirty="0"/>
              <a:t>Mithun (2017):</a:t>
            </a:r>
            <a:r>
              <a:rPr lang="en-US" dirty="0"/>
              <a:t> 12% of Central Alaskan Yup’ik roots can be used as either noun or verb.</a:t>
            </a:r>
          </a:p>
        </p:txBody>
      </p:sp>
      <p:sp>
        <p:nvSpPr>
          <p:cNvPr id="4" name="Slide Number Placeholder 3">
            <a:extLst>
              <a:ext uri="{FF2B5EF4-FFF2-40B4-BE49-F238E27FC236}">
                <a16:creationId xmlns:a16="http://schemas.microsoft.com/office/drawing/2014/main" id="{39AA9E71-6D39-489D-8C16-42E71CBC2BC1}"/>
              </a:ext>
            </a:extLst>
          </p:cNvPr>
          <p:cNvSpPr>
            <a:spLocks noGrp="1"/>
          </p:cNvSpPr>
          <p:nvPr>
            <p:ph type="sldNum" sz="quarter" idx="12"/>
          </p:nvPr>
        </p:nvSpPr>
        <p:spPr/>
        <p:txBody>
          <a:bodyPr/>
          <a:lstStyle/>
          <a:p>
            <a:fld id="{9E80DB9D-C909-460E-AA98-0C79F1174BB8}" type="slidenum">
              <a:rPr lang="en-US" smtClean="0"/>
              <a:t>4</a:t>
            </a:fld>
            <a:endParaRPr lang="en-US"/>
          </a:p>
        </p:txBody>
      </p:sp>
      <p:sp>
        <p:nvSpPr>
          <p:cNvPr id="5" name="Footer Placeholder 4">
            <a:extLst>
              <a:ext uri="{FF2B5EF4-FFF2-40B4-BE49-F238E27FC236}">
                <a16:creationId xmlns:a16="http://schemas.microsoft.com/office/drawing/2014/main" id="{B9464C7A-5D88-457E-B290-A81A863C6FF9}"/>
              </a:ext>
            </a:extLst>
          </p:cNvPr>
          <p:cNvSpPr>
            <a:spLocks noGrp="1"/>
          </p:cNvSpPr>
          <p:nvPr>
            <p:ph type="ftr" sz="quarter" idx="11"/>
          </p:nvPr>
        </p:nvSpPr>
        <p:spPr/>
        <p:txBody>
          <a:bodyPr/>
          <a:lstStyle/>
          <a:p>
            <a:r>
              <a:rPr lang="en-US" dirty="0"/>
              <a:t>(See references on last slide.)</a:t>
            </a:r>
          </a:p>
        </p:txBody>
      </p:sp>
    </p:spTree>
    <p:extLst>
      <p:ext uri="{BB962C8B-B14F-4D97-AF65-F5344CB8AC3E}">
        <p14:creationId xmlns:p14="http://schemas.microsoft.com/office/powerpoint/2010/main" val="385910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C255-F815-487D-8F02-0E563EF0CF55}"/>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0C41683-D400-4B40-8318-1E6A6DA7009E}"/>
              </a:ext>
            </a:extLst>
          </p:cNvPr>
          <p:cNvSpPr>
            <a:spLocks noGrp="1"/>
          </p:cNvSpPr>
          <p:nvPr>
            <p:ph idx="1"/>
          </p:nvPr>
        </p:nvSpPr>
        <p:spPr/>
        <p:txBody>
          <a:bodyPr>
            <a:normAutofit fontScale="92500" lnSpcReduction="10000"/>
          </a:bodyPr>
          <a:lstStyle/>
          <a:p>
            <a:pPr>
              <a:lnSpc>
                <a:spcPct val="100000"/>
              </a:lnSpc>
            </a:pPr>
            <a:r>
              <a:rPr lang="en-US" b="1" dirty="0"/>
              <a:t>English (Indo-European)</a:t>
            </a:r>
          </a:p>
          <a:p>
            <a:pPr lvl="1">
              <a:lnSpc>
                <a:spcPct val="100000"/>
              </a:lnSpc>
            </a:pPr>
            <a:r>
              <a:rPr lang="en-US" dirty="0"/>
              <a:t>Variously described as highly flexible with fluid category membership </a:t>
            </a:r>
            <a:r>
              <a:rPr lang="en-US" sz="1800" dirty="0"/>
              <a:t>(Crystal 1967: 47–48; </a:t>
            </a:r>
            <a:r>
              <a:rPr lang="en-US" sz="1800" dirty="0" err="1"/>
              <a:t>Vonen</a:t>
            </a:r>
            <a:r>
              <a:rPr lang="en-US" sz="1800" dirty="0"/>
              <a:t> 1994; Croft 2000: 75–76; 2001: 69; Farrell 2001; Cannon 1985)</a:t>
            </a:r>
            <a:r>
              <a:rPr lang="en-US" dirty="0"/>
              <a:t> and fairly rigid with clearly-delineated categories </a:t>
            </a:r>
            <a:r>
              <a:rPr lang="nl-NL" sz="1800" dirty="0"/>
              <a:t>(Rijkhoff 2007: 710; Schachter &amp; Shopen 2007: 4, 11, 12; Velupillai 2012: 122, 126)</a:t>
            </a:r>
            <a:r>
              <a:rPr lang="en-US" dirty="0"/>
              <a:t>.</a:t>
            </a:r>
          </a:p>
          <a:p>
            <a:pPr lvl="1">
              <a:lnSpc>
                <a:spcPct val="100000"/>
              </a:lnSpc>
            </a:pPr>
            <a:r>
              <a:rPr lang="en-US" i="1" dirty="0"/>
              <a:t>Source:</a:t>
            </a:r>
            <a:r>
              <a:rPr lang="en-US" dirty="0"/>
              <a:t> Spoken portion of the Open American National Corpus (OANC), ~3.2 million tokens.</a:t>
            </a:r>
          </a:p>
          <a:p>
            <a:pPr>
              <a:lnSpc>
                <a:spcPct val="100000"/>
              </a:lnSpc>
            </a:pPr>
            <a:r>
              <a:rPr lang="en-US" b="1" dirty="0"/>
              <a:t>Nuuchahnulth (Wakashan)</a:t>
            </a:r>
          </a:p>
          <a:p>
            <a:pPr lvl="1">
              <a:lnSpc>
                <a:spcPct val="100000"/>
              </a:lnSpc>
            </a:pPr>
            <a:r>
              <a:rPr lang="en-US" dirty="0"/>
              <a:t>One of the most discussed languages in the literature on lexical flexibility </a:t>
            </a:r>
            <a:r>
              <a:rPr lang="en-US" sz="1800" dirty="0"/>
              <a:t>(</a:t>
            </a:r>
            <a:r>
              <a:rPr lang="fr-FR" sz="1800" dirty="0"/>
              <a:t>Swadesh 1939b; Jacobsen 1979; </a:t>
            </a:r>
            <a:r>
              <a:rPr lang="fr-FR" sz="1800" dirty="0" err="1"/>
              <a:t>Braithwaite</a:t>
            </a:r>
            <a:r>
              <a:rPr lang="fr-FR" sz="1800" dirty="0"/>
              <a:t> 2015</a:t>
            </a:r>
            <a:r>
              <a:rPr lang="en-US" sz="1800" dirty="0"/>
              <a:t>)</a:t>
            </a:r>
            <a:r>
              <a:rPr lang="en-US" dirty="0"/>
              <a:t>.</a:t>
            </a:r>
          </a:p>
          <a:p>
            <a:pPr lvl="1">
              <a:lnSpc>
                <a:spcPct val="100000"/>
              </a:lnSpc>
            </a:pPr>
            <a:r>
              <a:rPr lang="en-US" i="1" dirty="0"/>
              <a:t>Source:</a:t>
            </a:r>
            <a:r>
              <a:rPr lang="en-US" dirty="0"/>
              <a:t> Corpus collected by Toshihide Nakayama in Little </a:t>
            </a:r>
            <a:r>
              <a:rPr lang="en-US" sz="1900" dirty="0"/>
              <a:t>(2003)</a:t>
            </a:r>
            <a:r>
              <a:rPr lang="en-US" dirty="0"/>
              <a:t> and Louie </a:t>
            </a:r>
            <a:r>
              <a:rPr lang="en-US" sz="1900" dirty="0"/>
              <a:t>(2003)</a:t>
            </a:r>
            <a:r>
              <a:rPr lang="en-US" dirty="0"/>
              <a:t>, ~8,300 tokens.</a:t>
            </a:r>
          </a:p>
        </p:txBody>
      </p:sp>
      <p:sp>
        <p:nvSpPr>
          <p:cNvPr id="4" name="Slide Number Placeholder 3">
            <a:extLst>
              <a:ext uri="{FF2B5EF4-FFF2-40B4-BE49-F238E27FC236}">
                <a16:creationId xmlns:a16="http://schemas.microsoft.com/office/drawing/2014/main" id="{3F1C0647-305D-412C-B3B9-299606870765}"/>
              </a:ext>
            </a:extLst>
          </p:cNvPr>
          <p:cNvSpPr>
            <a:spLocks noGrp="1"/>
          </p:cNvSpPr>
          <p:nvPr>
            <p:ph type="sldNum" sz="quarter" idx="12"/>
          </p:nvPr>
        </p:nvSpPr>
        <p:spPr/>
        <p:txBody>
          <a:bodyPr/>
          <a:lstStyle/>
          <a:p>
            <a:fld id="{9E80DB9D-C909-460E-AA98-0C79F1174BB8}" type="slidenum">
              <a:rPr lang="en-US" smtClean="0"/>
              <a:t>5</a:t>
            </a:fld>
            <a:endParaRPr lang="en-US"/>
          </a:p>
        </p:txBody>
      </p:sp>
      <p:sp>
        <p:nvSpPr>
          <p:cNvPr id="5" name="Footer Placeholder 4">
            <a:extLst>
              <a:ext uri="{FF2B5EF4-FFF2-40B4-BE49-F238E27FC236}">
                <a16:creationId xmlns:a16="http://schemas.microsoft.com/office/drawing/2014/main" id="{D0C751EB-7B98-47EE-AFF5-A629AA029094}"/>
              </a:ext>
            </a:extLst>
          </p:cNvPr>
          <p:cNvSpPr>
            <a:spLocks noGrp="1"/>
          </p:cNvSpPr>
          <p:nvPr>
            <p:ph type="ftr" sz="quarter" idx="11"/>
          </p:nvPr>
        </p:nvSpPr>
        <p:spPr/>
        <p:txBody>
          <a:bodyPr/>
          <a:lstStyle/>
          <a:p>
            <a:r>
              <a:rPr lang="en-US"/>
              <a:t>(See references on last slide.)</a:t>
            </a:r>
          </a:p>
        </p:txBody>
      </p:sp>
    </p:spTree>
    <p:extLst>
      <p:ext uri="{BB962C8B-B14F-4D97-AF65-F5344CB8AC3E}">
        <p14:creationId xmlns:p14="http://schemas.microsoft.com/office/powerpoint/2010/main" val="1758810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1F8E-C766-4045-83F9-D8AAE074CA0D}"/>
              </a:ext>
            </a:extLst>
          </p:cNvPr>
          <p:cNvSpPr>
            <a:spLocks noGrp="1"/>
          </p:cNvSpPr>
          <p:nvPr>
            <p:ph type="title"/>
          </p:nvPr>
        </p:nvSpPr>
        <p:spPr/>
        <p:txBody>
          <a:bodyPr/>
          <a:lstStyle/>
          <a:p>
            <a:r>
              <a:rPr lang="en-US" dirty="0"/>
              <a:t>Methods: Annotation</a:t>
            </a:r>
          </a:p>
        </p:txBody>
      </p:sp>
      <p:sp>
        <p:nvSpPr>
          <p:cNvPr id="3" name="Content Placeholder 2">
            <a:extLst>
              <a:ext uri="{FF2B5EF4-FFF2-40B4-BE49-F238E27FC236}">
                <a16:creationId xmlns:a16="http://schemas.microsoft.com/office/drawing/2014/main" id="{EDBB6439-D5FA-45E4-A515-44483B60A68E}"/>
              </a:ext>
            </a:extLst>
          </p:cNvPr>
          <p:cNvSpPr>
            <a:spLocks noGrp="1"/>
          </p:cNvSpPr>
          <p:nvPr>
            <p:ph idx="1"/>
          </p:nvPr>
        </p:nvSpPr>
        <p:spPr/>
        <p:txBody>
          <a:bodyPr/>
          <a:lstStyle/>
          <a:p>
            <a:r>
              <a:rPr lang="en-US" dirty="0"/>
              <a:t>Annotated each lexical item for its discourse function (reference / predication / modification).</a:t>
            </a:r>
          </a:p>
          <a:p>
            <a:r>
              <a:rPr lang="en-US" dirty="0"/>
              <a:t>Only zero-marked forms were included (no overt derivation).</a:t>
            </a:r>
          </a:p>
          <a:p>
            <a:r>
              <a:rPr lang="en-US" i="1" dirty="0"/>
              <a:t>Nuuchahnulth:</a:t>
            </a:r>
            <a:r>
              <a:rPr lang="en-US" dirty="0"/>
              <a:t> Annotated the entirety of the corpus. (~8,300 tokens)</a:t>
            </a:r>
          </a:p>
          <a:p>
            <a:r>
              <a:rPr lang="en-US" i="1" dirty="0"/>
              <a:t>English:</a:t>
            </a:r>
            <a:r>
              <a:rPr lang="en-US" dirty="0"/>
              <a:t> Annotated 100 lexical items randomly selected from each of 100 frequency bins, throughout the entire corpus. (~380,000 tokens)</a:t>
            </a:r>
          </a:p>
        </p:txBody>
      </p:sp>
      <p:sp>
        <p:nvSpPr>
          <p:cNvPr id="4" name="Slide Number Placeholder 3">
            <a:extLst>
              <a:ext uri="{FF2B5EF4-FFF2-40B4-BE49-F238E27FC236}">
                <a16:creationId xmlns:a16="http://schemas.microsoft.com/office/drawing/2014/main" id="{1CEC78DE-E2D3-4D5E-AD02-18EE64BDC849}"/>
              </a:ext>
            </a:extLst>
          </p:cNvPr>
          <p:cNvSpPr>
            <a:spLocks noGrp="1"/>
          </p:cNvSpPr>
          <p:nvPr>
            <p:ph type="sldNum" sz="quarter" idx="12"/>
          </p:nvPr>
        </p:nvSpPr>
        <p:spPr/>
        <p:txBody>
          <a:bodyPr/>
          <a:lstStyle/>
          <a:p>
            <a:fld id="{9E80DB9D-C909-460E-AA98-0C79F1174BB8}" type="slidenum">
              <a:rPr lang="en-US" smtClean="0"/>
              <a:t>6</a:t>
            </a:fld>
            <a:endParaRPr lang="en-US"/>
          </a:p>
        </p:txBody>
      </p:sp>
    </p:spTree>
    <p:extLst>
      <p:ext uri="{BB962C8B-B14F-4D97-AF65-F5344CB8AC3E}">
        <p14:creationId xmlns:p14="http://schemas.microsoft.com/office/powerpoint/2010/main" val="379017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67C7-F804-4F67-98AB-2C0AFFE35544}"/>
              </a:ext>
            </a:extLst>
          </p:cNvPr>
          <p:cNvSpPr>
            <a:spLocks noGrp="1"/>
          </p:cNvSpPr>
          <p:nvPr>
            <p:ph type="title"/>
          </p:nvPr>
        </p:nvSpPr>
        <p:spPr/>
        <p:txBody>
          <a:bodyPr/>
          <a:lstStyle/>
          <a:p>
            <a:r>
              <a:rPr lang="en-US" dirty="0"/>
              <a:t>Methods: Measuring Lexical Flexibility I</a:t>
            </a:r>
          </a:p>
        </p:txBody>
      </p:sp>
      <p:sp>
        <p:nvSpPr>
          <p:cNvPr id="3" name="Content Placeholder 2">
            <a:extLst>
              <a:ext uri="{FF2B5EF4-FFF2-40B4-BE49-F238E27FC236}">
                <a16:creationId xmlns:a16="http://schemas.microsoft.com/office/drawing/2014/main" id="{9DB3CA3D-0BEE-48A4-8AFB-277EA61EC691}"/>
              </a:ext>
            </a:extLst>
          </p:cNvPr>
          <p:cNvSpPr>
            <a:spLocks noGrp="1"/>
          </p:cNvSpPr>
          <p:nvPr>
            <p:ph idx="1"/>
          </p:nvPr>
        </p:nvSpPr>
        <p:spPr/>
        <p:txBody>
          <a:bodyPr>
            <a:normAutofit lnSpcReduction="10000"/>
          </a:bodyPr>
          <a:lstStyle/>
          <a:p>
            <a:r>
              <a:rPr lang="en-US" dirty="0"/>
              <a:t>Rated each lexical item for its flexibility on a scale of 0 (rigid) to 1 (flexible).</a:t>
            </a:r>
          </a:p>
          <a:p>
            <a:r>
              <a:rPr lang="en-US" dirty="0"/>
              <a:t>Used a normalized Shannon’s </a:t>
            </a:r>
            <a:r>
              <a:rPr lang="en-US" i="1" dirty="0"/>
              <a:t>H</a:t>
            </a:r>
            <a:r>
              <a:rPr lang="en-US" dirty="0"/>
              <a:t> </a:t>
            </a:r>
            <a:r>
              <a:rPr lang="en-US" sz="2000" dirty="0"/>
              <a:t>(Shannon 1948; 1951)</a:t>
            </a:r>
            <a:r>
              <a:rPr lang="en-US" dirty="0"/>
              <a:t>, an entropy / diversity measure used in ecology to measure species diversity </a:t>
            </a:r>
            <a:r>
              <a:rPr lang="en-US" sz="2000" dirty="0"/>
              <a:t>(Avolio et al. 2012)</a:t>
            </a:r>
            <a:r>
              <a:rPr lang="en-US" dirty="0"/>
              <a:t>, and political science to measure attention diversity </a:t>
            </a:r>
            <a:r>
              <a:rPr lang="en-US" sz="2000" dirty="0"/>
              <a:t>(</a:t>
            </a:r>
            <a:r>
              <a:rPr lang="en-US" sz="2000" dirty="0" err="1"/>
              <a:t>Boydstun</a:t>
            </a:r>
            <a:r>
              <a:rPr lang="en-US" sz="2000" dirty="0"/>
              <a:t>, Bevan &amp; Thomas 2014)</a:t>
            </a:r>
            <a:r>
              <a:rPr lang="en-US" dirty="0"/>
              <a:t>.</a:t>
            </a:r>
          </a:p>
          <a:p>
            <a:r>
              <a:rPr lang="en-US" dirty="0"/>
              <a:t>In this study, Shannon’s </a:t>
            </a:r>
            <a:r>
              <a:rPr lang="en-US" i="1" dirty="0"/>
              <a:t>H</a:t>
            </a:r>
            <a:r>
              <a:rPr lang="en-US" dirty="0"/>
              <a:t> is a measure of the functional diversity of lexical items.</a:t>
            </a:r>
          </a:p>
        </p:txBody>
      </p:sp>
      <p:sp>
        <p:nvSpPr>
          <p:cNvPr id="4" name="Slide Number Placeholder 3">
            <a:extLst>
              <a:ext uri="{FF2B5EF4-FFF2-40B4-BE49-F238E27FC236}">
                <a16:creationId xmlns:a16="http://schemas.microsoft.com/office/drawing/2014/main" id="{EA0627B5-8635-413B-B479-E2D530714B7E}"/>
              </a:ext>
            </a:extLst>
          </p:cNvPr>
          <p:cNvSpPr>
            <a:spLocks noGrp="1"/>
          </p:cNvSpPr>
          <p:nvPr>
            <p:ph type="sldNum" sz="quarter" idx="12"/>
          </p:nvPr>
        </p:nvSpPr>
        <p:spPr/>
        <p:txBody>
          <a:bodyPr/>
          <a:lstStyle/>
          <a:p>
            <a:fld id="{9E80DB9D-C909-460E-AA98-0C79F1174BB8}" type="slidenum">
              <a:rPr lang="en-US" smtClean="0"/>
              <a:t>7</a:t>
            </a:fld>
            <a:endParaRPr lang="en-US"/>
          </a:p>
        </p:txBody>
      </p:sp>
      <p:sp>
        <p:nvSpPr>
          <p:cNvPr id="5" name="Footer Placeholder 4">
            <a:extLst>
              <a:ext uri="{FF2B5EF4-FFF2-40B4-BE49-F238E27FC236}">
                <a16:creationId xmlns:a16="http://schemas.microsoft.com/office/drawing/2014/main" id="{47B10DB2-1652-4FEA-83A3-8B4470B59BAD}"/>
              </a:ext>
            </a:extLst>
          </p:cNvPr>
          <p:cNvSpPr>
            <a:spLocks noGrp="1"/>
          </p:cNvSpPr>
          <p:nvPr>
            <p:ph type="ftr" sz="quarter" idx="11"/>
          </p:nvPr>
        </p:nvSpPr>
        <p:spPr/>
        <p:txBody>
          <a:bodyPr/>
          <a:lstStyle/>
          <a:p>
            <a:r>
              <a:rPr lang="en-US"/>
              <a:t>(See references on last slide.)</a:t>
            </a:r>
          </a:p>
        </p:txBody>
      </p:sp>
    </p:spTree>
    <p:extLst>
      <p:ext uri="{BB962C8B-B14F-4D97-AF65-F5344CB8AC3E}">
        <p14:creationId xmlns:p14="http://schemas.microsoft.com/office/powerpoint/2010/main" val="241150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7FFE-FA66-457E-885C-B002A5DA165D}"/>
              </a:ext>
            </a:extLst>
          </p:cNvPr>
          <p:cNvSpPr>
            <a:spLocks noGrp="1"/>
          </p:cNvSpPr>
          <p:nvPr>
            <p:ph type="title"/>
          </p:nvPr>
        </p:nvSpPr>
        <p:spPr/>
        <p:txBody>
          <a:bodyPr/>
          <a:lstStyle/>
          <a:p>
            <a:r>
              <a:rPr lang="en-US" dirty="0"/>
              <a:t>Methods: Measuring Lexical Flexibility II</a:t>
            </a:r>
          </a:p>
        </p:txBody>
      </p:sp>
      <p:sp>
        <p:nvSpPr>
          <p:cNvPr id="7" name="Text Placeholder 6">
            <a:extLst>
              <a:ext uri="{FF2B5EF4-FFF2-40B4-BE49-F238E27FC236}">
                <a16:creationId xmlns:a16="http://schemas.microsoft.com/office/drawing/2014/main" id="{5CCD395F-A56E-4DFD-9C1B-CC22AD30796F}"/>
              </a:ext>
            </a:extLst>
          </p:cNvPr>
          <p:cNvSpPr>
            <a:spLocks noGrp="1"/>
          </p:cNvSpPr>
          <p:nvPr>
            <p:ph type="body" idx="1"/>
          </p:nvPr>
        </p:nvSpPr>
        <p:spPr/>
        <p:txBody>
          <a:bodyPr/>
          <a:lstStyle/>
          <a:p>
            <a:r>
              <a:rPr lang="en-US" dirty="0"/>
              <a:t>Perfectly Rigid / Inflexible (</a:t>
            </a:r>
            <a:r>
              <a:rPr lang="en-US" i="1" dirty="0"/>
              <a:t>H</a:t>
            </a:r>
            <a:r>
              <a:rPr lang="en-US" dirty="0"/>
              <a:t>=0)</a:t>
            </a:r>
          </a:p>
        </p:txBody>
      </p:sp>
      <p:graphicFrame>
        <p:nvGraphicFramePr>
          <p:cNvPr id="11" name="Table 11">
            <a:extLst>
              <a:ext uri="{FF2B5EF4-FFF2-40B4-BE49-F238E27FC236}">
                <a16:creationId xmlns:a16="http://schemas.microsoft.com/office/drawing/2014/main" id="{5F8C74EB-8D52-4830-9492-67B4564B6184}"/>
              </a:ext>
            </a:extLst>
          </p:cNvPr>
          <p:cNvGraphicFramePr>
            <a:graphicFrameLocks noGrp="1"/>
          </p:cNvGraphicFramePr>
          <p:nvPr>
            <p:ph sz="half" idx="2"/>
            <p:extLst>
              <p:ext uri="{D42A27DB-BD31-4B8C-83A1-F6EECF244321}">
                <p14:modId xmlns:p14="http://schemas.microsoft.com/office/powerpoint/2010/main" val="824074650"/>
              </p:ext>
            </p:extLst>
          </p:nvPr>
        </p:nvGraphicFramePr>
        <p:xfrm>
          <a:off x="839788" y="2505075"/>
          <a:ext cx="5303520" cy="741680"/>
        </p:xfrm>
        <a:graphic>
          <a:graphicData uri="http://schemas.openxmlformats.org/drawingml/2006/table">
            <a:tbl>
              <a:tblPr firstRow="1" bandRow="1">
                <a:tableStyleId>{7E9639D4-E3E2-4D34-9284-5A2195B3D0D7}</a:tableStyleId>
              </a:tblPr>
              <a:tblGrid>
                <a:gridCol w="914400">
                  <a:extLst>
                    <a:ext uri="{9D8B030D-6E8A-4147-A177-3AD203B41FA5}">
                      <a16:colId xmlns:a16="http://schemas.microsoft.com/office/drawing/2014/main" val="1850740105"/>
                    </a:ext>
                  </a:extLst>
                </a:gridCol>
                <a:gridCol w="1463040">
                  <a:extLst>
                    <a:ext uri="{9D8B030D-6E8A-4147-A177-3AD203B41FA5}">
                      <a16:colId xmlns:a16="http://schemas.microsoft.com/office/drawing/2014/main" val="2902106494"/>
                    </a:ext>
                  </a:extLst>
                </a:gridCol>
                <a:gridCol w="1463040">
                  <a:extLst>
                    <a:ext uri="{9D8B030D-6E8A-4147-A177-3AD203B41FA5}">
                      <a16:colId xmlns:a16="http://schemas.microsoft.com/office/drawing/2014/main" val="2142361700"/>
                    </a:ext>
                  </a:extLst>
                </a:gridCol>
                <a:gridCol w="1463040">
                  <a:extLst>
                    <a:ext uri="{9D8B030D-6E8A-4147-A177-3AD203B41FA5}">
                      <a16:colId xmlns:a16="http://schemas.microsoft.com/office/drawing/2014/main" val="376351521"/>
                    </a:ext>
                  </a:extLst>
                </a:gridCol>
              </a:tblGrid>
              <a:tr h="370840">
                <a:tc>
                  <a:txBody>
                    <a:bodyPr/>
                    <a:lstStyle/>
                    <a:p>
                      <a:r>
                        <a:rPr lang="en-US" sz="1600" dirty="0">
                          <a:latin typeface="Libertinus Serif" pitchFamily="50" charset="0"/>
                          <a:ea typeface="Libertinus Serif" pitchFamily="50" charset="0"/>
                          <a:cs typeface="Libertinus Serif" pitchFamily="50" charset="0"/>
                        </a:rPr>
                        <a:t>lexeme</a:t>
                      </a:r>
                    </a:p>
                  </a:txBody>
                  <a:tcPr/>
                </a:tc>
                <a:tc>
                  <a:txBody>
                    <a:bodyPr/>
                    <a:lstStyle/>
                    <a:p>
                      <a:r>
                        <a:rPr lang="en-US" sz="1600" dirty="0">
                          <a:latin typeface="Libertinus Serif" pitchFamily="50" charset="0"/>
                          <a:ea typeface="Libertinus Serif" pitchFamily="50" charset="0"/>
                          <a:cs typeface="Libertinus Serif" pitchFamily="50" charset="0"/>
                        </a:rPr>
                        <a:t>reference</a:t>
                      </a:r>
                    </a:p>
                  </a:txBody>
                  <a:tcPr/>
                </a:tc>
                <a:tc>
                  <a:txBody>
                    <a:bodyPr/>
                    <a:lstStyle/>
                    <a:p>
                      <a:r>
                        <a:rPr lang="en-US" sz="1600" dirty="0">
                          <a:latin typeface="Libertinus Serif" pitchFamily="50" charset="0"/>
                          <a:ea typeface="Libertinus Serif" pitchFamily="50" charset="0"/>
                          <a:cs typeface="Libertinus Serif" pitchFamily="50" charset="0"/>
                        </a:rPr>
                        <a:t>predication</a:t>
                      </a:r>
                    </a:p>
                  </a:txBody>
                  <a:tcPr/>
                </a:tc>
                <a:tc>
                  <a:txBody>
                    <a:bodyPr/>
                    <a:lstStyle/>
                    <a:p>
                      <a:r>
                        <a:rPr lang="en-US" sz="1600" dirty="0">
                          <a:latin typeface="Libertinus Serif" pitchFamily="50" charset="0"/>
                          <a:ea typeface="Libertinus Serif" pitchFamily="50" charset="0"/>
                          <a:cs typeface="Libertinus Serif" pitchFamily="50" charset="0"/>
                        </a:rPr>
                        <a:t>modification</a:t>
                      </a:r>
                    </a:p>
                  </a:txBody>
                  <a:tcPr/>
                </a:tc>
                <a:extLst>
                  <a:ext uri="{0D108BD9-81ED-4DB2-BD59-A6C34878D82A}">
                    <a16:rowId xmlns:a16="http://schemas.microsoft.com/office/drawing/2014/main" val="2896599798"/>
                  </a:ext>
                </a:extLst>
              </a:tr>
              <a:tr h="370840">
                <a:tc>
                  <a:txBody>
                    <a:bodyPr/>
                    <a:lstStyle/>
                    <a:p>
                      <a:r>
                        <a:rPr lang="en-US" sz="1600" i="1" dirty="0">
                          <a:latin typeface="Libertinus Serif" pitchFamily="50" charset="0"/>
                          <a:ea typeface="Libertinus Serif" pitchFamily="50" charset="0"/>
                          <a:cs typeface="Libertinus Serif" pitchFamily="50" charset="0"/>
                        </a:rPr>
                        <a:t>stem</a:t>
                      </a:r>
                    </a:p>
                  </a:txBody>
                  <a:tcPr/>
                </a:tc>
                <a:tc>
                  <a:txBody>
                    <a:bodyPr/>
                    <a:lstStyle/>
                    <a:p>
                      <a:r>
                        <a:rPr lang="en-US" sz="1600" dirty="0">
                          <a:latin typeface="Libertinus Serif" pitchFamily="50" charset="0"/>
                          <a:ea typeface="Libertinus Serif" pitchFamily="50" charset="0"/>
                          <a:cs typeface="Libertinus Serif" pitchFamily="50" charset="0"/>
                        </a:rPr>
                        <a:t>100</a:t>
                      </a:r>
                    </a:p>
                  </a:txBody>
                  <a:tcPr/>
                </a:tc>
                <a:tc>
                  <a:txBody>
                    <a:bodyPr/>
                    <a:lstStyle/>
                    <a:p>
                      <a:r>
                        <a:rPr lang="en-US" sz="1600" dirty="0">
                          <a:latin typeface="Libertinus Serif" pitchFamily="50" charset="0"/>
                          <a:ea typeface="Libertinus Serif" pitchFamily="50" charset="0"/>
                          <a:cs typeface="Libertinus Serif" pitchFamily="50" charset="0"/>
                        </a:rPr>
                        <a:t>100</a:t>
                      </a:r>
                    </a:p>
                  </a:txBody>
                  <a:tcPr/>
                </a:tc>
                <a:tc>
                  <a:txBody>
                    <a:bodyPr/>
                    <a:lstStyle/>
                    <a:p>
                      <a:r>
                        <a:rPr lang="en-US" sz="1600" dirty="0">
                          <a:latin typeface="Libertinus Serif" pitchFamily="50" charset="0"/>
                          <a:ea typeface="Libertinus Serif" pitchFamily="50" charset="0"/>
                          <a:cs typeface="Libertinus Serif" pitchFamily="50" charset="0"/>
                        </a:rPr>
                        <a:t>100</a:t>
                      </a:r>
                    </a:p>
                  </a:txBody>
                  <a:tcPr/>
                </a:tc>
                <a:extLst>
                  <a:ext uri="{0D108BD9-81ED-4DB2-BD59-A6C34878D82A}">
                    <a16:rowId xmlns:a16="http://schemas.microsoft.com/office/drawing/2014/main" val="4144413411"/>
                  </a:ext>
                </a:extLst>
              </a:tr>
            </a:tbl>
          </a:graphicData>
        </a:graphic>
      </p:graphicFrame>
      <p:sp>
        <p:nvSpPr>
          <p:cNvPr id="9" name="Text Placeholder 8">
            <a:extLst>
              <a:ext uri="{FF2B5EF4-FFF2-40B4-BE49-F238E27FC236}">
                <a16:creationId xmlns:a16="http://schemas.microsoft.com/office/drawing/2014/main" id="{C5F60E96-81D2-4F17-B304-12F22EC993AD}"/>
              </a:ext>
            </a:extLst>
          </p:cNvPr>
          <p:cNvSpPr>
            <a:spLocks noGrp="1"/>
          </p:cNvSpPr>
          <p:nvPr>
            <p:ph type="body" sz="quarter" idx="3"/>
          </p:nvPr>
        </p:nvSpPr>
        <p:spPr/>
        <p:txBody>
          <a:bodyPr/>
          <a:lstStyle/>
          <a:p>
            <a:r>
              <a:rPr lang="en-US" dirty="0"/>
              <a:t>Perfectly Flexible (</a:t>
            </a:r>
            <a:r>
              <a:rPr lang="en-US" i="1" dirty="0"/>
              <a:t>H</a:t>
            </a:r>
            <a:r>
              <a:rPr lang="en-US" dirty="0"/>
              <a:t>=1)</a:t>
            </a:r>
          </a:p>
        </p:txBody>
      </p:sp>
      <p:graphicFrame>
        <p:nvGraphicFramePr>
          <p:cNvPr id="12" name="Table 12">
            <a:extLst>
              <a:ext uri="{FF2B5EF4-FFF2-40B4-BE49-F238E27FC236}">
                <a16:creationId xmlns:a16="http://schemas.microsoft.com/office/drawing/2014/main" id="{1AEB7BE5-4D88-4469-8D90-DD4B89BE9A83}"/>
              </a:ext>
            </a:extLst>
          </p:cNvPr>
          <p:cNvGraphicFramePr>
            <a:graphicFrameLocks noGrp="1"/>
          </p:cNvGraphicFramePr>
          <p:nvPr>
            <p:ph sz="quarter" idx="4"/>
            <p:extLst>
              <p:ext uri="{D42A27DB-BD31-4B8C-83A1-F6EECF244321}">
                <p14:modId xmlns:p14="http://schemas.microsoft.com/office/powerpoint/2010/main" val="3598155874"/>
              </p:ext>
            </p:extLst>
          </p:nvPr>
        </p:nvGraphicFramePr>
        <p:xfrm>
          <a:off x="6172200" y="2505075"/>
          <a:ext cx="5303520" cy="741680"/>
        </p:xfrm>
        <a:graphic>
          <a:graphicData uri="http://schemas.openxmlformats.org/drawingml/2006/table">
            <a:tbl>
              <a:tblPr firstRow="1" bandRow="1">
                <a:tableStyleId>{7E9639D4-E3E2-4D34-9284-5A2195B3D0D7}</a:tableStyleId>
              </a:tblPr>
              <a:tblGrid>
                <a:gridCol w="914400">
                  <a:extLst>
                    <a:ext uri="{9D8B030D-6E8A-4147-A177-3AD203B41FA5}">
                      <a16:colId xmlns:a16="http://schemas.microsoft.com/office/drawing/2014/main" val="3485686121"/>
                    </a:ext>
                  </a:extLst>
                </a:gridCol>
                <a:gridCol w="1463040">
                  <a:extLst>
                    <a:ext uri="{9D8B030D-6E8A-4147-A177-3AD203B41FA5}">
                      <a16:colId xmlns:a16="http://schemas.microsoft.com/office/drawing/2014/main" val="521567404"/>
                    </a:ext>
                  </a:extLst>
                </a:gridCol>
                <a:gridCol w="1463040">
                  <a:extLst>
                    <a:ext uri="{9D8B030D-6E8A-4147-A177-3AD203B41FA5}">
                      <a16:colId xmlns:a16="http://schemas.microsoft.com/office/drawing/2014/main" val="360268344"/>
                    </a:ext>
                  </a:extLst>
                </a:gridCol>
                <a:gridCol w="1463040">
                  <a:extLst>
                    <a:ext uri="{9D8B030D-6E8A-4147-A177-3AD203B41FA5}">
                      <a16:colId xmlns:a16="http://schemas.microsoft.com/office/drawing/2014/main" val="3373436955"/>
                    </a:ext>
                  </a:extLst>
                </a:gridCol>
              </a:tblGrid>
              <a:tr h="370840">
                <a:tc>
                  <a:txBody>
                    <a:bodyPr/>
                    <a:lstStyle/>
                    <a:p>
                      <a:r>
                        <a:rPr lang="en-US" sz="1600" dirty="0">
                          <a:latin typeface="Libertinus Serif" pitchFamily="50" charset="0"/>
                          <a:ea typeface="Libertinus Serif" pitchFamily="50" charset="0"/>
                          <a:cs typeface="Libertinus Serif" pitchFamily="50" charset="0"/>
                        </a:rPr>
                        <a:t>lexeme</a:t>
                      </a:r>
                    </a:p>
                  </a:txBody>
                  <a:tcPr/>
                </a:tc>
                <a:tc>
                  <a:txBody>
                    <a:bodyPr/>
                    <a:lstStyle/>
                    <a:p>
                      <a:r>
                        <a:rPr lang="en-US" sz="1600" dirty="0">
                          <a:latin typeface="Libertinus Serif" pitchFamily="50" charset="0"/>
                          <a:ea typeface="Libertinus Serif" pitchFamily="50" charset="0"/>
                          <a:cs typeface="Libertinus Serif" pitchFamily="50" charset="0"/>
                        </a:rPr>
                        <a:t>reference</a:t>
                      </a:r>
                    </a:p>
                  </a:txBody>
                  <a:tcPr/>
                </a:tc>
                <a:tc>
                  <a:txBody>
                    <a:bodyPr/>
                    <a:lstStyle/>
                    <a:p>
                      <a:r>
                        <a:rPr lang="en-US" sz="1600" dirty="0">
                          <a:latin typeface="Libertinus Serif" pitchFamily="50" charset="0"/>
                          <a:ea typeface="Libertinus Serif" pitchFamily="50" charset="0"/>
                          <a:cs typeface="Libertinus Serif" pitchFamily="50" charset="0"/>
                        </a:rPr>
                        <a:t>predication</a:t>
                      </a:r>
                    </a:p>
                  </a:txBody>
                  <a:tcPr/>
                </a:tc>
                <a:tc>
                  <a:txBody>
                    <a:bodyPr/>
                    <a:lstStyle/>
                    <a:p>
                      <a:r>
                        <a:rPr lang="en-US" sz="1600" dirty="0">
                          <a:latin typeface="Libertinus Serif" pitchFamily="50" charset="0"/>
                          <a:ea typeface="Libertinus Serif" pitchFamily="50" charset="0"/>
                          <a:cs typeface="Libertinus Serif" pitchFamily="50" charset="0"/>
                        </a:rPr>
                        <a:t>modification</a:t>
                      </a:r>
                    </a:p>
                  </a:txBody>
                  <a:tcPr/>
                </a:tc>
                <a:extLst>
                  <a:ext uri="{0D108BD9-81ED-4DB2-BD59-A6C34878D82A}">
                    <a16:rowId xmlns:a16="http://schemas.microsoft.com/office/drawing/2014/main" val="2526999079"/>
                  </a:ext>
                </a:extLst>
              </a:tr>
              <a:tr h="370840">
                <a:tc>
                  <a:txBody>
                    <a:bodyPr/>
                    <a:lstStyle/>
                    <a:p>
                      <a:r>
                        <a:rPr lang="en-US" sz="1600" i="1" dirty="0">
                          <a:latin typeface="Libertinus Serif" pitchFamily="50" charset="0"/>
                          <a:ea typeface="Libertinus Serif" pitchFamily="50" charset="0"/>
                          <a:cs typeface="Libertinus Serif" pitchFamily="50" charset="0"/>
                        </a:rPr>
                        <a:t>stem</a:t>
                      </a:r>
                    </a:p>
                  </a:txBody>
                  <a:tcPr/>
                </a:tc>
                <a:tc>
                  <a:txBody>
                    <a:bodyPr/>
                    <a:lstStyle/>
                    <a:p>
                      <a:r>
                        <a:rPr lang="en-US" sz="1600" dirty="0">
                          <a:latin typeface="Libertinus Serif" pitchFamily="50" charset="0"/>
                          <a:ea typeface="Libertinus Serif" pitchFamily="50" charset="0"/>
                          <a:cs typeface="Libertinus Serif" pitchFamily="50" charset="0"/>
                        </a:rPr>
                        <a:t>300</a:t>
                      </a:r>
                    </a:p>
                  </a:txBody>
                  <a:tcPr/>
                </a:tc>
                <a:tc>
                  <a:txBody>
                    <a:bodyPr/>
                    <a:lstStyle/>
                    <a:p>
                      <a:r>
                        <a:rPr lang="en-US" sz="1600" dirty="0">
                          <a:latin typeface="Libertinus Serif" pitchFamily="50" charset="0"/>
                          <a:ea typeface="Libertinus Serif" pitchFamily="50" charset="0"/>
                          <a:cs typeface="Libertinus Serif" pitchFamily="50" charset="0"/>
                        </a:rPr>
                        <a:t>0</a:t>
                      </a:r>
                    </a:p>
                  </a:txBody>
                  <a:tcPr/>
                </a:tc>
                <a:tc>
                  <a:txBody>
                    <a:bodyPr/>
                    <a:lstStyle/>
                    <a:p>
                      <a:r>
                        <a:rPr lang="en-US" sz="1600" dirty="0">
                          <a:latin typeface="Libertinus Serif" pitchFamily="50" charset="0"/>
                          <a:ea typeface="Libertinus Serif" pitchFamily="50" charset="0"/>
                          <a:cs typeface="Libertinus Serif" pitchFamily="50" charset="0"/>
                        </a:rPr>
                        <a:t>0</a:t>
                      </a:r>
                    </a:p>
                  </a:txBody>
                  <a:tcPr/>
                </a:tc>
                <a:extLst>
                  <a:ext uri="{0D108BD9-81ED-4DB2-BD59-A6C34878D82A}">
                    <a16:rowId xmlns:a16="http://schemas.microsoft.com/office/drawing/2014/main" val="1037288521"/>
                  </a:ext>
                </a:extLst>
              </a:tr>
            </a:tbl>
          </a:graphicData>
        </a:graphic>
      </p:graphicFrame>
      <p:sp>
        <p:nvSpPr>
          <p:cNvPr id="4" name="Slide Number Placeholder 3">
            <a:extLst>
              <a:ext uri="{FF2B5EF4-FFF2-40B4-BE49-F238E27FC236}">
                <a16:creationId xmlns:a16="http://schemas.microsoft.com/office/drawing/2014/main" id="{A5859BB7-CFC6-4197-BD67-4E4190BF4ADB}"/>
              </a:ext>
            </a:extLst>
          </p:cNvPr>
          <p:cNvSpPr>
            <a:spLocks noGrp="1"/>
          </p:cNvSpPr>
          <p:nvPr>
            <p:ph type="sldNum" sz="quarter" idx="12"/>
          </p:nvPr>
        </p:nvSpPr>
        <p:spPr/>
        <p:txBody>
          <a:bodyPr/>
          <a:lstStyle/>
          <a:p>
            <a:fld id="{9E80DB9D-C909-460E-AA98-0C79F1174BB8}" type="slidenum">
              <a:rPr lang="en-US" smtClean="0"/>
              <a:t>8</a:t>
            </a:fld>
            <a:endParaRPr lang="en-US"/>
          </a:p>
        </p:txBody>
      </p:sp>
      <p:sp>
        <p:nvSpPr>
          <p:cNvPr id="13" name="Speech Bubble: Rectangle 12">
            <a:extLst>
              <a:ext uri="{FF2B5EF4-FFF2-40B4-BE49-F238E27FC236}">
                <a16:creationId xmlns:a16="http://schemas.microsoft.com/office/drawing/2014/main" id="{488FE77B-2AD5-4CDB-BE6E-99BB58FE358E}"/>
              </a:ext>
            </a:extLst>
          </p:cNvPr>
          <p:cNvSpPr/>
          <p:nvPr/>
        </p:nvSpPr>
        <p:spPr>
          <a:xfrm>
            <a:off x="1692975" y="3821113"/>
            <a:ext cx="3451411" cy="1501308"/>
          </a:xfrm>
          <a:prstGeom prst="wedgeRectCallout">
            <a:avLst>
              <a:gd name="adj1" fmla="val 43508"/>
              <a:gd name="adj2" fmla="val -87378"/>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ctr">
              <a:buFont typeface="Arial" panose="020B0604020202020204" pitchFamily="34" charset="0"/>
              <a:buChar char="•"/>
            </a:pPr>
            <a:r>
              <a:rPr lang="en-US" dirty="0">
                <a:latin typeface="Libertinus Serif" pitchFamily="50" charset="0"/>
                <a:ea typeface="Libertinus Serif" pitchFamily="50" charset="0"/>
                <a:cs typeface="Libertinus Serif" pitchFamily="50" charset="0"/>
              </a:rPr>
              <a:t>uses are evenly distributed</a:t>
            </a:r>
          </a:p>
          <a:p>
            <a:pPr marL="285750" indent="-285750" algn="ctr">
              <a:buFont typeface="Arial" panose="020B0604020202020204" pitchFamily="34" charset="0"/>
              <a:buChar char="•"/>
            </a:pPr>
            <a:r>
              <a:rPr lang="en-US" dirty="0">
                <a:latin typeface="Libertinus Serif" pitchFamily="50" charset="0"/>
                <a:ea typeface="Libertinus Serif" pitchFamily="50" charset="0"/>
                <a:cs typeface="Libertinus Serif" pitchFamily="50" charset="0"/>
              </a:rPr>
              <a:t>functions are the most diverse</a:t>
            </a:r>
          </a:p>
        </p:txBody>
      </p:sp>
      <p:sp>
        <p:nvSpPr>
          <p:cNvPr id="14" name="Speech Bubble: Rectangle 13">
            <a:extLst>
              <a:ext uri="{FF2B5EF4-FFF2-40B4-BE49-F238E27FC236}">
                <a16:creationId xmlns:a16="http://schemas.microsoft.com/office/drawing/2014/main" id="{FF73B99A-F142-455B-ADEE-D77A932A59C5}"/>
              </a:ext>
            </a:extLst>
          </p:cNvPr>
          <p:cNvSpPr/>
          <p:nvPr/>
        </p:nvSpPr>
        <p:spPr>
          <a:xfrm>
            <a:off x="7038088" y="3821113"/>
            <a:ext cx="3451411" cy="1501308"/>
          </a:xfrm>
          <a:prstGeom prst="wedgeRectCallout">
            <a:avLst>
              <a:gd name="adj1" fmla="val -44025"/>
              <a:gd name="adj2" fmla="val -87379"/>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ctr">
              <a:buFont typeface="Arial" panose="020B0604020202020204" pitchFamily="34" charset="0"/>
              <a:buChar char="•"/>
            </a:pPr>
            <a:r>
              <a:rPr lang="en-US" dirty="0">
                <a:latin typeface="Libertinus Serif" pitchFamily="50" charset="0"/>
                <a:ea typeface="Libertinus Serif" pitchFamily="50" charset="0"/>
                <a:cs typeface="Libertinus Serif" pitchFamily="50" charset="0"/>
              </a:rPr>
              <a:t>uses are unevenly distributed</a:t>
            </a:r>
          </a:p>
          <a:p>
            <a:pPr marL="285750" indent="-285750" algn="ctr">
              <a:buFont typeface="Arial" panose="020B0604020202020204" pitchFamily="34" charset="0"/>
              <a:buChar char="•"/>
            </a:pPr>
            <a:r>
              <a:rPr lang="en-US" dirty="0">
                <a:latin typeface="Libertinus Serif" pitchFamily="50" charset="0"/>
                <a:ea typeface="Libertinus Serif" pitchFamily="50" charset="0"/>
                <a:cs typeface="Libertinus Serif" pitchFamily="50" charset="0"/>
              </a:rPr>
              <a:t>no functional diversity</a:t>
            </a:r>
          </a:p>
        </p:txBody>
      </p:sp>
    </p:spTree>
    <p:extLst>
      <p:ext uri="{BB962C8B-B14F-4D97-AF65-F5344CB8AC3E}">
        <p14:creationId xmlns:p14="http://schemas.microsoft.com/office/powerpoint/2010/main" val="957702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6ED6EF6-0626-4481-9D33-8E9CF7C05906}"/>
              </a:ext>
            </a:extLst>
          </p:cNvPr>
          <p:cNvSpPr>
            <a:spLocks noGrp="1"/>
          </p:cNvSpPr>
          <p:nvPr>
            <p:ph type="title"/>
          </p:nvPr>
        </p:nvSpPr>
        <p:spPr/>
        <p:txBody>
          <a:bodyPr/>
          <a:lstStyle/>
          <a:p>
            <a:r>
              <a:rPr lang="en-US" dirty="0"/>
              <a:t>Results I: Functional Diversity Ratings</a:t>
            </a:r>
          </a:p>
        </p:txBody>
      </p:sp>
      <p:pic>
        <p:nvPicPr>
          <p:cNvPr id="11" name="Content Placeholder 10" descr="Distribution of functional diversity ratings in English vs. Nuuchahnulth. Lexical items in English have diversity ratings with a somewhat Zipfian distribution. Very many lexical items in Nuuchahnulth have a diversity rating of 0, but those that do exhibit any functional diversity tend to exhibit a great deal of it—typically around 0.6 out of 1.">
            <a:extLst>
              <a:ext uri="{FF2B5EF4-FFF2-40B4-BE49-F238E27FC236}">
                <a16:creationId xmlns:a16="http://schemas.microsoft.com/office/drawing/2014/main" id="{F0C876FC-B53E-4BF8-8F96-013AD3C2A5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7850"/>
            <a:ext cx="6291580" cy="3145790"/>
          </a:xfrm>
        </p:spPr>
      </p:pic>
      <p:sp>
        <p:nvSpPr>
          <p:cNvPr id="7" name="Slide Number Placeholder 6">
            <a:extLst>
              <a:ext uri="{FF2B5EF4-FFF2-40B4-BE49-F238E27FC236}">
                <a16:creationId xmlns:a16="http://schemas.microsoft.com/office/drawing/2014/main" id="{E22FCB7B-9A97-496A-BCF3-4DBD9FF9AFC5}"/>
              </a:ext>
            </a:extLst>
          </p:cNvPr>
          <p:cNvSpPr>
            <a:spLocks noGrp="1"/>
          </p:cNvSpPr>
          <p:nvPr>
            <p:ph type="sldNum" sz="quarter" idx="12"/>
          </p:nvPr>
        </p:nvSpPr>
        <p:spPr/>
        <p:txBody>
          <a:bodyPr/>
          <a:lstStyle/>
          <a:p>
            <a:fld id="{9E80DB9D-C909-460E-AA98-0C79F1174BB8}" type="slidenum">
              <a:rPr lang="en-US" smtClean="0"/>
              <a:t>9</a:t>
            </a:fld>
            <a:endParaRPr lang="en-US"/>
          </a:p>
        </p:txBody>
      </p:sp>
      <p:graphicFrame>
        <p:nvGraphicFramePr>
          <p:cNvPr id="12" name="Table 12">
            <a:extLst>
              <a:ext uri="{FF2B5EF4-FFF2-40B4-BE49-F238E27FC236}">
                <a16:creationId xmlns:a16="http://schemas.microsoft.com/office/drawing/2014/main" id="{915B208D-049D-40C8-AA41-027D9385517C}"/>
              </a:ext>
            </a:extLst>
          </p:cNvPr>
          <p:cNvGraphicFramePr>
            <a:graphicFrameLocks noGrp="1"/>
          </p:cNvGraphicFramePr>
          <p:nvPr>
            <p:extLst>
              <p:ext uri="{D42A27DB-BD31-4B8C-83A1-F6EECF244321}">
                <p14:modId xmlns:p14="http://schemas.microsoft.com/office/powerpoint/2010/main" val="1839815515"/>
              </p:ext>
            </p:extLst>
          </p:nvPr>
        </p:nvGraphicFramePr>
        <p:xfrm>
          <a:off x="7129781" y="2438400"/>
          <a:ext cx="4572000" cy="2555239"/>
        </p:xfrm>
        <a:graphic>
          <a:graphicData uri="http://schemas.openxmlformats.org/drawingml/2006/table">
            <a:tbl>
              <a:tblPr firstRow="1" bandRow="1">
                <a:tableStyleId>{7E9639D4-E3E2-4D34-9284-5A2195B3D0D7}</a:tableStyleId>
              </a:tblPr>
              <a:tblGrid>
                <a:gridCol w="1097280">
                  <a:extLst>
                    <a:ext uri="{9D8B030D-6E8A-4147-A177-3AD203B41FA5}">
                      <a16:colId xmlns:a16="http://schemas.microsoft.com/office/drawing/2014/main" val="1595924869"/>
                    </a:ext>
                  </a:extLst>
                </a:gridCol>
                <a:gridCol w="1737360">
                  <a:extLst>
                    <a:ext uri="{9D8B030D-6E8A-4147-A177-3AD203B41FA5}">
                      <a16:colId xmlns:a16="http://schemas.microsoft.com/office/drawing/2014/main" val="3501133138"/>
                    </a:ext>
                  </a:extLst>
                </a:gridCol>
                <a:gridCol w="1737360">
                  <a:extLst>
                    <a:ext uri="{9D8B030D-6E8A-4147-A177-3AD203B41FA5}">
                      <a16:colId xmlns:a16="http://schemas.microsoft.com/office/drawing/2014/main" val="1768687846"/>
                    </a:ext>
                  </a:extLst>
                </a:gridCol>
              </a:tblGrid>
              <a:tr h="715467">
                <a:tc>
                  <a:txBody>
                    <a:bodyPr/>
                    <a:lstStyle/>
                    <a:p>
                      <a:endParaRPr lang="en-US" dirty="0">
                        <a:latin typeface="Libertinus Serif" pitchFamily="50" charset="0"/>
                        <a:ea typeface="Libertinus Serif" pitchFamily="50" charset="0"/>
                        <a:cs typeface="Libertinus Serif" pitchFamily="50" charset="0"/>
                      </a:endParaRPr>
                    </a:p>
                  </a:txBody>
                  <a:tcPr/>
                </a:tc>
                <a:tc>
                  <a:txBody>
                    <a:bodyPr/>
                    <a:lstStyle/>
                    <a:p>
                      <a:pPr algn="ctr"/>
                      <a:r>
                        <a:rPr lang="en-US" dirty="0">
                          <a:latin typeface="Libertinus Serif" pitchFamily="50" charset="0"/>
                          <a:ea typeface="Libertinus Serif" pitchFamily="50" charset="0"/>
                          <a:cs typeface="Libertinus Serif" pitchFamily="50" charset="0"/>
                        </a:rPr>
                        <a:t>English</a:t>
                      </a:r>
                    </a:p>
                  </a:txBody>
                  <a:tcPr anchor="ctr"/>
                </a:tc>
                <a:tc>
                  <a:txBody>
                    <a:bodyPr/>
                    <a:lstStyle/>
                    <a:p>
                      <a:pPr algn="ctr"/>
                      <a:r>
                        <a:rPr lang="en-US" dirty="0">
                          <a:latin typeface="Libertinus Serif" pitchFamily="50" charset="0"/>
                          <a:ea typeface="Libertinus Serif" pitchFamily="50" charset="0"/>
                          <a:cs typeface="Libertinus Serif" pitchFamily="50" charset="0"/>
                        </a:rPr>
                        <a:t>Nuuchahnulth</a:t>
                      </a:r>
                    </a:p>
                  </a:txBody>
                  <a:tcPr anchor="ctr"/>
                </a:tc>
                <a:extLst>
                  <a:ext uri="{0D108BD9-81ED-4DB2-BD59-A6C34878D82A}">
                    <a16:rowId xmlns:a16="http://schemas.microsoft.com/office/drawing/2014/main" val="825921239"/>
                  </a:ext>
                </a:extLst>
              </a:tr>
              <a:tr h="408838">
                <a:tc>
                  <a:txBody>
                    <a:bodyPr/>
                    <a:lstStyle/>
                    <a:p>
                      <a:r>
                        <a:rPr lang="en-US" dirty="0">
                          <a:latin typeface="Libertinus Serif" pitchFamily="50" charset="0"/>
                          <a:ea typeface="Libertinus Serif" pitchFamily="50" charset="0"/>
                          <a:cs typeface="Libertinus Serif" pitchFamily="50" charset="0"/>
                        </a:rPr>
                        <a:t>mean</a:t>
                      </a:r>
                    </a:p>
                  </a:txBody>
                  <a:tcPr anchor="ctr"/>
                </a:tc>
                <a:tc>
                  <a:txBody>
                    <a:bodyPr/>
                    <a:lstStyle/>
                    <a:p>
                      <a:pPr algn="ctr"/>
                      <a:r>
                        <a:rPr lang="en-US" dirty="0">
                          <a:latin typeface="Libertinus Serif" pitchFamily="50" charset="0"/>
                          <a:ea typeface="Libertinus Serif" pitchFamily="50" charset="0"/>
                          <a:cs typeface="Libertinus Serif" pitchFamily="50" charset="0"/>
                        </a:rPr>
                        <a:t>0.223</a:t>
                      </a:r>
                    </a:p>
                  </a:txBody>
                  <a:tcPr anchor="ctr"/>
                </a:tc>
                <a:tc>
                  <a:txBody>
                    <a:bodyPr/>
                    <a:lstStyle/>
                    <a:p>
                      <a:pPr algn="ctr"/>
                      <a:r>
                        <a:rPr lang="en-US" dirty="0">
                          <a:latin typeface="Libertinus Serif" pitchFamily="50" charset="0"/>
                          <a:ea typeface="Libertinus Serif" pitchFamily="50" charset="0"/>
                          <a:cs typeface="Libertinus Serif" pitchFamily="50" charset="0"/>
                        </a:rPr>
                        <a:t>0.183</a:t>
                      </a:r>
                    </a:p>
                  </a:txBody>
                  <a:tcPr anchor="ctr"/>
                </a:tc>
                <a:extLst>
                  <a:ext uri="{0D108BD9-81ED-4DB2-BD59-A6C34878D82A}">
                    <a16:rowId xmlns:a16="http://schemas.microsoft.com/office/drawing/2014/main" val="1115021591"/>
                  </a:ext>
                </a:extLst>
              </a:tr>
              <a:tr h="408838">
                <a:tc>
                  <a:txBody>
                    <a:bodyPr/>
                    <a:lstStyle/>
                    <a:p>
                      <a:r>
                        <a:rPr lang="en-US" dirty="0">
                          <a:latin typeface="Libertinus Serif" pitchFamily="50" charset="0"/>
                          <a:ea typeface="Libertinus Serif" pitchFamily="50" charset="0"/>
                          <a:cs typeface="Libertinus Serif" pitchFamily="50" charset="0"/>
                        </a:rPr>
                        <a:t>median</a:t>
                      </a:r>
                    </a:p>
                  </a:txBody>
                  <a:tcPr anchor="ctr"/>
                </a:tc>
                <a:tc>
                  <a:txBody>
                    <a:bodyPr/>
                    <a:lstStyle/>
                    <a:p>
                      <a:pPr algn="ctr"/>
                      <a:r>
                        <a:rPr lang="en-US" dirty="0">
                          <a:latin typeface="Libertinus Serif" pitchFamily="50" charset="0"/>
                          <a:ea typeface="Libertinus Serif" pitchFamily="50" charset="0"/>
                          <a:cs typeface="Libertinus Serif" pitchFamily="50" charset="0"/>
                        </a:rPr>
                        <a:t>0.134</a:t>
                      </a:r>
                    </a:p>
                  </a:txBody>
                  <a:tcPr anchor="ctr"/>
                </a:tc>
                <a:tc>
                  <a:txBody>
                    <a:bodyPr/>
                    <a:lstStyle/>
                    <a:p>
                      <a:pPr algn="ctr"/>
                      <a:r>
                        <a:rPr lang="en-US" dirty="0">
                          <a:latin typeface="Libertinus Serif" pitchFamily="50" charset="0"/>
                          <a:ea typeface="Libertinus Serif" pitchFamily="50" charset="0"/>
                          <a:cs typeface="Libertinus Serif" pitchFamily="50" charset="0"/>
                        </a:rPr>
                        <a:t>0.000</a:t>
                      </a:r>
                    </a:p>
                  </a:txBody>
                  <a:tcPr anchor="ctr"/>
                </a:tc>
                <a:extLst>
                  <a:ext uri="{0D108BD9-81ED-4DB2-BD59-A6C34878D82A}">
                    <a16:rowId xmlns:a16="http://schemas.microsoft.com/office/drawing/2014/main" val="3268940403"/>
                  </a:ext>
                </a:extLst>
              </a:tr>
              <a:tr h="1022096">
                <a:tc>
                  <a:txBody>
                    <a:bodyPr/>
                    <a:lstStyle/>
                    <a:p>
                      <a:r>
                        <a:rPr lang="en-US" dirty="0">
                          <a:latin typeface="Libertinus Serif" pitchFamily="50" charset="0"/>
                          <a:ea typeface="Libertinus Serif" pitchFamily="50" charset="0"/>
                          <a:cs typeface="Libertinus Serif" pitchFamily="50" charset="0"/>
                        </a:rPr>
                        <a:t>standard deviation</a:t>
                      </a:r>
                    </a:p>
                  </a:txBody>
                  <a:tcPr anchor="ctr"/>
                </a:tc>
                <a:tc>
                  <a:txBody>
                    <a:bodyPr/>
                    <a:lstStyle/>
                    <a:p>
                      <a:pPr algn="ctr"/>
                      <a:r>
                        <a:rPr lang="en-US" dirty="0">
                          <a:latin typeface="Libertinus Serif" pitchFamily="50" charset="0"/>
                          <a:ea typeface="Libertinus Serif" pitchFamily="50" charset="0"/>
                          <a:cs typeface="Libertinus Serif" pitchFamily="50" charset="0"/>
                        </a:rPr>
                        <a:t>0.230</a:t>
                      </a:r>
                    </a:p>
                  </a:txBody>
                  <a:tcPr anchor="ctr"/>
                </a:tc>
                <a:tc>
                  <a:txBody>
                    <a:bodyPr/>
                    <a:lstStyle/>
                    <a:p>
                      <a:pPr algn="ctr"/>
                      <a:r>
                        <a:rPr lang="en-US" dirty="0">
                          <a:latin typeface="Libertinus Serif" pitchFamily="50" charset="0"/>
                          <a:ea typeface="Libertinus Serif" pitchFamily="50" charset="0"/>
                          <a:cs typeface="Libertinus Serif" pitchFamily="50" charset="0"/>
                        </a:rPr>
                        <a:t>0.259</a:t>
                      </a:r>
                    </a:p>
                  </a:txBody>
                  <a:tcPr anchor="ctr"/>
                </a:tc>
                <a:extLst>
                  <a:ext uri="{0D108BD9-81ED-4DB2-BD59-A6C34878D82A}">
                    <a16:rowId xmlns:a16="http://schemas.microsoft.com/office/drawing/2014/main" val="1666459857"/>
                  </a:ext>
                </a:extLst>
              </a:tr>
            </a:tbl>
          </a:graphicData>
        </a:graphic>
      </p:graphicFrame>
    </p:spTree>
    <p:extLst>
      <p:ext uri="{BB962C8B-B14F-4D97-AF65-F5344CB8AC3E}">
        <p14:creationId xmlns:p14="http://schemas.microsoft.com/office/powerpoint/2010/main" val="1411434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1912</Words>
  <Application>Microsoft Office PowerPoint</Application>
  <PresentationFormat>Widescreen</PresentationFormat>
  <Paragraphs>155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Libertinus Serif</vt:lpstr>
      <vt:lpstr>LinLibertine</vt:lpstr>
      <vt:lpstr>Office Theme</vt:lpstr>
      <vt:lpstr>Lexical polyfunctionality in discourse: A quantitative corpus-based approach</vt:lpstr>
      <vt:lpstr>Introduction</vt:lpstr>
      <vt:lpstr>Example: Nuuchahnulth</vt:lpstr>
      <vt:lpstr>Previous Research</vt:lpstr>
      <vt:lpstr>Data</vt:lpstr>
      <vt:lpstr>Methods: Annotation</vt:lpstr>
      <vt:lpstr>Methods: Measuring Lexical Flexibility I</vt:lpstr>
      <vt:lpstr>Methods: Measuring Lexical Flexibility II</vt:lpstr>
      <vt:lpstr>Results I: Functional Diversity Ratings</vt:lpstr>
      <vt:lpstr>Results II: Distributions of Functions</vt:lpstr>
      <vt:lpstr>Results III: English</vt:lpstr>
      <vt:lpstr>Results III: Nuuchahnulth</vt:lpstr>
      <vt:lpstr>Results IV: Semantic Patterns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W. Hieber</dc:creator>
  <cp:lastModifiedBy>Daniel W. Hieber</cp:lastModifiedBy>
  <cp:revision>1</cp:revision>
  <dcterms:created xsi:type="dcterms:W3CDTF">2022-01-05T21:20:55Z</dcterms:created>
  <dcterms:modified xsi:type="dcterms:W3CDTF">2022-01-05T23:25:21Z</dcterms:modified>
</cp:coreProperties>
</file>