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271" r:id="rId16"/>
    <p:sldId id="270" r:id="rId17"/>
    <p:sldId id="274" r:id="rId18"/>
    <p:sldId id="276" r:id="rId19"/>
    <p:sldId id="277" r:id="rId20"/>
    <p:sldId id="275" r:id="rId21"/>
    <p:sldId id="279" r:id="rId22"/>
    <p:sldId id="283" r:id="rId23"/>
    <p:sldId id="285" r:id="rId24"/>
    <p:sldId id="284" r:id="rId25"/>
    <p:sldId id="280" r:id="rId26"/>
    <p:sldId id="281" r:id="rId27"/>
    <p:sldId id="286" r:id="rId28"/>
    <p:sldId id="287" r:id="rId29"/>
    <p:sldId id="334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11" r:id="rId42"/>
    <p:sldId id="335" r:id="rId43"/>
    <p:sldId id="299" r:id="rId44"/>
    <p:sldId id="300" r:id="rId45"/>
    <p:sldId id="301" r:id="rId46"/>
    <p:sldId id="302" r:id="rId47"/>
    <p:sldId id="307" r:id="rId48"/>
    <p:sldId id="304" r:id="rId49"/>
    <p:sldId id="308" r:id="rId50"/>
    <p:sldId id="309" r:id="rId51"/>
    <p:sldId id="310" r:id="rId52"/>
    <p:sldId id="313" r:id="rId53"/>
    <p:sldId id="312" r:id="rId54"/>
    <p:sldId id="314" r:id="rId55"/>
    <p:sldId id="315" r:id="rId56"/>
    <p:sldId id="317" r:id="rId57"/>
    <p:sldId id="316" r:id="rId58"/>
    <p:sldId id="318" r:id="rId59"/>
    <p:sldId id="319" r:id="rId60"/>
    <p:sldId id="321" r:id="rId61"/>
    <p:sldId id="322" r:id="rId62"/>
    <p:sldId id="320" r:id="rId63"/>
    <p:sldId id="323" r:id="rId64"/>
    <p:sldId id="324" r:id="rId65"/>
    <p:sldId id="325" r:id="rId66"/>
    <p:sldId id="326" r:id="rId67"/>
    <p:sldId id="328" r:id="rId68"/>
    <p:sldId id="329" r:id="rId69"/>
    <p:sldId id="327" r:id="rId70"/>
    <p:sldId id="330" r:id="rId71"/>
    <p:sldId id="331" r:id="rId72"/>
    <p:sldId id="332" r:id="rId73"/>
    <p:sldId id="333" r:id="rId74"/>
    <p:sldId id="336" r:id="rId75"/>
    <p:sldId id="33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D84FE66-E7E2-47F1-A3AD-6AC19818E227}">
          <p14:sldIdLst>
            <p14:sldId id="256"/>
          </p14:sldIdLst>
        </p14:section>
        <p14:section name="Introduction" id="{F7E42886-A0BE-4DF5-9D45-2F0472B767C6}">
          <p14:sldIdLst>
            <p14:sldId id="257"/>
            <p14:sldId id="259"/>
            <p14:sldId id="266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he Problem" id="{C48EE4B3-5565-4F7C-830A-B3AD6C908077}">
          <p14:sldIdLst>
            <p14:sldId id="267"/>
            <p14:sldId id="268"/>
            <p14:sldId id="269"/>
          </p14:sldIdLst>
        </p14:section>
        <p14:section name="Functional Approaches" id="{B3DDC55F-E7E3-4127-B3B0-E64F9D1617AA}">
          <p14:sldIdLst>
            <p14:sldId id="272"/>
            <p14:sldId id="271"/>
            <p14:sldId id="270"/>
            <p14:sldId id="274"/>
            <p14:sldId id="276"/>
            <p14:sldId id="277"/>
            <p14:sldId id="275"/>
            <p14:sldId id="279"/>
            <p14:sldId id="283"/>
            <p14:sldId id="285"/>
            <p14:sldId id="284"/>
            <p14:sldId id="280"/>
            <p14:sldId id="281"/>
            <p14:sldId id="286"/>
            <p14:sldId id="287"/>
            <p14:sldId id="334"/>
            <p14:sldId id="288"/>
            <p14:sldId id="289"/>
          </p14:sldIdLst>
        </p14:section>
        <p14:section name="Prior Research" id="{C28317D6-3D1C-4F58-8183-84B667677469}">
          <p14:sldIdLst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Data &amp; Methods" id="{CD6857BD-B0F3-4643-96B0-8D7BBE16A0EB}">
          <p14:sldIdLst>
            <p14:sldId id="297"/>
            <p14:sldId id="298"/>
            <p14:sldId id="311"/>
            <p14:sldId id="335"/>
            <p14:sldId id="299"/>
            <p14:sldId id="300"/>
            <p14:sldId id="301"/>
            <p14:sldId id="302"/>
            <p14:sldId id="307"/>
            <p14:sldId id="304"/>
            <p14:sldId id="308"/>
            <p14:sldId id="309"/>
            <p14:sldId id="310"/>
            <p14:sldId id="313"/>
            <p14:sldId id="312"/>
            <p14:sldId id="314"/>
            <p14:sldId id="315"/>
            <p14:sldId id="317"/>
            <p14:sldId id="316"/>
          </p14:sldIdLst>
        </p14:section>
        <p14:section name="Results" id="{1E03B16E-E0AC-4054-9A0B-CA858F46B0E1}">
          <p14:sldIdLst>
            <p14:sldId id="318"/>
            <p14:sldId id="319"/>
            <p14:sldId id="321"/>
            <p14:sldId id="322"/>
            <p14:sldId id="320"/>
            <p14:sldId id="323"/>
            <p14:sldId id="324"/>
            <p14:sldId id="325"/>
            <p14:sldId id="326"/>
            <p14:sldId id="328"/>
            <p14:sldId id="329"/>
            <p14:sldId id="327"/>
            <p14:sldId id="330"/>
            <p14:sldId id="331"/>
            <p14:sldId id="332"/>
          </p14:sldIdLst>
        </p14:section>
        <p14:section name="Conclusion" id="{6EE4DB3F-7D6F-4EAA-8C0A-98F640B91B66}">
          <p14:sldIdLst>
            <p14:sldId id="333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73C62-9F32-4F75-8B8B-B65BCD569F1D}" v="32" dt="2020-11-27T23:47:10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47" autoAdjust="0"/>
  </p:normalViewPr>
  <p:slideViewPr>
    <p:cSldViewPr snapToGrid="0">
      <p:cViewPr varScale="1">
        <p:scale>
          <a:sx n="61" d="100"/>
          <a:sy n="61" d="100"/>
        </p:scale>
        <p:origin x="1026" y="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. Hieber" userId="f7cf2c9d3dc7fdc6" providerId="LiveId" clId="{C3B478F8-16DE-4E58-8390-AABCC8DF0376}"/>
    <pc:docChg chg="modSld sldOrd modSection">
      <pc:chgData name="Daniel W. Hieber" userId="f7cf2c9d3dc7fdc6" providerId="LiveId" clId="{C3B478F8-16DE-4E58-8390-AABCC8DF0376}" dt="2020-11-13T17:24:55.742" v="10" actId="729"/>
      <pc:docMkLst>
        <pc:docMk/>
      </pc:docMkLst>
      <pc:sldChg chg="mod modShow">
        <pc:chgData name="Daniel W. Hieber" userId="f7cf2c9d3dc7fdc6" providerId="LiveId" clId="{C3B478F8-16DE-4E58-8390-AABCC8DF0376}" dt="2020-11-13T17:23:43.102" v="1" actId="729"/>
        <pc:sldMkLst>
          <pc:docMk/>
          <pc:sldMk cId="4265339077" sldId="260"/>
        </pc:sldMkLst>
      </pc:sldChg>
      <pc:sldChg chg="mod modShow">
        <pc:chgData name="Daniel W. Hieber" userId="f7cf2c9d3dc7fdc6" providerId="LiveId" clId="{C3B478F8-16DE-4E58-8390-AABCC8DF0376}" dt="2020-11-13T17:23:46.665" v="2" actId="729"/>
        <pc:sldMkLst>
          <pc:docMk/>
          <pc:sldMk cId="2752311302" sldId="263"/>
        </pc:sldMkLst>
      </pc:sldChg>
      <pc:sldChg chg="mod modShow">
        <pc:chgData name="Daniel W. Hieber" userId="f7cf2c9d3dc7fdc6" providerId="LiveId" clId="{C3B478F8-16DE-4E58-8390-AABCC8DF0376}" dt="2020-11-13T17:23:41.021" v="0" actId="729"/>
        <pc:sldMkLst>
          <pc:docMk/>
          <pc:sldMk cId="3633513677" sldId="266"/>
        </pc:sldMkLst>
      </pc:sldChg>
      <pc:sldChg chg="mod modShow">
        <pc:chgData name="Daniel W. Hieber" userId="f7cf2c9d3dc7fdc6" providerId="LiveId" clId="{C3B478F8-16DE-4E58-8390-AABCC8DF0376}" dt="2020-11-13T17:24:47.865" v="7" actId="729"/>
        <pc:sldMkLst>
          <pc:docMk/>
          <pc:sldMk cId="535427687" sldId="270"/>
        </pc:sldMkLst>
      </pc:sldChg>
      <pc:sldChg chg="mod modShow">
        <pc:chgData name="Daniel W. Hieber" userId="f7cf2c9d3dc7fdc6" providerId="LiveId" clId="{C3B478F8-16DE-4E58-8390-AABCC8DF0376}" dt="2020-11-13T17:24:45.874" v="6" actId="729"/>
        <pc:sldMkLst>
          <pc:docMk/>
          <pc:sldMk cId="1981377771" sldId="271"/>
        </pc:sldMkLst>
      </pc:sldChg>
      <pc:sldChg chg="mod modShow">
        <pc:chgData name="Daniel W. Hieber" userId="f7cf2c9d3dc7fdc6" providerId="LiveId" clId="{C3B478F8-16DE-4E58-8390-AABCC8DF0376}" dt="2020-11-13T17:24:43.715" v="5" actId="729"/>
        <pc:sldMkLst>
          <pc:docMk/>
          <pc:sldMk cId="1500974283" sldId="272"/>
        </pc:sldMkLst>
      </pc:sldChg>
      <pc:sldChg chg="mod modShow">
        <pc:chgData name="Daniel W. Hieber" userId="f7cf2c9d3dc7fdc6" providerId="LiveId" clId="{C3B478F8-16DE-4E58-8390-AABCC8DF0376}" dt="2020-11-13T17:24:51.016" v="8" actId="729"/>
        <pc:sldMkLst>
          <pc:docMk/>
          <pc:sldMk cId="3981228425" sldId="274"/>
        </pc:sldMkLst>
      </pc:sldChg>
      <pc:sldChg chg="mod modShow">
        <pc:chgData name="Daniel W. Hieber" userId="f7cf2c9d3dc7fdc6" providerId="LiveId" clId="{C3B478F8-16DE-4E58-8390-AABCC8DF0376}" dt="2020-11-13T17:24:53.501" v="9" actId="729"/>
        <pc:sldMkLst>
          <pc:docMk/>
          <pc:sldMk cId="1067063950" sldId="276"/>
        </pc:sldMkLst>
      </pc:sldChg>
      <pc:sldChg chg="mod modShow">
        <pc:chgData name="Daniel W. Hieber" userId="f7cf2c9d3dc7fdc6" providerId="LiveId" clId="{C3B478F8-16DE-4E58-8390-AABCC8DF0376}" dt="2020-11-13T17:24:55.742" v="10" actId="729"/>
        <pc:sldMkLst>
          <pc:docMk/>
          <pc:sldMk cId="1812315223" sldId="277"/>
        </pc:sldMkLst>
      </pc:sldChg>
      <pc:sldChg chg="ord">
        <pc:chgData name="Daniel W. Hieber" userId="f7cf2c9d3dc7fdc6" providerId="LiveId" clId="{C3B478F8-16DE-4E58-8390-AABCC8DF0376}" dt="2020-11-13T17:24:36.808" v="4"/>
        <pc:sldMkLst>
          <pc:docMk/>
          <pc:sldMk cId="1449226935" sldId="334"/>
        </pc:sldMkLst>
      </pc:sldChg>
    </pc:docChg>
  </pc:docChgLst>
  <pc:docChgLst>
    <pc:chgData name="Daniel W. Hieber" userId="f7cf2c9d3dc7fdc6" providerId="LiveId" clId="{32E73C62-9F32-4F75-8B8B-B65BCD569F1D}"/>
    <pc:docChg chg="undo custSel addSld modSld modSection">
      <pc:chgData name="Daniel W. Hieber" userId="f7cf2c9d3dc7fdc6" providerId="LiveId" clId="{32E73C62-9F32-4F75-8B8B-B65BCD569F1D}" dt="2020-11-27T23:47:10.731" v="575" actId="20577"/>
      <pc:docMkLst>
        <pc:docMk/>
      </pc:docMkLst>
      <pc:sldChg chg="modNotesTx">
        <pc:chgData name="Daniel W. Hieber" userId="f7cf2c9d3dc7fdc6" providerId="LiveId" clId="{32E73C62-9F32-4F75-8B8B-B65BCD569F1D}" dt="2020-11-13T19:01:23.013" v="564" actId="6549"/>
        <pc:sldMkLst>
          <pc:docMk/>
          <pc:sldMk cId="3023511746" sldId="256"/>
        </pc:sldMkLst>
      </pc:sldChg>
      <pc:sldChg chg="modNotesTx">
        <pc:chgData name="Daniel W. Hieber" userId="f7cf2c9d3dc7fdc6" providerId="LiveId" clId="{32E73C62-9F32-4F75-8B8B-B65BCD569F1D}" dt="2020-11-13T19:01:31.562" v="566" actId="6549"/>
        <pc:sldMkLst>
          <pc:docMk/>
          <pc:sldMk cId="1795962207" sldId="257"/>
        </pc:sldMkLst>
      </pc:sldChg>
      <pc:sldChg chg="modSp">
        <pc:chgData name="Daniel W. Hieber" userId="f7cf2c9d3dc7fdc6" providerId="LiveId" clId="{32E73C62-9F32-4F75-8B8B-B65BCD569F1D}" dt="2020-11-13T18:32:53.870" v="401" actId="2711"/>
        <pc:sldMkLst>
          <pc:docMk/>
          <pc:sldMk cId="4057101052" sldId="262"/>
        </pc:sldMkLst>
        <pc:spChg chg="mod">
          <ac:chgData name="Daniel W. Hieber" userId="f7cf2c9d3dc7fdc6" providerId="LiveId" clId="{32E73C62-9F32-4F75-8B8B-B65BCD569F1D}" dt="2020-11-13T18:32:53.870" v="401" actId="2711"/>
          <ac:spMkLst>
            <pc:docMk/>
            <pc:sldMk cId="4057101052" sldId="262"/>
            <ac:spMk id="3" creationId="{9836DA66-A37B-4BD5-9D50-93929E6AAD87}"/>
          </ac:spMkLst>
        </pc:spChg>
        <pc:spChg chg="mod">
          <ac:chgData name="Daniel W. Hieber" userId="f7cf2c9d3dc7fdc6" providerId="LiveId" clId="{32E73C62-9F32-4F75-8B8B-B65BCD569F1D}" dt="2020-11-13T18:32:53.870" v="401" actId="2711"/>
          <ac:spMkLst>
            <pc:docMk/>
            <pc:sldMk cId="4057101052" sldId="262"/>
            <ac:spMk id="5" creationId="{28BD8865-AAE4-4EB0-B99C-0E3F893B81F0}"/>
          </ac:spMkLst>
        </pc:spChg>
      </pc:sldChg>
      <pc:sldChg chg="modSp">
        <pc:chgData name="Daniel W. Hieber" userId="f7cf2c9d3dc7fdc6" providerId="LiveId" clId="{32E73C62-9F32-4F75-8B8B-B65BCD569F1D}" dt="2020-11-13T19:01:50.329" v="569" actId="20577"/>
        <pc:sldMkLst>
          <pc:docMk/>
          <pc:sldMk cId="2218220414" sldId="265"/>
        </pc:sldMkLst>
        <pc:spChg chg="mod">
          <ac:chgData name="Daniel W. Hieber" userId="f7cf2c9d3dc7fdc6" providerId="LiveId" clId="{32E73C62-9F32-4F75-8B8B-B65BCD569F1D}" dt="2020-11-13T19:01:50.329" v="569" actId="20577"/>
          <ac:spMkLst>
            <pc:docMk/>
            <pc:sldMk cId="2218220414" sldId="265"/>
            <ac:spMk id="5" creationId="{C7614A2C-1DE1-4BC9-96CC-04C339DFA269}"/>
          </ac:spMkLst>
        </pc:spChg>
      </pc:sldChg>
      <pc:sldChg chg="modSp mod">
        <pc:chgData name="Daniel W. Hieber" userId="f7cf2c9d3dc7fdc6" providerId="LiveId" clId="{32E73C62-9F32-4F75-8B8B-B65BCD569F1D}" dt="2020-11-13T17:46:14.574" v="14" actId="20577"/>
        <pc:sldMkLst>
          <pc:docMk/>
          <pc:sldMk cId="2369353221" sldId="285"/>
        </pc:sldMkLst>
        <pc:spChg chg="mod">
          <ac:chgData name="Daniel W. Hieber" userId="f7cf2c9d3dc7fdc6" providerId="LiveId" clId="{32E73C62-9F32-4F75-8B8B-B65BCD569F1D}" dt="2020-11-13T17:46:14.574" v="14" actId="20577"/>
          <ac:spMkLst>
            <pc:docMk/>
            <pc:sldMk cId="2369353221" sldId="285"/>
            <ac:spMk id="2" creationId="{4F323474-EDF2-4307-8755-235F2A427139}"/>
          </ac:spMkLst>
        </pc:spChg>
      </pc:sldChg>
      <pc:sldChg chg="modSp">
        <pc:chgData name="Daniel W. Hieber" userId="f7cf2c9d3dc7fdc6" providerId="LiveId" clId="{32E73C62-9F32-4F75-8B8B-B65BCD569F1D}" dt="2020-11-27T23:47:10.731" v="575" actId="20577"/>
        <pc:sldMkLst>
          <pc:docMk/>
          <pc:sldMk cId="2508749543" sldId="293"/>
        </pc:sldMkLst>
        <pc:spChg chg="mod">
          <ac:chgData name="Daniel W. Hieber" userId="f7cf2c9d3dc7fdc6" providerId="LiveId" clId="{32E73C62-9F32-4F75-8B8B-B65BCD569F1D}" dt="2020-11-27T23:47:10.731" v="575" actId="20577"/>
          <ac:spMkLst>
            <pc:docMk/>
            <pc:sldMk cId="2508749543" sldId="293"/>
            <ac:spMk id="4" creationId="{FDF9E920-A46C-4475-8452-91979D414392}"/>
          </ac:spMkLst>
        </pc:spChg>
      </pc:sldChg>
      <pc:sldChg chg="addSp delSp modSp new mod modClrScheme chgLayout">
        <pc:chgData name="Daniel W. Hieber" userId="f7cf2c9d3dc7fdc6" providerId="LiveId" clId="{32E73C62-9F32-4F75-8B8B-B65BCD569F1D}" dt="2020-11-13T18:57:01.778" v="563" actId="403"/>
        <pc:sldMkLst>
          <pc:docMk/>
          <pc:sldMk cId="3914961145" sldId="337"/>
        </pc:sldMkLst>
        <pc:spChg chg="mod ord">
          <ac:chgData name="Daniel W. Hieber" userId="f7cf2c9d3dc7fdc6" providerId="LiveId" clId="{32E73C62-9F32-4F75-8B8B-B65BCD569F1D}" dt="2020-11-13T18:56:50.172" v="560" actId="27636"/>
          <ac:spMkLst>
            <pc:docMk/>
            <pc:sldMk cId="3914961145" sldId="337"/>
            <ac:spMk id="2" creationId="{A7AF7569-E4AA-4355-9335-9D84DA4B66A5}"/>
          </ac:spMkLst>
        </pc:spChg>
        <pc:spChg chg="del mod ord">
          <ac:chgData name="Daniel W. Hieber" userId="f7cf2c9d3dc7fdc6" providerId="LiveId" clId="{32E73C62-9F32-4F75-8B8B-B65BCD569F1D}" dt="2020-11-13T17:47:52.849" v="32" actId="700"/>
          <ac:spMkLst>
            <pc:docMk/>
            <pc:sldMk cId="3914961145" sldId="337"/>
            <ac:spMk id="3" creationId="{F8FA8111-A676-40E7-A132-DD92827513AD}"/>
          </ac:spMkLst>
        </pc:spChg>
        <pc:spChg chg="mod ord">
          <ac:chgData name="Daniel W. Hieber" userId="f7cf2c9d3dc7fdc6" providerId="LiveId" clId="{32E73C62-9F32-4F75-8B8B-B65BCD569F1D}" dt="2020-11-13T18:56:06.100" v="538" actId="700"/>
          <ac:spMkLst>
            <pc:docMk/>
            <pc:sldMk cId="3914961145" sldId="337"/>
            <ac:spMk id="4" creationId="{981E23E6-46BB-4332-AE94-BE1752CBAB0B}"/>
          </ac:spMkLst>
        </pc:spChg>
        <pc:spChg chg="add mod ord">
          <ac:chgData name="Daniel W. Hieber" userId="f7cf2c9d3dc7fdc6" providerId="LiveId" clId="{32E73C62-9F32-4F75-8B8B-B65BCD569F1D}" dt="2020-11-13T18:57:01.778" v="563" actId="403"/>
          <ac:spMkLst>
            <pc:docMk/>
            <pc:sldMk cId="3914961145" sldId="337"/>
            <ac:spMk id="5" creationId="{F436B8D4-1D62-4300-9600-DF75D268D15C}"/>
          </ac:spMkLst>
        </pc:spChg>
        <pc:spChg chg="add del mod ord">
          <ac:chgData name="Daniel W. Hieber" userId="f7cf2c9d3dc7fdc6" providerId="LiveId" clId="{32E73C62-9F32-4F75-8B8B-B65BCD569F1D}" dt="2020-11-13T17:54:21.731" v="85" actId="700"/>
          <ac:spMkLst>
            <pc:docMk/>
            <pc:sldMk cId="3914961145" sldId="337"/>
            <ac:spMk id="6" creationId="{3627A762-A6CB-4A40-9480-62167BB77048}"/>
          </ac:spMkLst>
        </pc:spChg>
        <pc:spChg chg="add mod ord">
          <ac:chgData name="Daniel W. Hieber" userId="f7cf2c9d3dc7fdc6" providerId="LiveId" clId="{32E73C62-9F32-4F75-8B8B-B65BCD569F1D}" dt="2020-11-13T18:57:01.778" v="563" actId="403"/>
          <ac:spMkLst>
            <pc:docMk/>
            <pc:sldMk cId="3914961145" sldId="337"/>
            <ac:spMk id="7" creationId="{9A88E484-B5F0-4288-AD9F-206C115626D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60930-4AB0-498B-B9CB-6D572B0EF9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49F019-1E2C-453C-B14C-D49364DFE872}">
      <dgm:prSet/>
      <dgm:spPr/>
      <dgm:t>
        <a:bodyPr/>
        <a:lstStyle/>
        <a:p>
          <a:r>
            <a:rPr lang="en-US" dirty="0"/>
            <a:t>Lexical flexibility differs significantly between languages.</a:t>
          </a:r>
        </a:p>
      </dgm:t>
    </dgm:pt>
    <dgm:pt modelId="{D3D2FAE5-C9DF-4A79-AEC6-7ABA638B98A8}" type="parTrans" cxnId="{990480F0-801F-4036-86FB-366946E0D6CD}">
      <dgm:prSet/>
      <dgm:spPr/>
      <dgm:t>
        <a:bodyPr/>
        <a:lstStyle/>
        <a:p>
          <a:endParaRPr lang="en-US"/>
        </a:p>
      </dgm:t>
    </dgm:pt>
    <dgm:pt modelId="{6AC6AF2D-ED11-45F9-94CA-D62457705B7F}" type="sibTrans" cxnId="{990480F0-801F-4036-86FB-366946E0D6CD}">
      <dgm:prSet/>
      <dgm:spPr/>
      <dgm:t>
        <a:bodyPr/>
        <a:lstStyle/>
        <a:p>
          <a:endParaRPr lang="en-US"/>
        </a:p>
      </dgm:t>
    </dgm:pt>
    <dgm:pt modelId="{B234EF31-2174-43D1-9F10-10B2A62E37BD}">
      <dgm:prSet/>
      <dgm:spPr/>
      <dgm:t>
        <a:bodyPr/>
        <a:lstStyle/>
        <a:p>
          <a:r>
            <a:rPr lang="en-US" dirty="0"/>
            <a:t>English is consistently flexible, but only marginally.</a:t>
          </a:r>
        </a:p>
      </dgm:t>
    </dgm:pt>
    <dgm:pt modelId="{3D02AA88-F09B-4777-A89A-50BF59C47DA7}" type="parTrans" cxnId="{9DE3A727-E6F0-46EE-8FE1-E0F6144FF554}">
      <dgm:prSet/>
      <dgm:spPr/>
      <dgm:t>
        <a:bodyPr/>
        <a:lstStyle/>
        <a:p>
          <a:endParaRPr lang="en-US"/>
        </a:p>
      </dgm:t>
    </dgm:pt>
    <dgm:pt modelId="{77141651-A89C-44A8-84EB-7EAA746807D8}" type="sibTrans" cxnId="{9DE3A727-E6F0-46EE-8FE1-E0F6144FF554}">
      <dgm:prSet/>
      <dgm:spPr/>
      <dgm:t>
        <a:bodyPr/>
        <a:lstStyle/>
        <a:p>
          <a:endParaRPr lang="en-US"/>
        </a:p>
      </dgm:t>
    </dgm:pt>
    <dgm:pt modelId="{5CCCC41A-A569-4B28-9BFA-6EE06BFF3A97}">
      <dgm:prSet/>
      <dgm:spPr/>
      <dgm:t>
        <a:bodyPr/>
        <a:lstStyle/>
        <a:p>
          <a:r>
            <a:rPr lang="en-US"/>
            <a:t>Nuuchahnulth is highly flexible, but almost entirely along the noun-verb dimension.</a:t>
          </a:r>
        </a:p>
      </dgm:t>
    </dgm:pt>
    <dgm:pt modelId="{E0951AC3-47D8-4959-AAD7-0F2582B9C2F1}" type="parTrans" cxnId="{A7F0D14E-0DCF-4F28-A4E8-80D92A8E9C6D}">
      <dgm:prSet/>
      <dgm:spPr/>
      <dgm:t>
        <a:bodyPr/>
        <a:lstStyle/>
        <a:p>
          <a:endParaRPr lang="en-US"/>
        </a:p>
      </dgm:t>
    </dgm:pt>
    <dgm:pt modelId="{2E9064CE-0A84-42A6-9E1A-E8568A5D0FD1}" type="sibTrans" cxnId="{A7F0D14E-0DCF-4F28-A4E8-80D92A8E9C6D}">
      <dgm:prSet/>
      <dgm:spPr/>
      <dgm:t>
        <a:bodyPr/>
        <a:lstStyle/>
        <a:p>
          <a:endParaRPr lang="en-US"/>
        </a:p>
      </dgm:t>
    </dgm:pt>
    <dgm:pt modelId="{D2E713F2-D164-4797-96EF-2C4B4C48310D}">
      <dgm:prSet/>
      <dgm:spPr/>
      <dgm:t>
        <a:bodyPr/>
        <a:lstStyle/>
        <a:p>
          <a:r>
            <a:rPr lang="en-US" dirty="0"/>
            <a:t>The most flexible words in Nuuchahnulth are property words.</a:t>
          </a:r>
        </a:p>
      </dgm:t>
    </dgm:pt>
    <dgm:pt modelId="{F7ABAECF-569F-4C20-999D-8BB58177757C}" type="parTrans" cxnId="{BE3569FC-E2B4-4E2D-9A89-669BD75B747D}">
      <dgm:prSet/>
      <dgm:spPr/>
      <dgm:t>
        <a:bodyPr/>
        <a:lstStyle/>
        <a:p>
          <a:endParaRPr lang="en-US"/>
        </a:p>
      </dgm:t>
    </dgm:pt>
    <dgm:pt modelId="{3A57CC80-F580-4291-8DC0-CAE68598FFE3}" type="sibTrans" cxnId="{BE3569FC-E2B4-4E2D-9A89-669BD75B747D}">
      <dgm:prSet/>
      <dgm:spPr/>
      <dgm:t>
        <a:bodyPr/>
        <a:lstStyle/>
        <a:p>
          <a:endParaRPr lang="en-US"/>
        </a:p>
      </dgm:t>
    </dgm:pt>
    <dgm:pt modelId="{409FB61E-7F20-4D1A-8870-BA543E696809}">
      <dgm:prSet/>
      <dgm:spPr/>
      <dgm:t>
        <a:bodyPr/>
        <a:lstStyle/>
        <a:p>
          <a:r>
            <a:rPr lang="en-US" dirty="0"/>
            <a:t>Prototypical uses of words in Nuuchahnulth bear inflectional marking characteristic of their meaning.</a:t>
          </a:r>
        </a:p>
      </dgm:t>
    </dgm:pt>
    <dgm:pt modelId="{CBB9A168-5DF8-4A85-8CC1-8EDEC25A0ADE}" type="parTrans" cxnId="{1898B067-D8C0-479B-9947-7A72169E062A}">
      <dgm:prSet/>
      <dgm:spPr/>
      <dgm:t>
        <a:bodyPr/>
        <a:lstStyle/>
        <a:p>
          <a:endParaRPr lang="en-US"/>
        </a:p>
      </dgm:t>
    </dgm:pt>
    <dgm:pt modelId="{AABD05A0-BDAB-45A3-A29C-CCE6FF724187}" type="sibTrans" cxnId="{1898B067-D8C0-479B-9947-7A72169E062A}">
      <dgm:prSet/>
      <dgm:spPr/>
      <dgm:t>
        <a:bodyPr/>
        <a:lstStyle/>
        <a:p>
          <a:endParaRPr lang="en-US"/>
        </a:p>
      </dgm:t>
    </dgm:pt>
    <dgm:pt modelId="{957CCBE8-5814-4605-A2ED-44F6A06ADDB4}" type="pres">
      <dgm:prSet presAssocID="{EBC60930-4AB0-498B-B9CB-6D572B0EF918}" presName="linear" presStyleCnt="0">
        <dgm:presLayoutVars>
          <dgm:animLvl val="lvl"/>
          <dgm:resizeHandles val="exact"/>
        </dgm:presLayoutVars>
      </dgm:prSet>
      <dgm:spPr/>
    </dgm:pt>
    <dgm:pt modelId="{59EE8F8C-8FA4-4438-AEAB-BA2179DFD9C3}" type="pres">
      <dgm:prSet presAssocID="{F049F019-1E2C-453C-B14C-D49364DFE8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C8DDCC-7972-4276-894A-97FE76F7E373}" type="pres">
      <dgm:prSet presAssocID="{6AC6AF2D-ED11-45F9-94CA-D62457705B7F}" presName="spacer" presStyleCnt="0"/>
      <dgm:spPr/>
    </dgm:pt>
    <dgm:pt modelId="{0A5B30CE-CD5D-4DC6-BDF1-0B29A29417EC}" type="pres">
      <dgm:prSet presAssocID="{B234EF31-2174-43D1-9F10-10B2A62E37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8E302C-1D2B-4314-94C7-826BB0884DB5}" type="pres">
      <dgm:prSet presAssocID="{77141651-A89C-44A8-84EB-7EAA746807D8}" presName="spacer" presStyleCnt="0"/>
      <dgm:spPr/>
    </dgm:pt>
    <dgm:pt modelId="{D639D96F-905D-4033-8492-5CE0FEB7C7FE}" type="pres">
      <dgm:prSet presAssocID="{5CCCC41A-A569-4B28-9BFA-6EE06BFF3A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321CC3-14FE-4873-9C1F-177FE84EEAE0}" type="pres">
      <dgm:prSet presAssocID="{2E9064CE-0A84-42A6-9E1A-E8568A5D0FD1}" presName="spacer" presStyleCnt="0"/>
      <dgm:spPr/>
    </dgm:pt>
    <dgm:pt modelId="{0FCF5FB5-9A98-4C84-9C67-E43BD5C95B06}" type="pres">
      <dgm:prSet presAssocID="{D2E713F2-D164-4797-96EF-2C4B4C4831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0ECB76-40EE-44D8-8566-F09297B2CF10}" type="pres">
      <dgm:prSet presAssocID="{3A57CC80-F580-4291-8DC0-CAE68598FFE3}" presName="spacer" presStyleCnt="0"/>
      <dgm:spPr/>
    </dgm:pt>
    <dgm:pt modelId="{C7610E46-3EB5-4E67-83F0-EB0486B3CD60}" type="pres">
      <dgm:prSet presAssocID="{409FB61E-7F20-4D1A-8870-BA543E6968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E3A727-E6F0-46EE-8FE1-E0F6144FF554}" srcId="{EBC60930-4AB0-498B-B9CB-6D572B0EF918}" destId="{B234EF31-2174-43D1-9F10-10B2A62E37BD}" srcOrd="1" destOrd="0" parTransId="{3D02AA88-F09B-4777-A89A-50BF59C47DA7}" sibTransId="{77141651-A89C-44A8-84EB-7EAA746807D8}"/>
    <dgm:cxn modelId="{2266122A-2ECB-4AD2-B960-75D4A66E3603}" type="presOf" srcId="{409FB61E-7F20-4D1A-8870-BA543E696809}" destId="{C7610E46-3EB5-4E67-83F0-EB0486B3CD60}" srcOrd="0" destOrd="0" presId="urn:microsoft.com/office/officeart/2005/8/layout/vList2"/>
    <dgm:cxn modelId="{9F7A1A2F-A518-42BB-95BE-24AC1DB64784}" type="presOf" srcId="{B234EF31-2174-43D1-9F10-10B2A62E37BD}" destId="{0A5B30CE-CD5D-4DC6-BDF1-0B29A29417EC}" srcOrd="0" destOrd="0" presId="urn:microsoft.com/office/officeart/2005/8/layout/vList2"/>
    <dgm:cxn modelId="{19013435-8D14-46B2-A53B-55801EDA86E5}" type="presOf" srcId="{F049F019-1E2C-453C-B14C-D49364DFE872}" destId="{59EE8F8C-8FA4-4438-AEAB-BA2179DFD9C3}" srcOrd="0" destOrd="0" presId="urn:microsoft.com/office/officeart/2005/8/layout/vList2"/>
    <dgm:cxn modelId="{1898B067-D8C0-479B-9947-7A72169E062A}" srcId="{EBC60930-4AB0-498B-B9CB-6D572B0EF918}" destId="{409FB61E-7F20-4D1A-8870-BA543E696809}" srcOrd="4" destOrd="0" parTransId="{CBB9A168-5DF8-4A85-8CC1-8EDEC25A0ADE}" sibTransId="{AABD05A0-BDAB-45A3-A29C-CCE6FF724187}"/>
    <dgm:cxn modelId="{A7F0D14E-0DCF-4F28-A4E8-80D92A8E9C6D}" srcId="{EBC60930-4AB0-498B-B9CB-6D572B0EF918}" destId="{5CCCC41A-A569-4B28-9BFA-6EE06BFF3A97}" srcOrd="2" destOrd="0" parTransId="{E0951AC3-47D8-4959-AAD7-0F2582B9C2F1}" sibTransId="{2E9064CE-0A84-42A6-9E1A-E8568A5D0FD1}"/>
    <dgm:cxn modelId="{1B8FB7BD-E0F9-4214-95BD-A5C3AA7F60C0}" type="presOf" srcId="{EBC60930-4AB0-498B-B9CB-6D572B0EF918}" destId="{957CCBE8-5814-4605-A2ED-44F6A06ADDB4}" srcOrd="0" destOrd="0" presId="urn:microsoft.com/office/officeart/2005/8/layout/vList2"/>
    <dgm:cxn modelId="{003571D4-9829-4D9E-BCAA-77FD7CA41D05}" type="presOf" srcId="{5CCCC41A-A569-4B28-9BFA-6EE06BFF3A97}" destId="{D639D96F-905D-4033-8492-5CE0FEB7C7FE}" srcOrd="0" destOrd="0" presId="urn:microsoft.com/office/officeart/2005/8/layout/vList2"/>
    <dgm:cxn modelId="{CABAA2DD-5064-45FB-8D1E-C52A47D0B3A3}" type="presOf" srcId="{D2E713F2-D164-4797-96EF-2C4B4C48310D}" destId="{0FCF5FB5-9A98-4C84-9C67-E43BD5C95B06}" srcOrd="0" destOrd="0" presId="urn:microsoft.com/office/officeart/2005/8/layout/vList2"/>
    <dgm:cxn modelId="{990480F0-801F-4036-86FB-366946E0D6CD}" srcId="{EBC60930-4AB0-498B-B9CB-6D572B0EF918}" destId="{F049F019-1E2C-453C-B14C-D49364DFE872}" srcOrd="0" destOrd="0" parTransId="{D3D2FAE5-C9DF-4A79-AEC6-7ABA638B98A8}" sibTransId="{6AC6AF2D-ED11-45F9-94CA-D62457705B7F}"/>
    <dgm:cxn modelId="{BE3569FC-E2B4-4E2D-9A89-669BD75B747D}" srcId="{EBC60930-4AB0-498B-B9CB-6D572B0EF918}" destId="{D2E713F2-D164-4797-96EF-2C4B4C48310D}" srcOrd="3" destOrd="0" parTransId="{F7ABAECF-569F-4C20-999D-8BB58177757C}" sibTransId="{3A57CC80-F580-4291-8DC0-CAE68598FFE3}"/>
    <dgm:cxn modelId="{DEFAE265-E266-4FAD-922C-F1A0AD59704D}" type="presParOf" srcId="{957CCBE8-5814-4605-A2ED-44F6A06ADDB4}" destId="{59EE8F8C-8FA4-4438-AEAB-BA2179DFD9C3}" srcOrd="0" destOrd="0" presId="urn:microsoft.com/office/officeart/2005/8/layout/vList2"/>
    <dgm:cxn modelId="{61F2A8A7-72A0-442C-B7BF-0DCFDCF82645}" type="presParOf" srcId="{957CCBE8-5814-4605-A2ED-44F6A06ADDB4}" destId="{71C8DDCC-7972-4276-894A-97FE76F7E373}" srcOrd="1" destOrd="0" presId="urn:microsoft.com/office/officeart/2005/8/layout/vList2"/>
    <dgm:cxn modelId="{21619FFA-1F06-456E-97B3-E9AF31AFC460}" type="presParOf" srcId="{957CCBE8-5814-4605-A2ED-44F6A06ADDB4}" destId="{0A5B30CE-CD5D-4DC6-BDF1-0B29A29417EC}" srcOrd="2" destOrd="0" presId="urn:microsoft.com/office/officeart/2005/8/layout/vList2"/>
    <dgm:cxn modelId="{688AA94F-5DAB-4879-85A4-0F69132C959E}" type="presParOf" srcId="{957CCBE8-5814-4605-A2ED-44F6A06ADDB4}" destId="{A98E302C-1D2B-4314-94C7-826BB0884DB5}" srcOrd="3" destOrd="0" presId="urn:microsoft.com/office/officeart/2005/8/layout/vList2"/>
    <dgm:cxn modelId="{DB58FDB3-DA95-4145-B6AA-6F97D16C6A0C}" type="presParOf" srcId="{957CCBE8-5814-4605-A2ED-44F6A06ADDB4}" destId="{D639D96F-905D-4033-8492-5CE0FEB7C7FE}" srcOrd="4" destOrd="0" presId="urn:microsoft.com/office/officeart/2005/8/layout/vList2"/>
    <dgm:cxn modelId="{4575C9F4-DA4C-4351-9A21-D0B686D75DE4}" type="presParOf" srcId="{957CCBE8-5814-4605-A2ED-44F6A06ADDB4}" destId="{2D321CC3-14FE-4873-9C1F-177FE84EEAE0}" srcOrd="5" destOrd="0" presId="urn:microsoft.com/office/officeart/2005/8/layout/vList2"/>
    <dgm:cxn modelId="{8BCF07AA-D8B1-4362-8743-051D3C3011CE}" type="presParOf" srcId="{957CCBE8-5814-4605-A2ED-44F6A06ADDB4}" destId="{0FCF5FB5-9A98-4C84-9C67-E43BD5C95B06}" srcOrd="6" destOrd="0" presId="urn:microsoft.com/office/officeart/2005/8/layout/vList2"/>
    <dgm:cxn modelId="{85616FBF-0918-4646-B61F-9044B00647C3}" type="presParOf" srcId="{957CCBE8-5814-4605-A2ED-44F6A06ADDB4}" destId="{FF0ECB76-40EE-44D8-8566-F09297B2CF10}" srcOrd="7" destOrd="0" presId="urn:microsoft.com/office/officeart/2005/8/layout/vList2"/>
    <dgm:cxn modelId="{40148CDD-AA26-4818-BE87-3389066E6EBE}" type="presParOf" srcId="{957CCBE8-5814-4605-A2ED-44F6A06ADDB4}" destId="{C7610E46-3EB5-4E67-83F0-EB0486B3CD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E8F8C-8FA4-4438-AEAB-BA2179DFD9C3}">
      <dsp:nvSpPr>
        <dsp:cNvPr id="0" name=""/>
        <dsp:cNvSpPr/>
      </dsp:nvSpPr>
      <dsp:spPr>
        <a:xfrm>
          <a:off x="0" y="50925"/>
          <a:ext cx="5029199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Lexical flexibility differs significantly between languages.</a:t>
          </a:r>
        </a:p>
      </dsp:txBody>
      <dsp:txXfrm>
        <a:off x="57347" y="108272"/>
        <a:ext cx="4914505" cy="1060059"/>
      </dsp:txXfrm>
    </dsp:sp>
    <dsp:sp modelId="{0A5B30CE-CD5D-4DC6-BDF1-0B29A29417EC}">
      <dsp:nvSpPr>
        <dsp:cNvPr id="0" name=""/>
        <dsp:cNvSpPr/>
      </dsp:nvSpPr>
      <dsp:spPr>
        <a:xfrm>
          <a:off x="0" y="1286158"/>
          <a:ext cx="5029199" cy="117475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English is consistently flexible, but only marginally.</a:t>
          </a:r>
        </a:p>
      </dsp:txBody>
      <dsp:txXfrm>
        <a:off x="57347" y="1343505"/>
        <a:ext cx="4914505" cy="1060059"/>
      </dsp:txXfrm>
    </dsp:sp>
    <dsp:sp modelId="{D639D96F-905D-4033-8492-5CE0FEB7C7FE}">
      <dsp:nvSpPr>
        <dsp:cNvPr id="0" name=""/>
        <dsp:cNvSpPr/>
      </dsp:nvSpPr>
      <dsp:spPr>
        <a:xfrm>
          <a:off x="0" y="2521391"/>
          <a:ext cx="5029199" cy="11747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Nuuchahnulth is highly flexible, but almost entirely along the noun-verb dimension.</a:t>
          </a:r>
        </a:p>
      </dsp:txBody>
      <dsp:txXfrm>
        <a:off x="57347" y="2578738"/>
        <a:ext cx="4914505" cy="1060059"/>
      </dsp:txXfrm>
    </dsp:sp>
    <dsp:sp modelId="{0FCF5FB5-9A98-4C84-9C67-E43BD5C95B06}">
      <dsp:nvSpPr>
        <dsp:cNvPr id="0" name=""/>
        <dsp:cNvSpPr/>
      </dsp:nvSpPr>
      <dsp:spPr>
        <a:xfrm>
          <a:off x="0" y="3756625"/>
          <a:ext cx="5029199" cy="117475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most flexible words in Nuuchahnulth are property words.</a:t>
          </a:r>
        </a:p>
      </dsp:txBody>
      <dsp:txXfrm>
        <a:off x="57347" y="3813972"/>
        <a:ext cx="4914505" cy="1060059"/>
      </dsp:txXfrm>
    </dsp:sp>
    <dsp:sp modelId="{C7610E46-3EB5-4E67-83F0-EB0486B3CD60}">
      <dsp:nvSpPr>
        <dsp:cNvPr id="0" name=""/>
        <dsp:cNvSpPr/>
      </dsp:nvSpPr>
      <dsp:spPr>
        <a:xfrm>
          <a:off x="0" y="4991858"/>
          <a:ext cx="5029199" cy="11747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Prototypical uses of words in Nuuchahnulth bear inflectional marking characteristic of their meaning.</a:t>
          </a:r>
        </a:p>
      </dsp:txBody>
      <dsp:txXfrm>
        <a:off x="57347" y="5049205"/>
        <a:ext cx="4914505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E97E-2195-4E86-9C65-07F36FA6EA3E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8F89-2E11-4E74-B571-26D07291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6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[MOTIVATION: These are fun, but why do we care?]</a:t>
            </a:r>
          </a:p>
          <a:p>
            <a:r>
              <a:rPr lang="en-US" dirty="0"/>
              <a:t>Lexical flexibility is viewed as a PROBLEM [show slide title] for theories of parts of speech / lexical categories</a:t>
            </a:r>
          </a:p>
          <a:p>
            <a:r>
              <a:rPr lang="en-US" dirty="0"/>
              <a:t>Lexical categories focus on how we categorize words</a:t>
            </a:r>
          </a:p>
          <a:p>
            <a:r>
              <a:rPr lang="en-US" dirty="0"/>
              <a:t>How do we categorize the words in these examples?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 = past tense marker – ‘woman’ must be a verb</a:t>
            </a:r>
          </a:p>
          <a:p>
            <a:r>
              <a:rPr lang="en-US" dirty="0"/>
              <a:t>noun = definite marker – ‘woman’ must be a noun</a:t>
            </a:r>
          </a:p>
          <a:p>
            <a:endParaRPr lang="en-US" dirty="0"/>
          </a:p>
          <a:p>
            <a:r>
              <a:rPr lang="en-US" dirty="0"/>
              <a:t>This is also why that initial definition of lexical flexibility is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6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analyze these words as distinct,</a:t>
            </a:r>
          </a:p>
          <a:p>
            <a:r>
              <a:rPr lang="en-US" dirty="0"/>
              <a:t>it’s an interesting question as to why flexibility</a:t>
            </a:r>
          </a:p>
          <a:p>
            <a:r>
              <a:rPr lang="en-US" dirty="0"/>
              <a:t>(or whatever you want to call it) happens at all</a:t>
            </a:r>
          </a:p>
          <a:p>
            <a:endParaRPr lang="en-US" dirty="0"/>
          </a:p>
          <a:p>
            <a:r>
              <a:rPr lang="en-US" dirty="0"/>
              <a:t>If we explain this way, we miss an interesting piece</a:t>
            </a:r>
          </a:p>
          <a:p>
            <a:r>
              <a:rPr lang="en-US" dirty="0"/>
              <a:t>about how language works.</a:t>
            </a:r>
          </a:p>
          <a:p>
            <a:endParaRPr lang="en-US" dirty="0"/>
          </a:p>
          <a:p>
            <a:r>
              <a:rPr lang="en-US" dirty="0"/>
              <a:t>separate words – lexical 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heterosemy</a:t>
            </a:r>
          </a:p>
          <a:p>
            <a:endParaRPr lang="en-US" dirty="0"/>
          </a:p>
          <a:p>
            <a:r>
              <a:rPr lang="en-US" dirty="0" err="1"/>
              <a:t>supercategories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dirty="0"/>
              <a:t>contentives / flexibles / </a:t>
            </a:r>
            <a:r>
              <a:rPr lang="en-US" dirty="0" err="1"/>
              <a:t>monocategorial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verb / non-verb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verbs vs. verbo-nominals</a:t>
            </a:r>
          </a:p>
          <a:p>
            <a:pPr marL="0" indent="0">
              <a:buFontTx/>
              <a:buNone/>
            </a:pPr>
            <a:r>
              <a:rPr lang="en-US" b="1" dirty="0"/>
              <a:t>meaning inferred from context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doesn’t work for idiosyncratic examples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items in a category should behave roughly the same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 categories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acategorial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precategorial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underspecified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vague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Not every language is like Nuuchahnulth</a:t>
            </a:r>
          </a:p>
          <a:p>
            <a:pPr marL="0" indent="0">
              <a:buFontTx/>
              <a:buNone/>
            </a:pPr>
            <a:r>
              <a:rPr lang="en-US" dirty="0"/>
              <a:t>Not every </a:t>
            </a:r>
            <a:r>
              <a:rPr lang="en-US" i="1" dirty="0"/>
              <a:t>word</a:t>
            </a:r>
            <a:r>
              <a:rPr lang="en-US" i="0" dirty="0"/>
              <a:t> in every language is like Nuuchahnulth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Semantic definitions are wrong</a:t>
            </a:r>
          </a:p>
          <a:p>
            <a:pPr marL="0" indent="0">
              <a:buFontTx/>
              <a:buNone/>
            </a:pPr>
            <a:r>
              <a:rPr lang="en-US" i="0" dirty="0"/>
              <a:t>Noun = person, place, thing, idea</a:t>
            </a:r>
          </a:p>
          <a:p>
            <a:pPr marL="0" indent="0">
              <a:buFontTx/>
              <a:buNone/>
            </a:pPr>
            <a:r>
              <a:rPr lang="en-US" i="0" dirty="0"/>
              <a:t>But it’s a pretty good prototype – it works for most cases. Why?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You can’t completely deny that there’s something going on</a:t>
            </a:r>
          </a:p>
          <a:p>
            <a:pPr marL="0" indent="0">
              <a:buFontTx/>
              <a:buNone/>
            </a:pPr>
            <a:r>
              <a:rPr lang="en-US" i="0" dirty="0"/>
              <a:t>that underlies the traditional categories of noun, verb, and adjective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work in typology and cognitive linguistics suggests a way forward</a:t>
            </a:r>
          </a:p>
          <a:p>
            <a:endParaRPr lang="en-US" dirty="0"/>
          </a:p>
          <a:p>
            <a:r>
              <a:rPr lang="en-US" dirty="0"/>
              <a:t>Several key insights from different functionally-oriented fields come together</a:t>
            </a:r>
          </a:p>
          <a:p>
            <a:r>
              <a:rPr lang="en-US" dirty="0"/>
              <a:t>to give us a potential explanation for lexical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 the selectivity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 the lumping / splitting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Prototypes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solve the lexical unity (one word / multiple word)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 the patterns we do see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N, V, and A are really just people imposing these mental prototypes on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6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we’ve seen some examples, here’s a better definition.</a:t>
            </a:r>
          </a:p>
          <a:p>
            <a:r>
              <a:rPr lang="en-US" dirty="0"/>
              <a:t>Since we’re questioning parts of speech like N, V, A, we can’t use them in our definition.</a:t>
            </a:r>
          </a:p>
          <a:p>
            <a:r>
              <a:rPr lang="en-US" dirty="0"/>
              <a:t>We define what we’re interested in in terms of the </a:t>
            </a:r>
            <a:r>
              <a:rPr lang="en-US" i="1" dirty="0"/>
              <a:t>functions</a:t>
            </a:r>
            <a:r>
              <a:rPr lang="en-US" i="0" dirty="0"/>
              <a:t> of words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5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all these insights together, what can we say about lexical flexibility?</a:t>
            </a:r>
          </a:p>
          <a:p>
            <a:endParaRPr lang="en-US" dirty="0"/>
          </a:p>
          <a:p>
            <a:r>
              <a:rPr lang="en-US" dirty="0"/>
              <a:t>In other words: Lexical flexibility is exactly what you’d expect when non-prototypical uses of a word aren’t flagged in any special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Deficit approaches: Similar to pro-drop</a:t>
            </a:r>
          </a:p>
          <a:p>
            <a:endParaRPr lang="en-US" dirty="0"/>
          </a:p>
          <a:p>
            <a:r>
              <a:rPr lang="en-US" dirty="0"/>
              <a:t>Flexibility as the norm: Gil’s isolating-</a:t>
            </a:r>
            <a:r>
              <a:rPr lang="en-US" dirty="0" err="1"/>
              <a:t>monocategorial</a:t>
            </a:r>
            <a:r>
              <a:rPr lang="en-US" dirty="0"/>
              <a:t>-</a:t>
            </a:r>
            <a:r>
              <a:rPr lang="en-US" dirty="0" err="1"/>
              <a:t>associationist</a:t>
            </a:r>
            <a:r>
              <a:rPr lang="en-US" dirty="0"/>
              <a:t> language</a:t>
            </a:r>
          </a:p>
          <a:p>
            <a:endParaRPr lang="en-US" dirty="0"/>
          </a:p>
          <a:p>
            <a:r>
              <a:rPr lang="en-US" dirty="0"/>
              <a:t>It wasn’t until later that languages developed specialized machinery for distinguishing</a:t>
            </a:r>
          </a:p>
          <a:p>
            <a:r>
              <a:rPr lang="en-US" dirty="0"/>
              <a:t>different discourse functions in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8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Horse – idiosyncratic (why not “cart” or “tractor”?)</a:t>
            </a:r>
          </a:p>
          <a:p>
            <a:r>
              <a:rPr lang="en-US" dirty="0"/>
              <a:t>Iroquoian: N-V lexicalization cline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parts of speech = lexical categories</a:t>
            </a:r>
          </a:p>
          <a:p>
            <a:endParaRPr lang="en-US" dirty="0"/>
          </a:p>
          <a:p>
            <a:r>
              <a:rPr lang="en-US" dirty="0"/>
              <a:t>I’ll give an improved definition in a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was a huge century-long debate about flexibility in Yup’ik, and only 12% of roots show flexibility!</a:t>
            </a:r>
          </a:p>
          <a:p>
            <a:endParaRPr lang="en-US" dirty="0"/>
          </a:p>
          <a:p>
            <a:r>
              <a:rPr lang="en-US" dirty="0"/>
              <a:t>Yup’ik – not sure about stems (might be more flexible); varies based on level of the grammar</a:t>
            </a:r>
          </a:p>
          <a:p>
            <a:endParaRPr lang="en-US" dirty="0"/>
          </a:p>
          <a:p>
            <a:r>
              <a:rPr lang="en-US" dirty="0"/>
              <a:t>Evans &amp; Osada say 52% isn’t enough; the language isn’t flexible.</a:t>
            </a:r>
          </a:p>
          <a:p>
            <a:r>
              <a:rPr lang="en-US" dirty="0"/>
              <a:t>This ignores the behavior of 52% of the lexicon!</a:t>
            </a:r>
          </a:p>
          <a:p>
            <a:endParaRPr lang="en-US" dirty="0"/>
          </a:p>
          <a:p>
            <a:r>
              <a:rPr lang="en-US" dirty="0"/>
              <a:t>Yup’ik: We shouldn’t ignore the 12% just because it’s marginal.</a:t>
            </a:r>
          </a:p>
          <a:p>
            <a:r>
              <a:rPr lang="en-US" dirty="0"/>
              <a:t>That’s still a large percentage!</a:t>
            </a:r>
          </a:p>
          <a:p>
            <a:r>
              <a:rPr lang="en-US" dirty="0"/>
              <a:t>It’s precisely the marginal cases that are the hardest to explain from a functional perspective.</a:t>
            </a:r>
          </a:p>
          <a:p>
            <a:r>
              <a:rPr lang="en-US" dirty="0"/>
              <a:t>At the same time, that’s a disproportionate amount of attention in the literature!</a:t>
            </a:r>
          </a:p>
          <a:p>
            <a:r>
              <a:rPr lang="en-US" dirty="0"/>
              <a:t>Have linguists just paid attention to this where it’s caught their eye?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R2: “All words exhibit flexibility if you look at a big enough corpus.”</a:t>
            </a:r>
          </a:p>
          <a:p>
            <a:endParaRPr lang="en-US" dirty="0"/>
          </a:p>
          <a:p>
            <a:r>
              <a:rPr lang="en-US" dirty="0"/>
              <a:t>R3: Are there patterns to which words are more flexible than others?</a:t>
            </a:r>
          </a:p>
          <a:p>
            <a:endParaRPr lang="en-US" dirty="0"/>
          </a:p>
          <a:p>
            <a:r>
              <a:rPr lang="en-US" dirty="0"/>
              <a:t>I’ll make a very tiny foray into answering each of these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English: sometimes claimed to be rigid, other times flexible</a:t>
            </a:r>
          </a:p>
          <a:p>
            <a:endParaRPr lang="en-US" dirty="0"/>
          </a:p>
          <a:p>
            <a:r>
              <a:rPr lang="en-US" dirty="0"/>
              <a:t>Nuuchahnulth: one of the most-discussed languages,</a:t>
            </a:r>
          </a:p>
          <a:p>
            <a:r>
              <a:rPr lang="en-US" dirty="0"/>
              <a:t>famously claimed to lack a N-V distinction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flexibility is areal in the Pacific Northwest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like a rite of passage to include these examples in a paper on lexical categories.</a:t>
            </a:r>
          </a:p>
          <a:p>
            <a:r>
              <a:rPr lang="en-US" dirty="0"/>
              <a:t>I was going to be hipster about it and swore I wouldn’t include them.</a:t>
            </a:r>
          </a:p>
          <a:p>
            <a:endParaRPr lang="en-US" dirty="0"/>
          </a:p>
          <a:p>
            <a:r>
              <a:rPr lang="en-US" dirty="0"/>
              <a:t>Flexibility is an areal trait in the Pacific Northwest.</a:t>
            </a:r>
          </a:p>
          <a:p>
            <a:endParaRPr lang="en-US" dirty="0"/>
          </a:p>
          <a:p>
            <a:r>
              <a:rPr lang="en-US" dirty="0"/>
              <a:t>They’re overdone and trite and don’t contribute anything to the discussion</a:t>
            </a:r>
          </a:p>
          <a:p>
            <a:r>
              <a:rPr lang="en-US" dirty="0"/>
              <a:t>because we don’t know how </a:t>
            </a:r>
            <a:r>
              <a:rPr lang="en-US" i="1" dirty="0"/>
              <a:t>representative</a:t>
            </a:r>
            <a:r>
              <a:rPr lang="en-US" i="0" dirty="0"/>
              <a:t> they are.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turns out they’re incredibly relevant, so I had to include them after all.</a:t>
            </a:r>
          </a:p>
          <a:p>
            <a:r>
              <a:rPr lang="en-US" dirty="0"/>
              <a:t>You’ll understand why in a little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8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English: sometimes claimed to be rigid, other times flexible</a:t>
            </a:r>
          </a:p>
          <a:p>
            <a:endParaRPr lang="en-US" dirty="0"/>
          </a:p>
          <a:p>
            <a:r>
              <a:rPr lang="en-US" dirty="0"/>
              <a:t>Nuuchahnulth: one of the most-discussed languages,</a:t>
            </a:r>
          </a:p>
          <a:p>
            <a:r>
              <a:rPr lang="en-US" dirty="0"/>
              <a:t>famously claimed to lack a N-V distinction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flexibility is areal in the Pacific Northwest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7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7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19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dirty="0"/>
              <a:t>Did this for 100 lexemes of English (randomly chosen from different frequencies),</a:t>
            </a:r>
          </a:p>
          <a:p>
            <a:pPr marL="0" indent="0">
              <a:buFontTx/>
              <a:buNone/>
            </a:pPr>
            <a:r>
              <a:rPr lang="en-US" i="0" dirty="0"/>
              <a:t>and all the lexemes of Nuuchahnulth.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Annotated 380,000 tokens of English.</a:t>
            </a:r>
          </a:p>
          <a:p>
            <a:pPr marL="0" indent="0">
              <a:buFontTx/>
              <a:buNone/>
            </a:pPr>
            <a:r>
              <a:rPr lang="en-US" i="0" dirty="0"/>
              <a:t>Took about 3 months. (Thanks Tom &amp; George!)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study: One of the least frequent words in the corpus.</a:t>
            </a:r>
          </a:p>
          <a:p>
            <a:pPr marL="0" indent="0">
              <a:buFontTx/>
              <a:buNone/>
            </a:pP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know: This is the most frequent word in the corpus.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Does not include </a:t>
            </a:r>
            <a:r>
              <a:rPr lang="en-US" i="1" dirty="0"/>
              <a:t>know</a:t>
            </a:r>
            <a:r>
              <a:rPr lang="en-US" i="0" dirty="0"/>
              <a:t> as a discourse marker (</a:t>
            </a:r>
            <a:r>
              <a:rPr lang="en-US" i="1" dirty="0"/>
              <a:t>you know</a:t>
            </a:r>
            <a:r>
              <a:rPr lang="en-US" i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About 30,000 instances total, only 1/3 of which are lexical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r>
              <a:rPr lang="en-US" dirty="0"/>
              <a:t>hate: We know that </a:t>
            </a:r>
            <a:r>
              <a:rPr lang="en-US" i="1" dirty="0"/>
              <a:t>hate</a:t>
            </a:r>
            <a:r>
              <a:rPr lang="en-US" i="0" dirty="0"/>
              <a:t> exists as a noun (</a:t>
            </a:r>
            <a:r>
              <a:rPr lang="en-US" i="1" dirty="0"/>
              <a:t>They’ve got some real hate for that candidate.</a:t>
            </a:r>
            <a:r>
              <a:rPr lang="en-US" i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Even common constructions often don’t appear in big corpora.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A Google Books or Twitter search often confirms that such forms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0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Overall frequencies are much lower (due to the small size of the corpus)</a:t>
            </a:r>
          </a:p>
          <a:p>
            <a:endParaRPr lang="en-US" dirty="0"/>
          </a:p>
          <a:p>
            <a:r>
              <a:rPr lang="en-US" dirty="0"/>
              <a:t>Note: Numerals, quantifiers, and property words are highly flexible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Explained by Thompson’s (1989) study of adjectives</a:t>
            </a:r>
          </a:p>
          <a:p>
            <a:endParaRPr lang="en-US" dirty="0"/>
          </a:p>
          <a:p>
            <a:r>
              <a:rPr lang="en-US" dirty="0"/>
              <a:t>say: One of the most frequent words in the corpus! (just like </a:t>
            </a:r>
            <a:r>
              <a:rPr lang="en-US" i="1" dirty="0"/>
              <a:t>know</a:t>
            </a:r>
            <a:r>
              <a:rPr lang="en-US" i="0" dirty="0"/>
              <a:t> in English)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man/person: One of the least flexible words in the corpus!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word is the very example that Swadesh chose to illustrate flexibility!</a:t>
            </a:r>
          </a:p>
          <a:p>
            <a:pPr marL="171450" indent="-171450">
              <a:buFontTx/>
              <a:buChar char="-"/>
            </a:pPr>
            <a:r>
              <a:rPr lang="en-US" dirty="0"/>
              <a:t>He should have picked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3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V A = referring construction, predicate construction, modifying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56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man/person: One of the least flexible words in the corpus!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word is the very example that Swadesh chose to illustrate flexibility!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Great examples of why we need better empirical coverage: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we’re making claims unbacked by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9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2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5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22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Visually speaking, flexible words sit right in the middle of the triangle.</a:t>
            </a:r>
          </a:p>
          <a:p>
            <a:r>
              <a:rPr lang="en-US" dirty="0"/>
              <a:t>Rigid words sit in the corners.</a:t>
            </a:r>
          </a:p>
          <a:p>
            <a:r>
              <a:rPr lang="en-US" dirty="0"/>
              <a:t>Moderately flexible words sit somewhere along the edges or slightly towards the 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9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100-lexeme comparable sample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lot of zero-flexibility words hiding in the corners.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4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Findings: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 clusters in the corners, with some shading into the center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English: All three functions are well represented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Nuuchahnulth doesn’t cluster in the corners at all</a:t>
            </a:r>
          </a:p>
          <a:p>
            <a:pPr marL="171450" indent="-171450">
              <a:buFontTx/>
              <a:buChar char="-"/>
            </a:pPr>
            <a:r>
              <a:rPr lang="en-US" dirty="0"/>
              <a:t>Nuuchahnulth: No modification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Nuuchahnulth: Full range of flexibility values along the reference-predication axis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These results fit most people’s intuitions about these languages: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 is mostly rigid, but most words exhibit a marginal degree of flexibility.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English words are </a:t>
            </a:r>
            <a:r>
              <a:rPr lang="en-US" i="1" dirty="0"/>
              <a:t>primarily</a:t>
            </a:r>
            <a:r>
              <a:rPr lang="en-US" i="0" dirty="0"/>
              <a:t> associated with one discourse function, but not exclusively so.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Nuuchahnulth shows a very high degree of noun-verb flexibility.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looks mostly the same for Nuuchahnulth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more modifying uses appear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English looks very different – it’s unclear why!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Compared to the last set of plots, our Nuuchahnulth data got more robust, while the English data got less frequent.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fact that Nuuchahnulth shows such extensive flexibility even within a really small corpus indicates just how flexible the language 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39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very skewed distributions here are probably a result of the small corpus sizes involved.</a:t>
            </a:r>
          </a:p>
          <a:p>
            <a:endParaRPr lang="en-US" dirty="0"/>
          </a:p>
          <a:p>
            <a:r>
              <a:rPr lang="en-US" dirty="0"/>
              <a:t>There does seem to be a relationship between </a:t>
            </a:r>
            <a:r>
              <a:rPr lang="en-US" i="1" dirty="0"/>
              <a:t>corpus size</a:t>
            </a:r>
            <a:r>
              <a:rPr lang="en-US" i="0" dirty="0"/>
              <a:t> and </a:t>
            </a:r>
            <a:r>
              <a:rPr lang="en-US" i="1" dirty="0"/>
              <a:t>flexibility</a:t>
            </a:r>
            <a:r>
              <a:rPr lang="en-US" i="0" dirty="0"/>
              <a:t>.</a:t>
            </a:r>
          </a:p>
          <a:p>
            <a:r>
              <a:rPr lang="en-US" i="0" dirty="0"/>
              <a:t>There does </a:t>
            </a:r>
            <a:r>
              <a:rPr lang="en-US" i="1" dirty="0"/>
              <a:t>not</a:t>
            </a:r>
            <a:r>
              <a:rPr lang="en-US" i="0" dirty="0"/>
              <a:t> seem to be a relationship between </a:t>
            </a:r>
            <a:r>
              <a:rPr lang="en-US" i="1" dirty="0"/>
              <a:t>frequency</a:t>
            </a:r>
            <a:r>
              <a:rPr lang="en-US" i="0" dirty="0"/>
              <a:t> and flexibility (at least based on my statistical work so far).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99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 DEF used for non-prototypical referents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Derivation implies directionality</a:t>
            </a:r>
          </a:p>
          <a:p>
            <a:r>
              <a:rPr lang="en-US" dirty="0"/>
              <a:t>One form is more “basic” (unmarked)</a:t>
            </a:r>
          </a:p>
          <a:p>
            <a:r>
              <a:rPr lang="en-US" dirty="0"/>
              <a:t>Question: Are flexible words like derived words? Is there directionality?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1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Aspect markers weren’t as common as I would have expected in general.</a:t>
            </a:r>
          </a:p>
          <a:p>
            <a:r>
              <a:rPr lang="en-US" dirty="0"/>
              <a:t>643 of the 1936 attested stems have aspectual markers.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33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7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expected, some shading towards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9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aspect marker that shows any significant shading towards modification.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23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 speaking, if a word has an aspect marker, it’s likely to be more strongly predicative than not.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presence of </a:t>
            </a:r>
            <a:r>
              <a:rPr lang="en-US" b="0" i="1" dirty="0">
                <a:solidFill>
                  <a:srgbClr val="172B4D"/>
                </a:solidFill>
                <a:effectLst/>
                <a:latin typeface="-apple-system"/>
              </a:rPr>
              <a:t>any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 aspectual marker seems to correlate with an increased likelihood of being used for predication. This is a confirmation of Hopper &amp; Thompson's (1984) hypothesis that lexical items used in their prototypical functions will show the inflectional behaviors typical of that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0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There wasn't sufficient data to answer the RQ, but the reason why is telling.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60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been working on lexical flexibility for almost a decade now (2011, when I joined RS Research Labs).</a:t>
            </a:r>
          </a:p>
          <a:p>
            <a:r>
              <a:rPr lang="en-US" dirty="0"/>
              <a:t>I have yet to encounter a language that doesn’t exhibit flexibility in at least some area of its grammar, to some degree.</a:t>
            </a:r>
          </a:p>
          <a:p>
            <a:r>
              <a:rPr lang="en-US" dirty="0"/>
              <a:t>We can back our claims with data!</a:t>
            </a:r>
          </a:p>
          <a:p>
            <a:r>
              <a:rPr lang="en-US" dirty="0"/>
              <a:t>This work puts some empirical weight behind the idea that flexibility is the natural outcome of the interaction of cognition and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is idiomatic</a:t>
            </a:r>
          </a:p>
          <a:p>
            <a:r>
              <a:rPr lang="en-US" dirty="0"/>
              <a:t>Why not “climb a mountain”? Or “overcome”? Or “be a mountain”?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Meanings of different uses are </a:t>
            </a:r>
            <a:r>
              <a:rPr lang="en-US" i="1" dirty="0"/>
              <a:t>not</a:t>
            </a:r>
            <a:r>
              <a:rPr lang="en-US" i="0" dirty="0"/>
              <a:t> idiosyncratic</a:t>
            </a:r>
          </a:p>
          <a:p>
            <a:r>
              <a:rPr lang="en-US" i="0" dirty="0"/>
              <a:t>They’re entirely predictable for Nuuchahnulth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Meanings are predictable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Idiosyncratic meaning: movie vs. hallucination</a:t>
            </a:r>
          </a:p>
          <a:p>
            <a:r>
              <a:rPr lang="en-US" dirty="0"/>
              <a:t>Why not “watch a play”?</a:t>
            </a:r>
          </a:p>
          <a:p>
            <a:endParaRPr lang="en-US" dirty="0"/>
          </a:p>
          <a:p>
            <a:r>
              <a:rPr lang="en-US" dirty="0"/>
              <a:t>Idiosyncratic meaning: chewing tobacco</a:t>
            </a:r>
          </a:p>
          <a:p>
            <a:r>
              <a:rPr lang="en-US" dirty="0"/>
              <a:t>Why not “thermometer”?</a:t>
            </a:r>
          </a:p>
          <a:p>
            <a:endParaRPr lang="en-US" dirty="0"/>
          </a:p>
          <a:p>
            <a:r>
              <a:rPr lang="en-US" dirty="0"/>
              <a:t>The combination of form + function has to be </a:t>
            </a:r>
            <a:r>
              <a:rPr lang="en-US" i="1" dirty="0"/>
              <a:t>conventionalized</a:t>
            </a:r>
            <a:endParaRPr lang="en-US" i="0" dirty="0"/>
          </a:p>
          <a:p>
            <a:r>
              <a:rPr lang="en-US" i="0" dirty="0"/>
              <a:t>Marianne gives examples of communities down the river from each other (Mohawk)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E8F89-2E11-4E74-B571-26D0729121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628A-5992-453C-A1B4-4C30E648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4C12-93DC-4E1C-8543-37E54570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7B5E-3A20-46BD-8384-95B5413A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0FA5-4B48-4964-8DD7-471F5F7249CD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9FD2-0835-4D6A-9020-8FA2A3A1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77E3-A322-4D08-A4C2-C2B647C9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9823-EB3D-4AB0-AA5E-173757DB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62C83-86E4-47F6-B2DD-2EA90893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731A-BC82-4E90-BEEB-AD26F9E8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A37D-5CA8-4E7E-B0AD-F8D2A4DF6BB6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E94C-E792-4AE4-8C24-B7E65E75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2138-3FE6-4B3E-BC84-D09D9D27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EE65D-03E2-4194-92E7-6244AA72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D32B9-605D-4003-9516-AE6554FD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D76C-7B42-41CA-A21C-901C1BF3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044A-3B03-41BF-AED0-E352F30929B1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389-5BBC-4C2E-A893-8214C568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FB2-9BD4-487B-ADBE-87F79E44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D700-C901-453E-A670-D2B05CED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374-8C78-49E3-8355-DE2FC3D4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9E69-E98A-4D5F-ABDE-536ABACA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802F-F936-4383-B19B-41B13A98D7AC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27BA-2868-41B1-90AB-3DBBE286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A876A-241D-4400-93E2-26BD501C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2417-5A22-4A95-8285-0B80B286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729B-57CD-4281-AA56-714AD095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50D6-6BF8-4E7E-ACC1-0B4CA95A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A312-735B-4298-817B-2E5F2E005040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DC58-07B2-4682-A0E9-6CDDB2C5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52EC5-EAEC-44B3-89B0-629AE7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8FD6-2C1E-4A0E-A79A-E5DFBE3F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1398-3CF7-4AC4-83CB-42AD67C98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56B28-831F-4553-A242-3402FE37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89D4-1529-4291-BC1E-E2255C91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C3B2-6093-4BCC-A6D5-B07EC2F905B6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617E6-CC4F-427C-8CFF-DF30D60C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87CA-3515-45B9-A7B3-AED624E4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C062-AAA5-438E-BE34-06525F33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175C-132B-411B-90CD-25A2020A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DB6-3772-4A24-BEB5-114CE629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306A7-5E57-4817-854F-505EACEB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71ED-216C-480F-A446-9224C5F1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FB495-C7AB-46B1-BB0F-2CBEDD8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438-1708-44C8-9689-4047F8491DC8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D5D6D-B559-4013-AD07-0DEF7302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F24FB-6B8D-431C-837D-ADB9FCC5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8FED-140B-4A8A-94F2-4CE84F60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B2C8-533A-42D6-A056-D1F65271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9E8E-906F-4DD7-BC67-47742E604B9E}" type="datetime1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10B39-56EC-4245-8AD5-719FD255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1F7A-0FF9-43E0-B643-D4A22D93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01B96-7A2E-4C25-A980-BD5B48D9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C389-2CF9-4087-8A63-82E65DA4825D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77E5A-D0A5-4225-97D4-7EE0EEA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544F-FAE4-42EB-9B23-43124D6F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958B-E963-4C09-8ED4-BBDAB8A1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735B-3177-4ECF-B436-4E718A01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FC33C-A7D2-4E55-B507-CE60E3EE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E7DDD-DF59-4B67-9956-3003389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66CA-2410-471D-923C-38FE7EB0D32C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31AD7-2A7E-4632-9A49-C1364E29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6633-0F71-4E0E-8F68-EEEE40D0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1EFD-D334-4900-AAE9-BF7B3CC6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16786-ADCB-40AE-973A-9047B1AEF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88CB-6112-40A2-B949-92CF3C8C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B0E8-8DF7-40CC-8A3E-3DD0F8DE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76AF-BAB1-4DEA-B354-47FCAC0149CE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076D6-B029-4F27-976B-7B81BFB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3A085-39EF-4C2B-9820-C2A28146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5C6E5-391C-4173-A0CD-359515FF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00D9-C4DE-4CD6-A4D0-2C18DDB0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7049-F8F9-43F9-8251-4432CE97E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Libertine"/>
              </a:defRPr>
            </a:lvl1pPr>
          </a:lstStyle>
          <a:p>
            <a:fld id="{06CC8476-368B-4DB7-866A-045A6E014273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40C9-923D-4AB1-B6ED-B2D20859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Libertine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B5EC-C0A4-479C-A877-94F8177A0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Libertine"/>
              </a:defRPr>
            </a:lvl1pPr>
          </a:lstStyle>
          <a:p>
            <a:fld id="{0B9D5CC2-D4A6-4DC5-B49B-C10B1A8A2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Libertine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Libertin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Libertin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Libertin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Libertin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Libertin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nielhieber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ion.digitallinguistics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at.digitallinguistics.io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5281/zenodo.2595548" TargetMode="External"/><Relationship Id="rId13" Type="http://schemas.openxmlformats.org/officeDocument/2006/relationships/hyperlink" Target="https://doi.org/10.1037/0096-3445.104.3.192" TargetMode="External"/><Relationship Id="rId3" Type="http://schemas.openxmlformats.org/officeDocument/2006/relationships/hyperlink" Target="https://doi.org/10.1016/0024-3841(78)90054-2" TargetMode="External"/><Relationship Id="rId7" Type="http://schemas.openxmlformats.org/officeDocument/2006/relationships/hyperlink" Target="https://doi.org/10.1515/lity.2005.9.3.351" TargetMode="External"/><Relationship Id="rId12" Type="http://schemas.openxmlformats.org/officeDocument/2006/relationships/hyperlink" Target="https://doi.org/10.1075/slcs.182.06mit" TargetMode="External"/><Relationship Id="rId2" Type="http://schemas.openxmlformats.org/officeDocument/2006/relationships/hyperlink" Target="https://doi.org/10.1515/lity.1997.1.2.12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1016/0024-3841(66)90003-9" TargetMode="External"/><Relationship Id="rId11" Type="http://schemas.openxmlformats.org/officeDocument/2006/relationships/hyperlink" Target="https://doi.org/10.1515/9783110806120.397" TargetMode="External"/><Relationship Id="rId5" Type="http://schemas.openxmlformats.org/officeDocument/2006/relationships/hyperlink" Target="https://doi.org/10.1515/9783110806120.65" TargetMode="External"/><Relationship Id="rId15" Type="http://schemas.openxmlformats.org/officeDocument/2006/relationships/hyperlink" Target="https://doi.org/10.1086/463820" TargetMode="External"/><Relationship Id="rId10" Type="http://schemas.openxmlformats.org/officeDocument/2006/relationships/hyperlink" Target="http://www.anc.org/" TargetMode="External"/><Relationship Id="rId4" Type="http://schemas.openxmlformats.org/officeDocument/2006/relationships/hyperlink" Target="https://doi.org/10.1075/slcs.182.02cre" TargetMode="External"/><Relationship Id="rId9" Type="http://schemas.openxmlformats.org/officeDocument/2006/relationships/hyperlink" Target="https://doi.org/10.5281/zenodo.1438589" TargetMode="External"/><Relationship Id="rId14" Type="http://schemas.openxmlformats.org/officeDocument/2006/relationships/hyperlink" Target="https://doi.org/10.1017/CBO9780511619427.00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BDF0-9BF2-4B4F-B8E0-D85E98BF0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Lexical flexibility: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Expanding the empirical coverage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F48FB-97D4-4BA1-8986-D53E1DDF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390"/>
            <a:ext cx="9144000" cy="1394168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Daniel W. Hieber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University of California, Santa Barbara</a:t>
            </a:r>
          </a:p>
          <a:p>
            <a:r>
              <a:rPr lang="en-US" b="1" dirty="0">
                <a:hlinkClick r:id="rId4"/>
              </a:rPr>
              <a:t>danielhieber.com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7A08-C8CC-496F-B44A-400E37976007}"/>
              </a:ext>
            </a:extLst>
          </p:cNvPr>
          <p:cNvSpPr txBox="1"/>
          <p:nvPr/>
        </p:nvSpPr>
        <p:spPr>
          <a:xfrm>
            <a:off x="2878238" y="6488668"/>
            <a:ext cx="64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Linguistics Colloquium, UC Santa Barbara, November 12, 2020</a:t>
            </a:r>
          </a:p>
        </p:txBody>
      </p:sp>
    </p:spTree>
    <p:extLst>
      <p:ext uri="{BB962C8B-B14F-4D97-AF65-F5344CB8AC3E}">
        <p14:creationId xmlns:p14="http://schemas.microsoft.com/office/powerpoint/2010/main" val="302351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F0CE-DE83-4621-A555-D197635C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Alaskan Yup’ik (Eskimo-Aleut &gt; Yup’ik)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614A2C-1DE1-4BC9-96CC-04C339DFA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‘dirt’; ‘be dirty’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‘very’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‘one that is very dirty’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iqa-ngtaq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‘be very dirty’</a:t>
            </a:r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---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tangerr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‘see’</a:t>
            </a:r>
          </a:p>
          <a:p>
            <a:pPr marL="2286000" indent="-18288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uaq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‘imitation, inauthentic’; ‘pretend to, without serious purpose’</a:t>
            </a:r>
          </a:p>
          <a:p>
            <a:pPr marL="2286000" indent="-228600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tangerr-uaq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‘movie, vision, hallucination’</a:t>
            </a:r>
          </a:p>
          <a:p>
            <a:pPr marL="2286000" indent="-228600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tangerr-uar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‘hallucinate, watch a movie’</a:t>
            </a: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674D4-562C-4D97-92B4-2E78E44C93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1828800" indent="-1371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iqeq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‘corner of mouth’</a:t>
            </a:r>
          </a:p>
          <a:p>
            <a:pPr marL="1828800" indent="-1371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‘thing held in one’s mouth’; ‘to put in one’s mouth’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iq-mik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‘chewing tobacco’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iq-mig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‘put in one’s mouth’</a:t>
            </a: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20A9C-D01E-47A9-81FA-15AE033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724937-9B58-426E-91E0-D7F55A0B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Mithun (2017: 159-160)</a:t>
            </a:r>
          </a:p>
        </p:txBody>
      </p:sp>
    </p:spTree>
    <p:extLst>
      <p:ext uri="{BB962C8B-B14F-4D97-AF65-F5344CB8AC3E}">
        <p14:creationId xmlns:p14="http://schemas.microsoft.com/office/powerpoint/2010/main" val="2218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AFD7D3-4CF8-48E8-A989-B807717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“problem” of lexical flexibility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EE2DF-048B-46E4-A48F-7A5AD16C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F02E-2514-4209-8055-234591D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Tongan (Austronesian &gt; Polynesian)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9CCC-F0D5-447C-BEC4-8A704674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fefiné</a:t>
            </a:r>
            <a:endParaRPr lang="en-US" b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SPEC	PL.HUM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women were running.’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kotoa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lelé</a:t>
            </a:r>
            <a:endParaRPr lang="en-US" b="1" dirty="0">
              <a:solidFill>
                <a:srgbClr val="00B0F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all	SPEC	PL.HUM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ones running were all female.’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6E0DE-F544-49EB-8B81-8BEDE8B7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6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AFD7D3-4CF8-48E8-A989-B807717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“problem” of lexical flexibility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F8958D-CF64-45C8-BB60-3374B37D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307135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 selective about the criteria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methodological opportunism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treat them as separate words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overlooks a potentially huge portion of the lexicon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why</a:t>
            </a:r>
            <a:r>
              <a:rPr lang="en-US" sz="2000" dirty="0">
                <a:solidFill>
                  <a:srgbClr val="000000"/>
                </a:solidFill>
              </a:rPr>
              <a:t> are some words flexible (or not)?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create new </a:t>
            </a:r>
            <a:r>
              <a:rPr lang="en-US" sz="2400" dirty="0" err="1">
                <a:solidFill>
                  <a:srgbClr val="000000"/>
                </a:solidFill>
              </a:rPr>
              <a:t>supercategories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do you explain the idiosyncratic / non-predictable meanings and gaps?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create new subcategories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why subcategories rather than categories?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where does the splitting stop?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deny the existence of categories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to explain the prototypical patterns we see?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EE2DF-048B-46E4-A48F-7A5AD16C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FA1FE-0FBC-437B-B8D4-F5F62C02B9F4}"/>
              </a:ext>
            </a:extLst>
          </p:cNvPr>
          <p:cNvSpPr txBox="1"/>
          <p:nvPr/>
        </p:nvSpPr>
        <p:spPr>
          <a:xfrm>
            <a:off x="6090574" y="34057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Proposed Solutions</a:t>
            </a:r>
          </a:p>
        </p:txBody>
      </p:sp>
    </p:spTree>
    <p:extLst>
      <p:ext uri="{BB962C8B-B14F-4D97-AF65-F5344CB8AC3E}">
        <p14:creationId xmlns:p14="http://schemas.microsoft.com/office/powerpoint/2010/main" val="14857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B0B3C-7DE4-4E85-9C0A-1CE351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functional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6184-7A9A-4AFC-B837-556BB3B3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b="1" dirty="0">
                <a:solidFill>
                  <a:srgbClr val="000000"/>
                </a:solidFill>
              </a:rPr>
              <a:t>Construction Grammar:</a:t>
            </a:r>
            <a:r>
              <a:rPr lang="en-US" sz="2000" dirty="0">
                <a:solidFill>
                  <a:srgbClr val="000000"/>
                </a:solidFill>
              </a:rPr>
              <a:t> Languages don’t have categories; they have </a:t>
            </a:r>
            <a:r>
              <a:rPr lang="en-US" sz="2000" i="1" dirty="0">
                <a:solidFill>
                  <a:srgbClr val="000000"/>
                </a:solidFill>
              </a:rPr>
              <a:t>constructions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C2EA-95C4-459E-9154-3624895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7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EA8CA-C373-4880-8D74-4C54CE72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Numerals in Russian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571C-DA57-4750-8745-081082A23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3782" r="1" b="5459"/>
          <a:stretch/>
        </p:blipFill>
        <p:spPr>
          <a:xfrm>
            <a:off x="1158240" y="1906462"/>
            <a:ext cx="9875520" cy="4207128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AA6E4-FDF9-45B4-B259-33242EAC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AE74-F362-4F76-A998-FC110614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Corbett (1978: 359)</a:t>
            </a:r>
          </a:p>
        </p:txBody>
      </p:sp>
    </p:spTree>
    <p:extLst>
      <p:ext uri="{BB962C8B-B14F-4D97-AF65-F5344CB8AC3E}">
        <p14:creationId xmlns:p14="http://schemas.microsoft.com/office/powerpoint/2010/main" val="198137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7E6EF-5D26-4D78-BEE1-A9E17421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Adjectives &amp; Adverbs in English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456A5-32F8-4706-8DED-CC6EDE6B0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788" b="-1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7D7-EB4D-410D-AD64-FA0B2548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Crystal (1967: 51)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A4D6D-34C4-4CFF-A23E-08A6617E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2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B0B3C-7DE4-4E85-9C0A-1CE351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functional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6184-7A9A-4AFC-B837-556BB3B3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Construction Grammar:	</a:t>
            </a:r>
            <a:r>
              <a:rPr lang="en-US" sz="2000" dirty="0">
                <a:solidFill>
                  <a:srgbClr val="000000"/>
                </a:solidFill>
              </a:rPr>
              <a:t>Languages don’t have categories; they have </a:t>
            </a:r>
            <a:r>
              <a:rPr lang="en-US" sz="2000" i="1" dirty="0">
                <a:solidFill>
                  <a:srgbClr val="000000"/>
                </a:solidFill>
              </a:rPr>
              <a:t>constructions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200400" indent="-320040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Cognitive Linguistics:	</a:t>
            </a:r>
            <a:r>
              <a:rPr lang="en-US" sz="2000" dirty="0">
                <a:solidFill>
                  <a:srgbClr val="000000"/>
                </a:solidFill>
              </a:rPr>
              <a:t>Mental categorization is </a:t>
            </a:r>
            <a:r>
              <a:rPr lang="en-US" sz="2000" i="1" dirty="0">
                <a:solidFill>
                  <a:srgbClr val="000000"/>
                </a:solidFill>
              </a:rPr>
              <a:t>prototypal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C2EA-95C4-459E-9154-3624895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0A5A-093A-4535-864F-D01994FB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Categorization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EF2C3-B311-4379-AC05-92F2130EC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Prototypical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F0F98-98D3-477B-9BED-EA3D69447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chair</a:t>
            </a:r>
          </a:p>
          <a:p>
            <a:r>
              <a:rPr lang="en-US" dirty="0"/>
              <a:t>sofa</a:t>
            </a:r>
          </a:p>
          <a:p>
            <a:r>
              <a:rPr lang="en-US" dirty="0"/>
              <a:t>couch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dresser</a:t>
            </a:r>
          </a:p>
          <a:p>
            <a:r>
              <a:rPr lang="en-US" dirty="0"/>
              <a:t>coffee table</a:t>
            </a:r>
          </a:p>
          <a:p>
            <a:r>
              <a:rPr lang="en-US" dirty="0"/>
              <a:t>desk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D0C890-1847-4E4D-BAA6-267165588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 Prototypical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49FD3F-E449-47F3-8E38-8ED7A2B5CF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lamp</a:t>
            </a:r>
          </a:p>
          <a:p>
            <a:r>
              <a:rPr lang="en-US" dirty="0"/>
              <a:t>piano</a:t>
            </a:r>
          </a:p>
          <a:p>
            <a:r>
              <a:rPr lang="en-US" dirty="0"/>
              <a:t>mirror</a:t>
            </a:r>
          </a:p>
          <a:p>
            <a:r>
              <a:rPr lang="en-US" dirty="0"/>
              <a:t>television</a:t>
            </a:r>
          </a:p>
          <a:p>
            <a:r>
              <a:rPr lang="en-US" dirty="0"/>
              <a:t>stove</a:t>
            </a:r>
          </a:p>
          <a:p>
            <a:r>
              <a:rPr lang="en-US" dirty="0"/>
              <a:t>ashtray</a:t>
            </a:r>
          </a:p>
          <a:p>
            <a:r>
              <a:rPr lang="en-US" dirty="0"/>
              <a:t>telephone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E036C-0FDF-4878-9F18-A2275390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E5D23C-358C-4383-8F9C-45B8B144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Rosch (1975: 229)</a:t>
            </a:r>
          </a:p>
        </p:txBody>
      </p:sp>
    </p:spTree>
    <p:extLst>
      <p:ext uri="{BB962C8B-B14F-4D97-AF65-F5344CB8AC3E}">
        <p14:creationId xmlns:p14="http://schemas.microsoft.com/office/powerpoint/2010/main" val="106706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EDFB-1196-4072-ACB0-E1EBDC9E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Effects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A3186F-55D4-42E6-AEF2-DE7300C0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prototypical members are consistently rated as good examples of the category</a:t>
            </a:r>
          </a:p>
          <a:p>
            <a:r>
              <a:rPr lang="en-US" dirty="0"/>
              <a:t>prototypical members are listed first</a:t>
            </a:r>
          </a:p>
          <a:p>
            <a:r>
              <a:rPr lang="en-US" dirty="0"/>
              <a:t>prototypical members are listed more frequently</a:t>
            </a:r>
          </a:p>
          <a:p>
            <a:r>
              <a:rPr lang="en-US" dirty="0"/>
              <a:t>prototypical members are identified more quickly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DD8D5-350B-409A-968E-642A9BFE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A66916-B559-486A-9177-0852742C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Taylor (2003: 46-47), summarizing Rosch’s research</a:t>
            </a:r>
          </a:p>
        </p:txBody>
      </p:sp>
    </p:spTree>
    <p:extLst>
      <p:ext uri="{BB962C8B-B14F-4D97-AF65-F5344CB8AC3E}">
        <p14:creationId xmlns:p14="http://schemas.microsoft.com/office/powerpoint/2010/main" val="18123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15C1B-7A06-43DD-9856-26230B9B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Lexical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ABFB-FBBC-445A-A01B-E068BE27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000000"/>
                </a:solidFill>
              </a:rPr>
              <a:t>Bad Definition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The use of the same word for more than one part of speech (noun, verb, adjective).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When parts of speech are “fuzzy”, intersecting, or lacking entirely.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9F326-F945-4F96-864E-9C567476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6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B0B3C-7DE4-4E85-9C0A-1CE351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functional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6184-7A9A-4AFC-B837-556BB3B3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Construction Grammar:	</a:t>
            </a:r>
            <a:r>
              <a:rPr lang="en-US" sz="2000" dirty="0">
                <a:solidFill>
                  <a:srgbClr val="000000"/>
                </a:solidFill>
              </a:rPr>
              <a:t>Languages don’t have categories; they have </a:t>
            </a:r>
            <a:r>
              <a:rPr lang="en-US" sz="2000" i="1" dirty="0">
                <a:solidFill>
                  <a:srgbClr val="000000"/>
                </a:solidFill>
              </a:rPr>
              <a:t>constructions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200400" indent="-3200400">
              <a:lnSpc>
                <a:spcPct val="100000"/>
              </a:lnSpc>
              <a:spcBef>
                <a:spcPts val="240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Cognitive Linguistics:	</a:t>
            </a:r>
            <a:r>
              <a:rPr lang="en-US" sz="2000" dirty="0">
                <a:solidFill>
                  <a:srgbClr val="000000"/>
                </a:solidFill>
              </a:rPr>
              <a:t>Mental categorization is </a:t>
            </a:r>
            <a:r>
              <a:rPr lang="en-US" sz="2000" i="1" dirty="0">
                <a:solidFill>
                  <a:srgbClr val="000000"/>
                </a:solidFill>
              </a:rPr>
              <a:t>prototypal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320040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tabLst>
                <a:tab pos="3200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meanings and functions of words are also prototypal.</a:t>
            </a:r>
          </a:p>
          <a:p>
            <a:pPr marL="3200400" indent="-3200400">
              <a:lnSpc>
                <a:spcPct val="100000"/>
              </a:lnSpc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Typology:</a:t>
            </a:r>
            <a:r>
              <a:rPr lang="en-US" sz="2000" dirty="0">
                <a:solidFill>
                  <a:srgbClr val="000000"/>
                </a:solidFill>
              </a:rPr>
              <a:t>	The uses of words in different functions are constrained by </a:t>
            </a:r>
            <a:r>
              <a:rPr lang="en-US" sz="2000" i="1" dirty="0">
                <a:solidFill>
                  <a:srgbClr val="000000"/>
                </a:solidFill>
              </a:rPr>
              <a:t>universals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C2EA-95C4-459E-9154-3624895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99534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3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646817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59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66781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3F631B-AE0A-4E48-8878-76A2DD1D0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93676"/>
              </p:ext>
            </p:extLst>
          </p:nvPr>
        </p:nvGraphicFramePr>
        <p:xfrm>
          <a:off x="7807768" y="5121275"/>
          <a:ext cx="319043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368">
                  <a:extLst>
                    <a:ext uri="{9D8B030D-6E8A-4147-A177-3AD203B41FA5}">
                      <a16:colId xmlns:a16="http://schemas.microsoft.com/office/drawing/2014/main" val="778598748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1961466233"/>
                    </a:ext>
                  </a:extLst>
                </a:gridCol>
                <a:gridCol w="1370521">
                  <a:extLst>
                    <a:ext uri="{9D8B030D-6E8A-4147-A177-3AD203B41FA5}">
                      <a16:colId xmlns:a16="http://schemas.microsoft.com/office/drawing/2014/main" val="241835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referent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6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6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640136"/>
              </p:ext>
            </p:extLst>
          </p:nvPr>
        </p:nvGraphicFramePr>
        <p:xfrm>
          <a:off x="1193800" y="3032919"/>
          <a:ext cx="98044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noun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verb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Liberti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adjective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1E93-03FC-4FB4-83FA-43F77B061013}"/>
              </a:ext>
            </a:extLst>
          </p:cNvPr>
          <p:cNvSpPr txBox="1"/>
          <p:nvPr/>
        </p:nvSpPr>
        <p:spPr>
          <a:xfrm>
            <a:off x="1193800" y="1690688"/>
            <a:ext cx="980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nLibertine"/>
              </a:rPr>
              <a:t>Parts of speech emerge from  the way that speakers use object, action, and property words for different functions in discourse (reference, predication, and modification).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118D9B-3166-4BDF-8681-93A264B6A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2950"/>
              </p:ext>
            </p:extLst>
          </p:nvPr>
        </p:nvGraphicFramePr>
        <p:xfrm>
          <a:off x="7807768" y="5121275"/>
          <a:ext cx="319043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368">
                  <a:extLst>
                    <a:ext uri="{9D8B030D-6E8A-4147-A177-3AD203B41FA5}">
                      <a16:colId xmlns:a16="http://schemas.microsoft.com/office/drawing/2014/main" val="778598748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1961466233"/>
                    </a:ext>
                  </a:extLst>
                </a:gridCol>
                <a:gridCol w="1370521">
                  <a:extLst>
                    <a:ext uri="{9D8B030D-6E8A-4147-A177-3AD203B41FA5}">
                      <a16:colId xmlns:a16="http://schemas.microsoft.com/office/drawing/2014/main" val="241835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referent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6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6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5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36332"/>
              </p:ext>
            </p:extLst>
          </p:nvPr>
        </p:nvGraphicFramePr>
        <p:xfrm>
          <a:off x="1193800" y="2438400"/>
          <a:ext cx="1062736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LinLibertine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nLibertine"/>
                        </a:rPr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noun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predicate 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noun-noun 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infinitive</a:t>
                      </a:r>
                    </a:p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gerund</a:t>
                      </a:r>
                    </a:p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action 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verb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participle</a:t>
                      </a:r>
                    </a:p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relative clause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LinLibertine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abstract noun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predicate adjective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nLibertine"/>
                        </a:rPr>
                        <a:t>prototypical adjective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0F1962-CC12-42B3-90C1-A33EEE4BD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2950"/>
              </p:ext>
            </p:extLst>
          </p:nvPr>
        </p:nvGraphicFramePr>
        <p:xfrm>
          <a:off x="7807768" y="5121275"/>
          <a:ext cx="319043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368">
                  <a:extLst>
                    <a:ext uri="{9D8B030D-6E8A-4147-A177-3AD203B41FA5}">
                      <a16:colId xmlns:a16="http://schemas.microsoft.com/office/drawing/2014/main" val="778598748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1961466233"/>
                    </a:ext>
                  </a:extLst>
                </a:gridCol>
                <a:gridCol w="1370521">
                  <a:extLst>
                    <a:ext uri="{9D8B030D-6E8A-4147-A177-3AD203B41FA5}">
                      <a16:colId xmlns:a16="http://schemas.microsoft.com/office/drawing/2014/main" val="241835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referent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6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6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8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474-EDF2-4307-8755-235F2A42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AE5977-D26E-469E-BF68-2CC52C04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174825"/>
              </p:ext>
            </p:extLst>
          </p:nvPr>
        </p:nvGraphicFramePr>
        <p:xfrm>
          <a:off x="1193800" y="2438400"/>
          <a:ext cx="1062736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1620306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119875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19095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82476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633251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FUNCTION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527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0849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prototypical noun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predicate nominal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noun-noun modification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infinitive</a:t>
                      </a:r>
                    </a:p>
                    <a:p>
                      <a:pPr algn="ctr"/>
                      <a:r>
                        <a:rPr lang="en-US" sz="2000" dirty="0"/>
                        <a:t>gerund</a:t>
                      </a:r>
                    </a:p>
                    <a:p>
                      <a:pPr algn="ctr"/>
                      <a:r>
                        <a:rPr lang="en-US" sz="2000" dirty="0"/>
                        <a:t>action nominal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prototypical verb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participle</a:t>
                      </a:r>
                    </a:p>
                    <a:p>
                      <a:pPr algn="ctr"/>
                      <a:r>
                        <a:rPr lang="en-US" sz="2000" dirty="0"/>
                        <a:t>relative clause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66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abstract noun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predicate adjective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prototypical adjective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51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E876-6E72-46A0-92AB-641CE4A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7748E-E556-45EE-A9FC-89C24D4D39A6}"/>
              </a:ext>
            </a:extLst>
          </p:cNvPr>
          <p:cNvSpPr txBox="1"/>
          <p:nvPr/>
        </p:nvSpPr>
        <p:spPr>
          <a:xfrm>
            <a:off x="2520950" y="5384800"/>
            <a:ext cx="71501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These non-prototypical uses tend to have special markers for these functions!</a:t>
            </a:r>
          </a:p>
        </p:txBody>
      </p:sp>
    </p:spTree>
    <p:extLst>
      <p:ext uri="{BB962C8B-B14F-4D97-AF65-F5344CB8AC3E}">
        <p14:creationId xmlns:p14="http://schemas.microsoft.com/office/powerpoint/2010/main" val="72632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FDD-A333-4A62-B9A6-E93C6AC1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692B-7C51-4F28-A186-03A214C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Non-prototypical uses of words are marked: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morphologically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behaviorally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frequentially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semantically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73871-DA42-4009-87C1-BFE9DC7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FDD-A333-4A62-B9A6-E93C6AC1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Typological Markedness </a:t>
            </a:r>
            <a:r>
              <a:rPr lang="en-US" sz="3200" dirty="0"/>
              <a:t>(Croft)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692B-7C51-4F28-A186-03A214C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Non-prototypical uses of words are </a:t>
            </a:r>
            <a:r>
              <a:rPr lang="en-US" strike="sngStrike" dirty="0"/>
              <a:t>marked</a:t>
            </a:r>
            <a:r>
              <a:rPr lang="en-US" dirty="0"/>
              <a:t> </a:t>
            </a:r>
            <a:r>
              <a:rPr lang="en-US" b="1" i="1" dirty="0"/>
              <a:t>at least as marked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morphologically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behaviorally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frequentially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semantically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b="1" dirty="0"/>
              <a:t>Stronger Claim:</a:t>
            </a:r>
            <a:r>
              <a:rPr lang="en-US" dirty="0"/>
              <a:t> Non-prototypical uses of words are </a:t>
            </a:r>
            <a:r>
              <a:rPr lang="en-US" i="1" dirty="0"/>
              <a:t>always</a:t>
            </a:r>
            <a:r>
              <a:rPr lang="en-US" dirty="0"/>
              <a:t> marked in at least one of these ways, and perhaps always semantically.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73871-DA42-4009-87C1-BFE9DC7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15C1B-7A06-43DD-9856-26230B9B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Lexical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ABFB-FBBC-445A-A01B-E068BE27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586521"/>
            <a:ext cx="9833548" cy="17441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rgbClr val="000000"/>
                </a:solidFill>
                <a:latin typeface="+mn-lt"/>
              </a:rPr>
              <a:t>Better Definition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+mn-lt"/>
              </a:rPr>
              <a:t>The use of a lexical item (root, stem, or inflected word) in more than one discourse function (reference, predication, modification) with no overt derivational morphology.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9F326-F945-4F96-864E-9C567476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D25F30-A80D-4DAB-A9B7-14C404D1A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81798"/>
              </p:ext>
            </p:extLst>
          </p:nvPr>
        </p:nvGraphicFramePr>
        <p:xfrm>
          <a:off x="4500632" y="4447397"/>
          <a:ext cx="319043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368">
                  <a:extLst>
                    <a:ext uri="{9D8B030D-6E8A-4147-A177-3AD203B41FA5}">
                      <a16:colId xmlns:a16="http://schemas.microsoft.com/office/drawing/2014/main" val="778598748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1961466233"/>
                    </a:ext>
                  </a:extLst>
                </a:gridCol>
                <a:gridCol w="1370521">
                  <a:extLst>
                    <a:ext uri="{9D8B030D-6E8A-4147-A177-3AD203B41FA5}">
                      <a16:colId xmlns:a16="http://schemas.microsoft.com/office/drawing/2014/main" val="241835428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Cheat Sheet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9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referent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6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6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22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33B4-086F-4755-9499-60A089C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445A-2153-4434-BAFB-86946A8B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the spots of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would change every hundred degrees.</a:t>
            </a:r>
          </a:p>
          <a:p>
            <a:pPr marL="457200" indent="-45720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	One story does come to mind though where you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painted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the foundation coating on the house and got tar all over you.</a:t>
            </a:r>
          </a:p>
          <a:p>
            <a:pPr marL="457200" indent="-457200">
              <a:buNone/>
            </a:pP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it happened to be one of the rare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jobs.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9F37-74D5-4EB2-A240-E1F84111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E48-F2F8-409E-BE02-99CA636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356350"/>
            <a:ext cx="5842000" cy="365125"/>
          </a:xfrm>
        </p:spPr>
        <p:txBody>
          <a:bodyPr/>
          <a:lstStyle/>
          <a:p>
            <a:r>
              <a:rPr lang="en-US" dirty="0"/>
              <a:t>Open American National Corpus: </a:t>
            </a:r>
            <a:r>
              <a:rPr lang="en-US" dirty="0" err="1"/>
              <a:t>FrancisClem</a:t>
            </a:r>
            <a:r>
              <a:rPr lang="en-US" dirty="0"/>
              <a:t>; </a:t>
            </a:r>
            <a:r>
              <a:rPr lang="en-US" dirty="0" err="1"/>
              <a:t>BorelRaymondHydellII</a:t>
            </a:r>
            <a:r>
              <a:rPr lang="en-US" dirty="0"/>
              <a:t>; sw2236</a:t>
            </a:r>
          </a:p>
        </p:txBody>
      </p:sp>
    </p:spTree>
    <p:extLst>
      <p:ext uri="{BB962C8B-B14F-4D97-AF65-F5344CB8AC3E}">
        <p14:creationId xmlns:p14="http://schemas.microsoft.com/office/powerpoint/2010/main" val="35613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BC869-2735-41B9-8276-1D86920A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Lexical flexibility: A functional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1A57-6591-4FC3-80F7-BFAFE582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Lexical flexibility is the natural and expected result of the fact that these non-prototypical uses are </a:t>
            </a:r>
            <a:r>
              <a:rPr lang="en-US" i="1" dirty="0">
                <a:solidFill>
                  <a:srgbClr val="FFFFFF"/>
                </a:solidFill>
              </a:rPr>
              <a:t>not</a:t>
            </a:r>
            <a:r>
              <a:rPr lang="en-US" dirty="0">
                <a:solidFill>
                  <a:srgbClr val="FFFFFF"/>
                </a:solidFill>
              </a:rPr>
              <a:t> always morphologically marked, even when they are marked in other ways.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Lexical flexibility is not so much a problem as a </a:t>
            </a:r>
            <a:r>
              <a:rPr lang="en-US" i="1" dirty="0">
                <a:solidFill>
                  <a:srgbClr val="FFFFFF"/>
                </a:solidFill>
              </a:rPr>
              <a:t>design feature of language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E477C-D5DD-44CE-B735-6DF553B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3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BC869-2735-41B9-8276-1D86920A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Lexical flexibility: A functional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1A57-6591-4FC3-80F7-BFAFE582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functionalist approach inverts the lexical flexibility question: The interesting question is not why some languages fail to make distinctions in parts of speech (framing it as a deficit), but rather why languages develop specialized constructions for different discourse functions in the first place.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Lexical flexibility exists in the areas where specialization has yet to develop in the grammar. It should be considered the natural state of affairs.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E477C-D5DD-44CE-B735-6DF553B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06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BD9B4-0553-46E6-A71E-7C82DB55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Lexical flexibility as an object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3A0E-8930-4BAF-9799-F9DA034F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Studies treating lexical flexibility as worthy of study in its own right, rather than a problem, are recent.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We know very little about the </a:t>
            </a:r>
            <a:r>
              <a:rPr lang="en-US" i="1" dirty="0">
                <a:solidFill>
                  <a:srgbClr val="000000"/>
                </a:solidFill>
              </a:rPr>
              <a:t>behavior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000000"/>
                </a:solidFill>
              </a:rPr>
              <a:t>extent</a:t>
            </a:r>
            <a:r>
              <a:rPr lang="en-US" dirty="0">
                <a:solidFill>
                  <a:srgbClr val="000000"/>
                </a:solidFill>
              </a:rPr>
              <a:t> of lexical flexibility.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A1097-6CE7-4FB1-9E47-E13C010D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7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8B4C-9CDF-4CDB-8020-A993DB8F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Locus of Categoriality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268A-14B1-447B-913B-462E1A58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Central Alaskan Yup’ik (Eskimo-Aleut &gt; Yup’ik)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‘dirt’; ‘be dirty’</a:t>
            </a: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‘very’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‘one that is very dirty’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  <a:tabLst>
                <a:tab pos="2286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iqa-ngtaq</a:t>
            </a: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‘be very dirty’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2357-26AE-49FA-A95B-E50872C4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CBC9-1E58-411B-AC65-B91C272E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Mithun (2017: 159)</a:t>
            </a:r>
          </a:p>
        </p:txBody>
      </p:sp>
    </p:spTree>
    <p:extLst>
      <p:ext uri="{BB962C8B-B14F-4D97-AF65-F5344CB8AC3E}">
        <p14:creationId xmlns:p14="http://schemas.microsoft.com/office/powerpoint/2010/main" val="38868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F138-EB53-4376-BEAF-59F8C6B8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Locus of Categoriality (stem)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2D1B4-BD43-4A58-9894-7F81870F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Coos (Coosan)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B5496-3FC6-4B0B-B8AB-4905D3AF8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tsoːweˣtɬ</a:t>
            </a:r>
            <a:endParaRPr lang="en-US" b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‘grease’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n̥-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tsoːʷˣtɬ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-ts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1SG-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grease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‘I greased it’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E90DE3-D167-4975-80CD-4B8B146CD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384800" cy="36845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tɬʼkwi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ː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‘blanket’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tɬʼkwi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cover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‘she covered [them] with blankets’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9F766-445A-4BEC-863C-7B7C5C0F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A38A74-7586-460B-B2A4-E0566D02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Frachtenberg (1922: 328-329)</a:t>
            </a:r>
          </a:p>
        </p:txBody>
      </p:sp>
    </p:spTree>
    <p:extLst>
      <p:ext uri="{BB962C8B-B14F-4D97-AF65-F5344CB8AC3E}">
        <p14:creationId xmlns:p14="http://schemas.microsoft.com/office/powerpoint/2010/main" val="20153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331A-DF58-4D3A-BAFE-965D761E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Behavior: Locus of Categoriality (inflected word)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6B42-A61B-4045-BBC4-C78D3C8A7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Chitimacha (isolate)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E920-A46C-4475-8452-91979D4143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dzampuyna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dza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-m-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puy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thrust-PLACT-HAB-NF.PL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‘they usually thrust / spear (with it)’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‘spear’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pamtuyna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pa-m-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tuy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ford-PLACT-HAB-NF.PL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‘they usually cross (it)’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	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‘bridge’</a:t>
            </a: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0C37F-22D1-41E3-84B3-846983B1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Cayuga (Iroquoian)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75649-CAD4-444A-BBFD-E38152821E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o̜tekho̜nyáʔthaʔ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ye-ate-khw-o̜ni-aʔt-haʔ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INDEF.AGT-REFL-meal-make-INSTR-IPFV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‘one makes a meal with it’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‘restaurant’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kao̜tanéhkwi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ka-ro̜t-a-nehkwi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NEUT.AGT-log-EP-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haul.IPFV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‘it hauls logs’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	‘horse’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D84BA-1EDE-476F-9A27-A06BF04D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28F31-C5F2-487C-9A24-AF16FD83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Chitimacha: Swadesh (1939); Cayuga: Mithun (2000: 200)</a:t>
            </a:r>
          </a:p>
        </p:txBody>
      </p:sp>
    </p:spTree>
    <p:extLst>
      <p:ext uri="{BB962C8B-B14F-4D97-AF65-F5344CB8AC3E}">
        <p14:creationId xmlns:p14="http://schemas.microsoft.com/office/powerpoint/2010/main" val="25087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BD20A6-D81F-4D87-BEAD-B255C1A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of Flexibility: Mundari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B870E3-7E61-459E-9A23-2B87231F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787467"/>
              </p:ext>
            </p:extLst>
          </p:nvPr>
        </p:nvGraphicFramePr>
        <p:xfrm>
          <a:off x="2630138" y="2270760"/>
          <a:ext cx="6931724" cy="2316480"/>
        </p:xfrm>
        <a:graphic>
          <a:graphicData uri="http://schemas.openxmlformats.org/drawingml/2006/table">
            <a:tbl>
              <a:tblPr lastRow="1">
                <a:tableStyleId>{9D7B26C5-4107-4FEC-AEDC-1716B250A1EF}</a:tableStyleId>
              </a:tblPr>
              <a:tblGrid>
                <a:gridCol w="4535551">
                  <a:extLst>
                    <a:ext uri="{9D8B030D-6E8A-4147-A177-3AD203B41FA5}">
                      <a16:colId xmlns:a16="http://schemas.microsoft.com/office/drawing/2014/main" val="296559296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1768929501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37291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predication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1,099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and predication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1,953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3,824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9884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D974-C102-4A8F-8452-D2C0BD0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36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47C202-6902-4876-8D48-8E92D6F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Evans &amp; Osada (2005: 383)</a:t>
            </a:r>
          </a:p>
        </p:txBody>
      </p:sp>
    </p:spTree>
    <p:extLst>
      <p:ext uri="{BB962C8B-B14F-4D97-AF65-F5344CB8AC3E}">
        <p14:creationId xmlns:p14="http://schemas.microsoft.com/office/powerpoint/2010/main" val="37166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BD20A6-D81F-4D87-BEAD-B255C1A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of Flexibility: Central Alaskan Yup’ik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B870E3-7E61-459E-9A23-2B87231F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850437"/>
              </p:ext>
            </p:extLst>
          </p:nvPr>
        </p:nvGraphicFramePr>
        <p:xfrm>
          <a:off x="3232753" y="2270760"/>
          <a:ext cx="5726494" cy="2316480"/>
        </p:xfrm>
        <a:graphic>
          <a:graphicData uri="http://schemas.openxmlformats.org/drawingml/2006/table">
            <a:tbl>
              <a:tblPr lastRow="1">
                <a:tableStyleId>{9D7B26C5-4107-4FEC-AEDC-1716B250A1EF}</a:tableStyleId>
              </a:tblPr>
              <a:tblGrid>
                <a:gridCol w="4535551">
                  <a:extLst>
                    <a:ext uri="{9D8B030D-6E8A-4147-A177-3AD203B41FA5}">
                      <a16:colId xmlns:a16="http://schemas.microsoft.com/office/drawing/2014/main" val="296559296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37291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predication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and predication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9884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D974-C102-4A8F-8452-D2C0BD0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47C202-6902-4876-8D48-8E92D6F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Mithun (2017: 163)</a:t>
            </a:r>
          </a:p>
        </p:txBody>
      </p:sp>
    </p:spTree>
    <p:extLst>
      <p:ext uri="{BB962C8B-B14F-4D97-AF65-F5344CB8AC3E}">
        <p14:creationId xmlns:p14="http://schemas.microsoft.com/office/powerpoint/2010/main" val="2804737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BD20A6-D81F-4D87-BEAD-B255C1A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Extent of Flexibility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B870E3-7E61-459E-9A23-2B87231F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57352"/>
              </p:ext>
            </p:extLst>
          </p:nvPr>
        </p:nvGraphicFramePr>
        <p:xfrm>
          <a:off x="2313337" y="1981200"/>
          <a:ext cx="7565327" cy="2895600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4535551">
                  <a:extLst>
                    <a:ext uri="{9D8B030D-6E8A-4147-A177-3AD203B41FA5}">
                      <a16:colId xmlns:a16="http://schemas.microsoft.com/office/drawing/2014/main" val="296559296"/>
                    </a:ext>
                  </a:extLst>
                </a:gridCol>
                <a:gridCol w="1727518">
                  <a:extLst>
                    <a:ext uri="{9D8B030D-6E8A-4147-A177-3AD203B41FA5}">
                      <a16:colId xmlns:a16="http://schemas.microsoft.com/office/drawing/2014/main" val="1768929501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372911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Mundari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Yup’ik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5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predication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reference and predication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9884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D974-C102-4A8F-8452-D2C0BD0C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38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47C202-6902-4876-8D48-8E92D6F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US" dirty="0"/>
              <a:t>Mundari: Evans &amp; Osada (2005: 383); Yup’ik: Mithun (2017: 163)</a:t>
            </a:r>
          </a:p>
        </p:txBody>
      </p:sp>
    </p:spTree>
    <p:extLst>
      <p:ext uri="{BB962C8B-B14F-4D97-AF65-F5344CB8AC3E}">
        <p14:creationId xmlns:p14="http://schemas.microsoft.com/office/powerpoint/2010/main" val="38127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F00A1-0CD2-4F86-AAD9-BD0FE90F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Open Questions on Lexical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948D-DBDD-4E20-9E9D-FF0724AE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00"/>
                </a:solidFill>
              </a:rPr>
              <a:t>Generally how flexible are languages and individual words within them? Just how prevalent is lexical flexibility?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00"/>
                </a:solidFill>
              </a:rPr>
              <a:t>Is there a correlation between degree of flexibility for a word and its frequency / corpus dispersion?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rgbClr val="000000"/>
                </a:solidFill>
              </a:rPr>
              <a:t>What are the semantic properties of more or less flexible words?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78E9F-DC4E-4EEC-A421-0B87F30D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1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4CB9-C96F-4919-BC90-B6CBB2EF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2D28-F5FC-4370-9790-F3ECFC31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flexibility:</a:t>
            </a:r>
          </a:p>
          <a:p>
            <a:pPr marL="457200" indent="-45720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administrat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or</a:t>
            </a:r>
          </a:p>
          <a:p>
            <a:pPr marL="914400" indent="-9144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administrate</a:t>
            </a:r>
          </a:p>
          <a:p>
            <a:pPr marL="914400" indent="-9144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administrat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ive</a:t>
            </a:r>
            <a:endParaRPr lang="en-US" b="1" i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3E11A-B4D1-45C2-B99F-5325EB8D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</a:t>
            </a:fld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8607EFA-5138-4A39-842C-2C25B25ABADE}"/>
              </a:ext>
            </a:extLst>
          </p:cNvPr>
          <p:cNvSpPr/>
          <p:nvPr/>
        </p:nvSpPr>
        <p:spPr>
          <a:xfrm>
            <a:off x="5156200" y="2768600"/>
            <a:ext cx="4826000" cy="774700"/>
          </a:xfrm>
          <a:prstGeom prst="wedgeRectCallout">
            <a:avLst>
              <a:gd name="adj1" fmla="val -77226"/>
              <a:gd name="adj2" fmla="val 591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Linux Libertine" panose="02000503000000000000" pitchFamily="2" charset="0"/>
                <a:cs typeface="Linux Libertine" panose="02000503000000000000" pitchFamily="2" charset="0"/>
              </a:rPr>
              <a:t>unmarked (“primary” / “basic”) form</a:t>
            </a:r>
          </a:p>
        </p:txBody>
      </p:sp>
    </p:spTree>
    <p:extLst>
      <p:ext uri="{BB962C8B-B14F-4D97-AF65-F5344CB8AC3E}">
        <p14:creationId xmlns:p14="http://schemas.microsoft.com/office/powerpoint/2010/main" val="36335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F8C2-EB5C-48E2-9091-75F17CD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8298-AC0E-48A9-A26A-E41475A2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  <a:p>
            <a:pPr lvl="1"/>
            <a:r>
              <a:rPr lang="en-US" dirty="0"/>
              <a:t>Open American National Corpus</a:t>
            </a:r>
          </a:p>
          <a:p>
            <a:pPr lvl="1"/>
            <a:r>
              <a:rPr lang="en-US" dirty="0"/>
              <a:t>15 million words total</a:t>
            </a:r>
          </a:p>
          <a:p>
            <a:pPr lvl="1"/>
            <a:r>
              <a:rPr lang="en-US" dirty="0"/>
              <a:t>spoken portion: 3.2 million words (Charlotte + Switchboard)</a:t>
            </a:r>
          </a:p>
          <a:p>
            <a:endParaRPr lang="en-US" dirty="0"/>
          </a:p>
          <a:p>
            <a:r>
              <a:rPr lang="en-US" dirty="0"/>
              <a:t>Nuuchahnulth (Wakashan &gt; Southern Wakashan; Vancouver Island)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7765C-346A-44B5-8671-8EA8F4E5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AFA-447F-43C9-BF6D-71C4F66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(In)famous Nuuchahnulth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D8147-1592-4C99-9745-CF512933E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large one is a man.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large.’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306F1-F861-4910-B4B9-58BA6FC1BE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working.’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</a:t>
            </a:r>
            <a:r>
              <a:rPr lang="en-US" b="1" dirty="0">
                <a:solidFill>
                  <a:srgbClr val="7030A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working one is a man.’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643D1-FCD0-46D1-B3F3-728FA889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7D4A5-B8F5-4D55-BC32-42F71051701D}"/>
              </a:ext>
            </a:extLst>
          </p:cNvPr>
          <p:cNvCxnSpPr>
            <a:cxnSpLocks/>
          </p:cNvCxnSpPr>
          <p:nvPr/>
        </p:nvCxnSpPr>
        <p:spPr>
          <a:xfrm>
            <a:off x="5702300" y="1690688"/>
            <a:ext cx="0" cy="37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F8C2-EB5C-48E2-9091-75F17CD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8298-AC0E-48A9-A26A-E41475A2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(Indo-European &gt; Germanic)</a:t>
            </a:r>
          </a:p>
          <a:p>
            <a:pPr lvl="1"/>
            <a:r>
              <a:rPr lang="en-US" dirty="0"/>
              <a:t>Open American National Corpus</a:t>
            </a:r>
          </a:p>
          <a:p>
            <a:pPr lvl="1"/>
            <a:r>
              <a:rPr lang="en-US" dirty="0"/>
              <a:t>15 million words total</a:t>
            </a:r>
          </a:p>
          <a:p>
            <a:pPr lvl="1"/>
            <a:r>
              <a:rPr lang="en-US" dirty="0"/>
              <a:t>spoken portion: 3.2 million words (Charlotte + Switchboard)</a:t>
            </a:r>
          </a:p>
          <a:p>
            <a:endParaRPr lang="en-US" dirty="0"/>
          </a:p>
          <a:p>
            <a:r>
              <a:rPr lang="en-US" dirty="0"/>
              <a:t>Nuuchahnulth (Wakashan &gt; Southern Wakashan; Vancouver Island)</a:t>
            </a:r>
          </a:p>
          <a:p>
            <a:pPr lvl="1"/>
            <a:r>
              <a:rPr lang="en-US" dirty="0"/>
              <a:t>George Louie &amp; Caroline Little, with Toshihide Nakayama (UCSB alum)</a:t>
            </a:r>
          </a:p>
          <a:p>
            <a:pPr lvl="1"/>
            <a:r>
              <a:rPr lang="en-US" dirty="0"/>
              <a:t>24 texts, 8,300 words (fully glossed)</a:t>
            </a:r>
          </a:p>
          <a:p>
            <a:pPr lvl="1"/>
            <a:r>
              <a:rPr lang="en-US" dirty="0"/>
              <a:t>All spoken texts: personal narratives, myths, procedural texts</a:t>
            </a:r>
          </a:p>
          <a:p>
            <a:pPr lvl="1"/>
            <a:r>
              <a:rPr lang="en-US" dirty="0"/>
              <a:t>Retyped texts in </a:t>
            </a:r>
            <a:r>
              <a:rPr lang="en-US" dirty="0">
                <a:hlinkClick r:id="rId3"/>
              </a:rPr>
              <a:t>scription</a:t>
            </a:r>
            <a:r>
              <a:rPr lang="en-US" dirty="0"/>
              <a:t> format; parsed into </a:t>
            </a:r>
            <a:r>
              <a:rPr lang="en-US" dirty="0" err="1">
                <a:hlinkClick r:id="rId4"/>
              </a:rPr>
              <a:t>DaFoDiL</a:t>
            </a:r>
            <a:r>
              <a:rPr lang="en-US" dirty="0">
                <a:hlinkClick r:id="rId4"/>
              </a:rPr>
              <a:t> format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7765C-346A-44B5-8671-8EA8F4E5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4687-C348-49B6-8E46-80D9336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https://digitallinguistics.io</a:t>
            </a:r>
          </a:p>
        </p:txBody>
      </p:sp>
    </p:spTree>
    <p:extLst>
      <p:ext uri="{BB962C8B-B14F-4D97-AF65-F5344CB8AC3E}">
        <p14:creationId xmlns:p14="http://schemas.microsoft.com/office/powerpoint/2010/main" val="36903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F17D1-A2BF-4B80-9818-D4F335F2F4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5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33B4-086F-4755-9499-60A089C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English: </a:t>
            </a:r>
            <a:r>
              <a:rPr lang="en-US" i="1" dirty="0"/>
              <a:t>paint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445A-2153-4434-BAFB-86946A8B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the spots of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would change every hundred degrees.</a:t>
            </a:r>
          </a:p>
          <a:p>
            <a:pPr marL="457200" indent="-45720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	One story does come to mind though where you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painted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the foundation coating on the house and got tar all over you.</a:t>
            </a:r>
          </a:p>
          <a:p>
            <a:pPr marL="457200" indent="-457200">
              <a:buNone/>
            </a:pPr>
            <a:endParaRPr lang="en-US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And it happened to be one of the rare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paint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jobs.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9F37-74D5-4EB2-A240-E1F84111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E48-F2F8-409E-BE02-99CA636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356350"/>
            <a:ext cx="5842000" cy="365125"/>
          </a:xfrm>
        </p:spPr>
        <p:txBody>
          <a:bodyPr/>
          <a:lstStyle/>
          <a:p>
            <a:r>
              <a:rPr lang="en-US" dirty="0"/>
              <a:t>Open American National Corpus: </a:t>
            </a:r>
            <a:r>
              <a:rPr lang="en-US" dirty="0" err="1"/>
              <a:t>FrancisClem</a:t>
            </a:r>
            <a:r>
              <a:rPr lang="en-US" dirty="0"/>
              <a:t>; </a:t>
            </a:r>
            <a:r>
              <a:rPr lang="en-US" dirty="0" err="1"/>
              <a:t>BorelRaymondHydellII</a:t>
            </a:r>
            <a:r>
              <a:rPr lang="en-US" dirty="0"/>
              <a:t>; sw2236</a:t>
            </a:r>
          </a:p>
        </p:txBody>
      </p:sp>
    </p:spTree>
    <p:extLst>
      <p:ext uri="{BB962C8B-B14F-4D97-AF65-F5344CB8AC3E}">
        <p14:creationId xmlns:p14="http://schemas.microsoft.com/office/powerpoint/2010/main" val="28385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4189390"/>
              </p:ext>
            </p:extLst>
          </p:nvPr>
        </p:nvGraphicFramePr>
        <p:xfrm>
          <a:off x="5385054" y="1825625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A046-E515-42CF-82A5-0124768E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198564-387C-4F19-94C4-B42829F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008" y="1681163"/>
            <a:ext cx="5157787" cy="823912"/>
          </a:xfrm>
        </p:spPr>
        <p:txBody>
          <a:bodyPr/>
          <a:lstStyle/>
          <a:p>
            <a:r>
              <a:rPr lang="en-US" dirty="0"/>
              <a:t>Perfectly Flexible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CED500-18C7-4C79-A9EA-00C370DCD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1803" y="1681163"/>
            <a:ext cx="5183188" cy="823912"/>
          </a:xfrm>
        </p:spPr>
        <p:txBody>
          <a:bodyPr/>
          <a:lstStyle/>
          <a:p>
            <a:r>
              <a:rPr lang="en-US" dirty="0"/>
              <a:t>Perfectly Rigid / Inflexible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EFE3A-F00A-458B-B775-E7C14874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C4FD3FAA-DB81-4781-9464-BFA900989C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435842"/>
              </p:ext>
            </p:extLst>
          </p:nvPr>
        </p:nvGraphicFramePr>
        <p:xfrm>
          <a:off x="527769" y="2505075"/>
          <a:ext cx="5304346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4A7DB9E-EE5E-4352-86B2-6469CCFBC0E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811445"/>
              </p:ext>
            </p:extLst>
          </p:nvPr>
        </p:nvGraphicFramePr>
        <p:xfrm>
          <a:off x="6359884" y="2505075"/>
          <a:ext cx="5304346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D068923E-AF20-4B11-9ED8-AB12E902F258}"/>
              </a:ext>
            </a:extLst>
          </p:cNvPr>
          <p:cNvSpPr/>
          <p:nvPr/>
        </p:nvSpPr>
        <p:spPr>
          <a:xfrm>
            <a:off x="1071344" y="3611246"/>
            <a:ext cx="4249114" cy="1879600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uses are evenly distributed</a:t>
            </a:r>
          </a:p>
          <a:p>
            <a:pPr algn="ctr"/>
            <a:r>
              <a:rPr lang="en-US" sz="2400" dirty="0"/>
              <a:t>functions are the most diverse</a:t>
            </a:r>
          </a:p>
        </p:txBody>
      </p:sp>
    </p:spTree>
    <p:extLst>
      <p:ext uri="{BB962C8B-B14F-4D97-AF65-F5344CB8AC3E}">
        <p14:creationId xmlns:p14="http://schemas.microsoft.com/office/powerpoint/2010/main" val="16313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how diverse the functions of the lexeme are using a statistical diversity measure (normalized Shannon’s H).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85054" y="1825625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4769-0B50-4779-B2E9-CE5DF164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BDF322-723A-4B78-846D-7ACF7F82C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5137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Linux Libertine" panose="02000503000000000000" pitchFamily="2" charset="0"/>
              </a:rPr>
              <a:t>Shannon’s 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59E6CB-4B45-4C13-86EF-F54BE889B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6300"/>
            <a:ext cx="5157787" cy="40433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Originally a measure of entropy (uncertainty / information content)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diversity = uncertainty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Frequently used as a diversity index in ecology.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7B486B-63AF-4874-ADBC-E516B34D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5137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Linux Libertine" panose="02000503000000000000" pitchFamily="2" charset="0"/>
              </a:rPr>
              <a:t>Shannon’s H Normalized (0 ≤ H ≤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9A143E9-23C8-4E72-A9E3-CF7F4ED19C2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46301"/>
                <a:ext cx="5183188" cy="1316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Linux Libertine" panose="020005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  <m:t>𝑟𝑒𝑙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inux Libertine" panose="02000503000000000000" pitchFamily="2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inux Libertine" panose="02000503000000000000" pitchFamily="2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inux Libertine" panose="02000503000000000000" pitchFamily="2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inux Libertine" panose="02000503000000000000" pitchFamily="2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inux Libertine" panose="02000503000000000000" pitchFamily="2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inux Libertine" panose="02000503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inux Libertine" panose="02000503000000000000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Linux Libertine" panose="02000503000000000000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inux Libertine" panose="02000503000000000000" pitchFamily="2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Linux Libertine" panose="02000503000000000000" pitchFamily="2" charset="0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9A143E9-23C8-4E72-A9E3-CF7F4ED19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46301"/>
                <a:ext cx="5183188" cy="13160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D2A7-A0FC-4F92-9907-23B1040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C706-8220-428E-A0F9-79D1CB33CECC}"/>
              </a:ext>
            </a:extLst>
          </p:cNvPr>
          <p:cNvSpPr txBox="1"/>
          <p:nvPr/>
        </p:nvSpPr>
        <p:spPr>
          <a:xfrm>
            <a:off x="6194427" y="3801805"/>
            <a:ext cx="5743574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# Shannon’s H for “paint”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frequencies &lt;- c(131, 139, 47)</a:t>
            </a:r>
          </a:p>
          <a:p>
            <a:pPr marL="0" indent="0">
              <a:buNone/>
            </a:pP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   &lt;- frequencies/sum(frequencies)</a:t>
            </a:r>
          </a:p>
          <a:p>
            <a:pPr marL="0" indent="0">
              <a:buNone/>
            </a:pPr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  <a:cs typeface="Linux Libertine" panose="02000503000000000000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H &lt;- sum(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 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* log(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) /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  log(length(</a:t>
            </a:r>
            <a:r>
              <a:rPr lang="en-US" sz="1600" dirty="0" err="1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percents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)</a:t>
            </a:r>
          </a:p>
          <a:p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# H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  <a:cs typeface="Linux Libertine" panose="02000503000000000000" pitchFamily="2" charset="0"/>
              </a:rPr>
              <a:t>≈ 0.92</a:t>
            </a:r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2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build="p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how diverse the functions of the lexeme are using a statistical diversity measure (normalized Shannon’s H).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1996915"/>
              </p:ext>
            </p:extLst>
          </p:nvPr>
        </p:nvGraphicFramePr>
        <p:xfrm>
          <a:off x="5385054" y="1825625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926CD-0023-4054-A3F3-055431AF50B4}"/>
              </a:ext>
            </a:extLst>
          </p:cNvPr>
          <p:cNvSpPr txBox="1"/>
          <p:nvPr/>
        </p:nvSpPr>
        <p:spPr>
          <a:xfrm>
            <a:off x="6660086" y="3429000"/>
            <a:ext cx="3901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inux Libertine Mono" panose="02000503000000000000" pitchFamily="2" charset="0"/>
                <a:ea typeface="Linux Libertine Mono" panose="02000503000000000000" pitchFamily="2" charset="0"/>
              </a:rPr>
              <a:t>H </a:t>
            </a:r>
            <a:r>
              <a:rPr lang="en-US" sz="3200" b="1" dirty="0">
                <a:latin typeface="Linux Libertine Mono" panose="02000503000000000000" pitchFamily="2" charset="0"/>
                <a:ea typeface="Linux Libertine Mono" panose="02000503000000000000" pitchFamily="2" charset="0"/>
                <a:cs typeface="Linux Libertine" panose="02000503000000000000" pitchFamily="2" charset="0"/>
              </a:rPr>
              <a:t>≈</a:t>
            </a:r>
            <a:r>
              <a:rPr lang="en-US" sz="3200" b="1" dirty="0">
                <a:latin typeface="Linux Libertine Mono" panose="02000503000000000000" pitchFamily="2" charset="0"/>
                <a:ea typeface="Linux Libertine Mono" panose="02000503000000000000" pitchFamily="2" charset="0"/>
              </a:rPr>
              <a:t>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Linux Libertine Mono" panose="02000503000000000000" pitchFamily="2" charset="0"/>
                <a:ea typeface="Linux Libertine Mono" panose="02000503000000000000" pitchFamily="2" charset="0"/>
              </a:rPr>
              <a:t>0.92</a:t>
            </a:r>
          </a:p>
          <a:p>
            <a:pPr algn="ctr"/>
            <a:endParaRPr lang="en-US" sz="3200" dirty="0">
              <a:solidFill>
                <a:srgbClr val="000000"/>
              </a:solidFill>
              <a:ea typeface="Linux Libertine Mono" panose="02000503000000000000" pitchFamily="2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ea typeface="Linux Libertine Mono" panose="02000503000000000000" pitchFamily="2" charset="0"/>
              </a:rPr>
              <a:t>Very flexible!</a:t>
            </a:r>
            <a:endParaRPr lang="en-US" sz="3200" dirty="0">
              <a:ea typeface="Linux Libertine Mono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24A4-54F6-4329-8788-9C7216F8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Mandinka (Mande &gt; Manding)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4FAA-327B-409D-97E3-8662D0BC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None/>
              <a:tabLst>
                <a:tab pos="2743200" algn="l"/>
                <a:tab pos="4572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Kuuráŋ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‑o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mâŋ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díyaa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 marL="685800" indent="0">
              <a:buNone/>
              <a:tabLst>
                <a:tab pos="2743200" algn="l"/>
                <a:tab pos="45720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sick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	PFV.NEG	pleasant</a:t>
            </a:r>
          </a:p>
          <a:p>
            <a:pPr marL="6858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‘Sickness is not pleasant.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685800" indent="-685800">
              <a:buNone/>
              <a:tabLst>
                <a:tab pos="2743200" algn="l"/>
                <a:tab pos="45720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Díndíŋ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‑o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máŋ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kuraŋ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 marL="685800" indent="0">
              <a:buNone/>
              <a:tabLst>
                <a:tab pos="2743200" algn="l"/>
                <a:tab pos="45720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child-DEF	PFV.NEG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sick</a:t>
            </a:r>
          </a:p>
          <a:p>
            <a:pPr marL="6858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child is not sick.’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B287-3545-4E42-9A7A-3827951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19B5-4CFB-412B-9D2D-06E33B0F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Creissels (2017: 46)</a:t>
            </a:r>
          </a:p>
        </p:txBody>
      </p:sp>
    </p:spTree>
    <p:extLst>
      <p:ext uri="{BB962C8B-B14F-4D97-AF65-F5344CB8AC3E}">
        <p14:creationId xmlns:p14="http://schemas.microsoft.com/office/powerpoint/2010/main" val="42653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70AA-88B4-4CD4-ACFC-191566F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233E-6717-431D-A814-49CF1522D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854" y="1825625"/>
            <a:ext cx="50292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times that each lexeme (stem) is used for reference, predication, and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how diverse the functions of the lexeme are using a statistical diversity measure (normalized Shannon’s 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with other lexemes.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E4FAC6-CF36-48F7-B965-78E33EF505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9103119"/>
              </p:ext>
            </p:extLst>
          </p:nvPr>
        </p:nvGraphicFramePr>
        <p:xfrm>
          <a:off x="5385054" y="1825625"/>
          <a:ext cx="6451092" cy="445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22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40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459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9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know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4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hate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32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00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54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2917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B917-0D57-4BD4-B2F4-47BD391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6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5EEC6D-030D-4D14-891F-A2C179B436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9319329"/>
              </p:ext>
            </p:extLst>
          </p:nvPr>
        </p:nvGraphicFramePr>
        <p:xfrm>
          <a:off x="4000500" y="1825625"/>
          <a:ext cx="7454393" cy="445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6142182"/>
                    </a:ext>
                  </a:extLst>
                </a:gridCol>
                <a:gridCol w="875856">
                  <a:extLst>
                    <a:ext uri="{9D8B030D-6E8A-4147-A177-3AD203B41FA5}">
                      <a16:colId xmlns:a16="http://schemas.microsoft.com/office/drawing/2014/main" val="175837877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827644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2305932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75711169"/>
                    </a:ext>
                  </a:extLst>
                </a:gridCol>
                <a:gridCol w="1111187">
                  <a:extLst>
                    <a:ext uri="{9D8B030D-6E8A-4147-A177-3AD203B41FA5}">
                      <a16:colId xmlns:a16="http://schemas.microsoft.com/office/drawing/2014/main" val="239188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5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hiš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3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muː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94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ʔaƛakʷaɬ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6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ʔuːš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c̓awaːk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36910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ḥaw̓iɬ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wa</a:t>
                      </a:r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73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č̓apac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quːʔas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8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wik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233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5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AFA-447F-43C9-BF6D-71C4F66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(In)famous Nuuchahnulth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D8147-1592-4C99-9745-CF512933E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large-DEF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large one is a man.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ʔi·ḥ‑ma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large.’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306F1-F861-4910-B4B9-58BA6FC1BE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27432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work-3SG.IND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man is working.’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ʔo·ʔas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‑ma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mamo·k‑ʔi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-3SG.IND	work-DEF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working one is a man.’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643D1-FCD0-46D1-B3F3-728FA889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7D4A5-B8F5-4D55-BC32-42F71051701D}"/>
              </a:ext>
            </a:extLst>
          </p:cNvPr>
          <p:cNvCxnSpPr>
            <a:cxnSpLocks/>
          </p:cNvCxnSpPr>
          <p:nvPr/>
        </p:nvCxnSpPr>
        <p:spPr>
          <a:xfrm>
            <a:off x="5702300" y="1690688"/>
            <a:ext cx="0" cy="37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9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5EEC6D-030D-4D14-891F-A2C179B4362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000500" y="1825625"/>
          <a:ext cx="7454393" cy="445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6142182"/>
                    </a:ext>
                  </a:extLst>
                </a:gridCol>
                <a:gridCol w="875856">
                  <a:extLst>
                    <a:ext uri="{9D8B030D-6E8A-4147-A177-3AD203B41FA5}">
                      <a16:colId xmlns:a16="http://schemas.microsoft.com/office/drawing/2014/main" val="175837877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827644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2305932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75711169"/>
                    </a:ext>
                  </a:extLst>
                </a:gridCol>
                <a:gridCol w="1111187">
                  <a:extLst>
                    <a:ext uri="{9D8B030D-6E8A-4147-A177-3AD203B41FA5}">
                      <a16:colId xmlns:a16="http://schemas.microsoft.com/office/drawing/2014/main" val="239188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59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hiš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3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muː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94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ʔaƛakʷaɬ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6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ʔuːš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c̓awaːk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36910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ḥaw̓iɬ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6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wa</a:t>
                      </a:r>
                      <a:r>
                        <a:rPr lang="en-US" i="1" dirty="0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73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č̓apac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quːʔas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38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wik</a:t>
                      </a:r>
                      <a:endParaRPr lang="en-US" i="1" dirty="0"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233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1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162085"/>
              </p:ext>
            </p:extLst>
          </p:nvPr>
        </p:nvGraphicFramePr>
        <p:xfrm>
          <a:off x="5385054" y="1604963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18" name="Content Placeholder 17" descr="Chart, line chart&#10;&#10;Description automatically generated">
            <a:extLst>
              <a:ext uri="{FF2B5EF4-FFF2-40B4-BE49-F238E27FC236}">
                <a16:creationId xmlns:a16="http://schemas.microsoft.com/office/drawing/2014/main" id="{E52B2B89-5843-4AC8-A7D3-DAED4E1BA47F}"/>
              </a:ext>
            </a:extLst>
          </p:cNvPr>
          <p:cNvPicPr preferRelativeResize="0"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14675" r="52942" b="11305"/>
          <a:stretch/>
        </p:blipFill>
        <p:spPr>
          <a:xfrm>
            <a:off x="6185322" y="2453958"/>
            <a:ext cx="4850556" cy="4114800"/>
          </a:xfrm>
        </p:spPr>
      </p:pic>
    </p:spTree>
    <p:extLst>
      <p:ext uri="{BB962C8B-B14F-4D97-AF65-F5344CB8AC3E}">
        <p14:creationId xmlns:p14="http://schemas.microsoft.com/office/powerpoint/2010/main" val="376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53239"/>
              </p:ext>
            </p:extLst>
          </p:nvPr>
        </p:nvGraphicFramePr>
        <p:xfrm>
          <a:off x="5385054" y="1604963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9975B05-66D3-4A88-AB06-475879D54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14185" r="52941" b="11794"/>
          <a:stretch/>
        </p:blipFill>
        <p:spPr>
          <a:xfrm>
            <a:off x="6212572" y="2424112"/>
            <a:ext cx="4796056" cy="4114800"/>
          </a:xfrm>
        </p:spPr>
      </p:pic>
    </p:spTree>
    <p:extLst>
      <p:ext uri="{BB962C8B-B14F-4D97-AF65-F5344CB8AC3E}">
        <p14:creationId xmlns:p14="http://schemas.microsoft.com/office/powerpoint/2010/main" val="2432085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35267"/>
              </p:ext>
            </p:extLst>
          </p:nvPr>
        </p:nvGraphicFramePr>
        <p:xfrm>
          <a:off x="5385054" y="1604963"/>
          <a:ext cx="6676009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40143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childhood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9" name="Content Placeholder 8" descr="Diagram, line chart&#10;&#10;Description automatically generated">
            <a:extLst>
              <a:ext uri="{FF2B5EF4-FFF2-40B4-BE49-F238E27FC236}">
                <a16:creationId xmlns:a16="http://schemas.microsoft.com/office/drawing/2014/main" id="{F315175D-5A81-442E-9927-A5CDF1EE5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t="13695" r="52942" b="10814"/>
          <a:stretch/>
        </p:blipFill>
        <p:spPr>
          <a:xfrm>
            <a:off x="6358385" y="2378075"/>
            <a:ext cx="4729346" cy="4114800"/>
          </a:xfrm>
        </p:spPr>
      </p:pic>
    </p:spTree>
    <p:extLst>
      <p:ext uri="{BB962C8B-B14F-4D97-AF65-F5344CB8AC3E}">
        <p14:creationId xmlns:p14="http://schemas.microsoft.com/office/powerpoint/2010/main" val="1455120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4CD-0543-439C-A1E4-C111892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Measuring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A1E-CFF1-4505-AF4F-80F3D028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Repeat with other languages.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Visualize the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C9A-EB3C-4478-8AFC-98EC713A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ABE8DEC-2EB6-42E7-B45E-6D9BE06635A7}"/>
              </a:ext>
            </a:extLst>
          </p:cNvPr>
          <p:cNvGraphicFramePr>
            <a:graphicFrameLocks/>
          </p:cNvGraphicFramePr>
          <p:nvPr/>
        </p:nvGraphicFramePr>
        <p:xfrm>
          <a:off x="5385054" y="1604963"/>
          <a:ext cx="6451092" cy="7416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9978995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171125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478001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902016443"/>
                    </a:ext>
                  </a:extLst>
                </a:gridCol>
                <a:gridCol w="1146746">
                  <a:extLst>
                    <a:ext uri="{9D8B030D-6E8A-4147-A177-3AD203B41FA5}">
                      <a16:colId xmlns:a16="http://schemas.microsoft.com/office/drawing/2014/main" val="266435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480"/>
                  </a:ext>
                </a:extLst>
              </a:tr>
            </a:tbl>
          </a:graphicData>
        </a:graphic>
      </p:graphicFrame>
      <p:pic>
        <p:nvPicPr>
          <p:cNvPr id="8" name="Content Placeholder 7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30B42DA5-C0B1-432A-AE86-0A2752793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14185" r="52941" b="11305"/>
          <a:stretch/>
        </p:blipFill>
        <p:spPr>
          <a:xfrm>
            <a:off x="6228348" y="2424112"/>
            <a:ext cx="4764503" cy="4114800"/>
          </a:xfrm>
        </p:spPr>
      </p:pic>
    </p:spTree>
    <p:extLst>
      <p:ext uri="{BB962C8B-B14F-4D97-AF65-F5344CB8AC3E}">
        <p14:creationId xmlns:p14="http://schemas.microsoft.com/office/powerpoint/2010/main" val="1660197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5FCD08-3F09-4E37-8767-37611E80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433011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03070-19C1-4DC2-8AA1-242D474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232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  <a:latin typeface="+mn-lt"/>
              </a:rPr>
              <a:pPr>
                <a:spcAft>
                  <a:spcPts val="600"/>
                </a:spcAft>
              </a:pPr>
              <a:t>58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7DD75D-DEAC-4BA4-B96B-9C696EE2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happens when you plot an entire language?</a:t>
            </a:r>
          </a:p>
        </p:txBody>
      </p:sp>
    </p:spTree>
    <p:extLst>
      <p:ext uri="{BB962C8B-B14F-4D97-AF65-F5344CB8AC3E}">
        <p14:creationId xmlns:p14="http://schemas.microsoft.com/office/powerpoint/2010/main" val="3616940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761998"/>
          </a:xfrm>
        </p:spPr>
        <p:txBody>
          <a:bodyPr>
            <a:normAutofit/>
          </a:bodyPr>
          <a:lstStyle/>
          <a:p>
            <a:r>
              <a:rPr lang="en-US" dirty="0"/>
              <a:t>100-lexeme sample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94F9-F01A-424B-BD4A-F2CF08D1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Mundari (Austroasiatic &gt; Munda)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0032-B435-4525-95AF-A9A20BA8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657600" algn="l"/>
              </a:tabLst>
            </a:pP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buru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=ko	bai-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-d-a.</a:t>
            </a:r>
          </a:p>
          <a:p>
            <a:pPr marL="0" indent="0">
              <a:buNone/>
              <a:tabLst>
                <a:tab pos="3657600" algn="l"/>
              </a:tabLst>
            </a:pP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mountain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=3PL.SUBJ	make-COMPL-TR-IND</a:t>
            </a:r>
          </a:p>
          <a:p>
            <a:pPr marL="0" indent="0">
              <a:buNone/>
              <a:tabLst>
                <a:tab pos="36576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‘They made the mountain.’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0" indent="0">
              <a:buNone/>
              <a:tabLst>
                <a:tab pos="36576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saan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=ko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buru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-d-a.</a:t>
            </a:r>
          </a:p>
          <a:p>
            <a:pPr marL="0" indent="0">
              <a:buNone/>
              <a:tabLst>
                <a:tab pos="36576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firewood=3PL.SUBJ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mountain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-COMPL-TR-IND</a:t>
            </a:r>
          </a:p>
          <a:p>
            <a:pPr marL="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‘They heaped up the firewood.’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52CBE-2B04-4BD4-8BBB-42A67531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67C0-2A89-4187-8382-74279863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Evans &amp; Osada (2005: 354)</a:t>
            </a:r>
          </a:p>
        </p:txBody>
      </p:sp>
    </p:spTree>
    <p:extLst>
      <p:ext uri="{BB962C8B-B14F-4D97-AF65-F5344CB8AC3E}">
        <p14:creationId xmlns:p14="http://schemas.microsoft.com/office/powerpoint/2010/main" val="25134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688-0BB5-4AE4-8C03-982B44E3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9"/>
            <a:ext cx="10515600" cy="747711"/>
          </a:xfrm>
        </p:spPr>
        <p:txBody>
          <a:bodyPr/>
          <a:lstStyle/>
          <a:p>
            <a:r>
              <a:rPr lang="en-US" dirty="0"/>
              <a:t>100-lexeme sample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AE001730-0DF2-44F2-B7DF-1A8EBE576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62000"/>
            <a:ext cx="12192002" cy="6096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416E-4D9D-4F8D-8341-93EB384F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4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761998"/>
          </a:xfrm>
        </p:spPr>
        <p:txBody>
          <a:bodyPr>
            <a:normAutofit/>
          </a:bodyPr>
          <a:lstStyle/>
          <a:p>
            <a:r>
              <a:rPr lang="en-US" dirty="0"/>
              <a:t>100-lexeme sample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1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1999"/>
          </a:xfrm>
        </p:spPr>
        <p:txBody>
          <a:bodyPr/>
          <a:lstStyle/>
          <a:p>
            <a:r>
              <a:rPr lang="en-US" dirty="0"/>
              <a:t>Small corpus sample (~10,000 tokens)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62000"/>
            <a:ext cx="12192000" cy="6095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9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6D079-B5DE-4DD4-AD51-300C7997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1999"/>
          </a:xfrm>
        </p:spPr>
        <p:txBody>
          <a:bodyPr/>
          <a:lstStyle/>
          <a:p>
            <a:r>
              <a:rPr lang="en-US"/>
              <a:t>Small corpus sample (~10,000 tokens)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8756C2-4E9F-42CE-BE58-A2202A43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62000"/>
            <a:ext cx="12191999" cy="6095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B986-2C4C-4701-83E1-5CB5182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3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07DEA-BBBD-47DC-8526-03A6A638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Semantic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EDDD-D331-48A7-987A-9E164A29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13073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Nuuchahnulth has a definite marker </a:t>
            </a:r>
            <a:r>
              <a:rPr lang="en-US" sz="2400" i="1" dirty="0">
                <a:solidFill>
                  <a:srgbClr val="000000"/>
                </a:solidFill>
              </a:rPr>
              <a:t>-</a:t>
            </a:r>
            <a:r>
              <a:rPr lang="und-Latn-001" sz="2400" i="1" dirty="0">
                <a:solidFill>
                  <a:srgbClr val="000000"/>
                </a:solidFill>
              </a:rPr>
              <a:t>ʔiː</a:t>
            </a:r>
            <a:r>
              <a:rPr lang="en-US" sz="2400" dirty="0">
                <a:solidFill>
                  <a:srgbClr val="000000"/>
                </a:solidFill>
              </a:rPr>
              <a:t>, which is always used to refer. It is sometimes thought to have a disambiguating function (e.g. when predicates are used to refer).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Nuuchahnulth has a set of aspect markers that indicate how speakers are construing the temporal structure of an event (e.g. something ongoing / continuous, bounded, repetitive, etc.)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Aspect markers in Nuuchahnulth are </a:t>
            </a:r>
            <a:r>
              <a:rPr lang="en-US" sz="2400" i="1" dirty="0">
                <a:solidFill>
                  <a:srgbClr val="00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always used to predicate. They can also be used on nominals. This is generally thought to be a contributing factor to </a:t>
            </a:r>
            <a:r>
              <a:rPr lang="en-US" sz="2400" dirty="0" err="1">
                <a:solidFill>
                  <a:srgbClr val="000000"/>
                </a:solidFill>
              </a:rPr>
              <a:t>Nuuchahnulth’s</a:t>
            </a:r>
            <a:r>
              <a:rPr lang="en-US" sz="2400" dirty="0">
                <a:solidFill>
                  <a:srgbClr val="000000"/>
                </a:solidFill>
              </a:rPr>
              <a:t> flexibility.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1659-53BB-48FE-B98E-FDCCA39C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07DEA-BBBD-47DC-8526-03A6A638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Semantic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EDDD-D331-48A7-987A-9E164A29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1371600" indent="-137160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Question:	</a:t>
            </a:r>
            <a:r>
              <a:rPr lang="en-US" sz="2400" dirty="0">
                <a:solidFill>
                  <a:srgbClr val="000000"/>
                </a:solidFill>
              </a:rPr>
              <a:t>Are some aspect markers more strongly associated with certain discourse functions?</a:t>
            </a:r>
          </a:p>
          <a:p>
            <a:pPr marL="1371600" indent="-137160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1371600" indent="-137160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Question:	</a:t>
            </a:r>
            <a:r>
              <a:rPr lang="en-US" sz="2400" dirty="0">
                <a:solidFill>
                  <a:srgbClr val="000000"/>
                </a:solidFill>
              </a:rPr>
              <a:t>Are some aspect markers more strongly associated with the definite marker?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1659-53BB-48FE-B98E-FDCCA39C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Continuative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‘ongoing’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r="10" b="764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66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280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Inceptive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‘beginning’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67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65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Telic / Finite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‘ended’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68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953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Durative</a:t>
            </a: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br>
              <a:rPr lang="en-US" sz="3600" dirty="0">
                <a:solidFill>
                  <a:srgbClr val="2C2C2C"/>
                </a:solidFill>
                <a:latin typeface="+mj-lt"/>
              </a:rPr>
            </a:br>
            <a:r>
              <a:rPr lang="en-US" sz="3600" dirty="0">
                <a:solidFill>
                  <a:srgbClr val="2C2C2C"/>
                </a:solidFill>
                <a:latin typeface="+mj-lt"/>
              </a:rPr>
              <a:t>‘duration’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69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640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EFCB-D428-47CF-9BB9-107BCC31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Nuuchahnulth (Wakashan &gt; Southern Wakashan)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DA66-A37B-4BD5-9D50-93929E6A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1825625"/>
            <a:ext cx="4330700" cy="4351338"/>
          </a:xfrm>
        </p:spPr>
        <p:txBody>
          <a:bodyPr>
            <a:normAutofit/>
          </a:bodyPr>
          <a:lstStyle/>
          <a:p>
            <a:pPr marL="457200" indent="-457200">
              <a:buNone/>
              <a:tabLst>
                <a:tab pos="2971800" algn="l"/>
              </a:tabLst>
            </a:pPr>
            <a:r>
              <a:rPr lang="en-US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watqšiƛ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ʔaƛimt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2971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watq‑ši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(ƛ)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‑imt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29718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swallow-MOM	</a:t>
            </a:r>
            <a:r>
              <a:rPr lang="en-US" sz="2000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two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-PAST</a:t>
            </a:r>
          </a:p>
          <a:p>
            <a:pPr marL="457200" indent="0">
              <a:buNone/>
              <a:tabLst>
                <a:tab pos="2971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completely.swallowed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two</a:t>
            </a:r>
          </a:p>
          <a:p>
            <a:pPr marL="457200" indent="0">
              <a:buNone/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‘He swallowed two of them […]’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D8865-AAE4-4EB0-B99C-0E3F893B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300" y="1825625"/>
            <a:ext cx="6578600" cy="4351338"/>
          </a:xfrm>
        </p:spPr>
        <p:txBody>
          <a:bodyPr>
            <a:noAutofit/>
          </a:bodyPr>
          <a:lstStyle/>
          <a:p>
            <a:pPr marL="457200" indent="-457200">
              <a:buNone/>
              <a:tabLst>
                <a:tab pos="1828800" algn="l"/>
                <a:tab pos="3657600" algn="l"/>
              </a:tabLst>
            </a:pPr>
            <a:r>
              <a:rPr lang="en-US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wik̓aƛ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haʔukšiƛ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ʔaƛiičiƛ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6576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wik‑ʼaƛ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haʔuk‑ši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(ƛ)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‑ʽi·čiƛ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6576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not-FIN	eat-MOM	</a:t>
            </a:r>
            <a:r>
              <a:rPr lang="en-US" sz="2000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two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-INCEP</a:t>
            </a:r>
          </a:p>
          <a:p>
            <a:pPr marL="457200" indent="0">
              <a:buNone/>
              <a:tabLst>
                <a:tab pos="1828800" algn="l"/>
                <a:tab pos="36576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didn’t	ate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became.two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‘He [Mink] didn’t eat them and [the crabs] became two.’</a:t>
            </a:r>
          </a:p>
          <a:p>
            <a:pPr marL="0" indent="0">
              <a:buNone/>
            </a:pP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3200400" algn="l"/>
                <a:tab pos="4114800" algn="l"/>
              </a:tabLst>
            </a:pPr>
            <a:r>
              <a:rPr lang="en-US" sz="20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hiiɬtqyaap̓up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qʷayac̓iik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3200400" algn="l"/>
                <a:tab pos="4114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hiɬ‑tqya·p̓i‑up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ʔaƛa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qʷayac̓iːk</a:t>
            </a:r>
            <a:endParaRPr lang="en-US" sz="2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3200400" algn="l"/>
                <a:tab pos="4114800" algn="l"/>
              </a:tabLst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there-back-MOM.CAUS	two	wolf</a:t>
            </a:r>
          </a:p>
          <a:p>
            <a:pPr marL="457200" indent="0">
              <a:buNone/>
              <a:tabLst>
                <a:tab pos="3200400" algn="l"/>
                <a:tab pos="4114800" algn="l"/>
              </a:tabLst>
            </a:pPr>
            <a:r>
              <a:rPr lang="en-US" sz="20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put.on.the.back</a:t>
            </a: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two	wolf</a:t>
            </a:r>
          </a:p>
          <a:p>
            <a:pPr marL="457200" indent="0">
              <a:buNone/>
            </a:pPr>
            <a:r>
              <a:rPr lang="en-US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‘Two wolves put [the dead wolf] on their back.’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AFD4-5D84-437B-9C57-0E44474B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A9A1-AE1C-4697-AD4F-C27A4188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Louie (2003: Qawiqaalth 57, Mink 266, FoodThief 46)</a:t>
            </a:r>
          </a:p>
        </p:txBody>
      </p:sp>
    </p:spTree>
    <p:extLst>
      <p:ext uri="{BB962C8B-B14F-4D97-AF65-F5344CB8AC3E}">
        <p14:creationId xmlns:p14="http://schemas.microsoft.com/office/powerpoint/2010/main" val="405710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670B-43E8-4909-ADDA-0E9684F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+mj-lt"/>
              </a:rPr>
              <a:t>All Aspects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8E25-C287-4F2B-ACAB-DBF13E10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" b="7074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E3E7-988D-4A87-A332-91D9B4A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B9D5CC2-D4A6-4DC5-B49B-C10B1A8A2D9A}" type="slidenum">
              <a:rPr lang="en-US">
                <a:solidFill>
                  <a:srgbClr val="595959"/>
                </a:solidFill>
                <a:latin typeface="+mn-lt"/>
              </a:rPr>
              <a:pPr defTabSz="457200">
                <a:spcAft>
                  <a:spcPts val="600"/>
                </a:spcAft>
              </a:pPr>
              <a:t>70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2732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C485-CAA3-4971-8A16-DB51BE78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Nuuchahnulth Definite Markers vs.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DF51-E360-42E2-93C8-481C958B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Definite marker: 213 out of 1935 stems (11.01%)</a:t>
            </a:r>
          </a:p>
          <a:p>
            <a:pPr>
              <a:spcBef>
                <a:spcPts val="1200"/>
              </a:spcBef>
            </a:pPr>
            <a:r>
              <a:rPr lang="en-US" dirty="0"/>
              <a:t>Only 17 of these 213 (7.98%) have an aspect marker (CONT, DUR, MOM, TEL).</a:t>
            </a:r>
          </a:p>
          <a:p>
            <a:pPr>
              <a:spcBef>
                <a:spcPts val="1200"/>
              </a:spcBef>
            </a:pPr>
            <a:r>
              <a:rPr lang="en-US" dirty="0"/>
              <a:t>Definite markers and aspect markers are </a:t>
            </a:r>
            <a:r>
              <a:rPr lang="en-US" i="1" dirty="0"/>
              <a:t>almost</a:t>
            </a:r>
            <a:r>
              <a:rPr lang="en-US" dirty="0"/>
              <a:t> mutually exclusive. (Contrary to the great attention their overlap has received.)</a:t>
            </a:r>
          </a:p>
          <a:p>
            <a:pPr>
              <a:spcBef>
                <a:spcPts val="1200"/>
              </a:spcBef>
            </a:pPr>
            <a:r>
              <a:rPr lang="en-US" dirty="0"/>
              <a:t>Supports Hopper &amp; Thompson’s (1984) claim that prototypical uses of words exhibit inflectional behavior characteristic of their class.</a:t>
            </a:r>
          </a:p>
          <a:p>
            <a:pPr>
              <a:spcBef>
                <a:spcPts val="1200"/>
              </a:spcBef>
            </a:pPr>
            <a:r>
              <a:rPr lang="en-US" dirty="0"/>
              <a:t>Even in a language with extensive flexibility, we still see evidence of prototypes. Flexibility is constrained by typological universals.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FB030-CCC7-4E43-A8D4-369F4819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C4100-DFAF-46F3-A999-09C6DF1A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of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A6AB8-CAE6-461C-8E92-94CFBA50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72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156410C-4141-4F5E-825F-77D6E16C9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71047"/>
              </p:ext>
            </p:extLst>
          </p:nvPr>
        </p:nvGraphicFramePr>
        <p:xfrm>
          <a:off x="6355080" y="320232"/>
          <a:ext cx="5029200" cy="621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8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9EE8F8C-8FA4-4438-AEAB-BA2179DFD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A5B30CE-CD5D-4DC6-BDF1-0B29A2941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639D96F-905D-4033-8492-5CE0FEB7C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FCF5FB5-9A98-4C84-9C67-E43BD5C95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7610E46-3EB5-4E67-83F0-EB0486B3C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536B3-1552-45D9-BB56-5BC7090B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Contributions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0891-C049-44AA-BAF6-E6213257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</a:rPr>
              <a:t>Methodological: Measuring lexical flexibility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</a:rPr>
              <a:t>Empirical: Lexical flexibility is everywhere. Improved understanding of prevalence of lexical flexibility in English and Nuuchahnulth, and how it operates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FFFF"/>
                </a:solidFill>
              </a:rPr>
              <a:t>Theoretical: Lexical flexibility is a natural result of the cognitive and diachronic forces at work in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1E86-895F-4CA3-8E5E-D3D06533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9D5CC2-D4A6-4DC5-B49B-C10B1A8A2D9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73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1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180E8-80CA-4AC1-91F8-252C5EE5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05843A19-7EA5-4C20-AC3C-586D86763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EC37A-8CED-4F44-A1E7-E6B1029C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0B9D5CC2-D4A6-4DC5-B49B-C10B1A8A2D9A}" type="slidenum">
              <a:rPr lang="en-US" sz="1100">
                <a:solidFill>
                  <a:srgbClr val="898989"/>
                </a:solidFill>
                <a:latin typeface="+mn-lt"/>
              </a:rPr>
              <a:pPr algn="l">
                <a:spcAft>
                  <a:spcPts val="600"/>
                </a:spcAft>
              </a:pPr>
              <a:t>74</a:t>
            </a:fld>
            <a:endParaRPr lang="en-US" sz="11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1715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7569-E4AA-4355-9335-9D84DA4B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Bibliography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36B8D4-1D62-4300-9600-DF75D268D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051560"/>
            <a:ext cx="5181600" cy="5304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Broschart, Jürgen. 1997. Why Tongan does it differently: Categorial distinctions in a language without nouns and verbs.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Linguistic Typology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1: 123–165.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2"/>
              </a:rPr>
              <a:t>10.1515/lity.1997.1.2.123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Corbett, Greville G. 1978. Universals in the syntax of cardinal numerals.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Lingua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46: 355–368. doi</a:t>
            </a:r>
            <a:r>
              <a:rPr lang="en-US" sz="105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3"/>
              </a:rPr>
              <a:t>10.1016/0024-3841(78)90054-2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Creissels, Denis (2017): The flexibility of the noun/verb distinction in the lexicon of Mandinka. In Valentina Vapnarsky &amp; Edy Veneziano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Lexical polycategoriality: Cross-linguistic, cross-theoretical and language acquisition approaches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(Studies in Language Companion Series 182) John Benjamins.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4"/>
              </a:rPr>
              <a:t>10.1075/slcs.182.02cre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Croft, William. 1991.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Syntactic categories and grammatical relations: The cognitive organization of information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University of Chicago Press.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Croft, William. 2000. Parts of speech as typological universals and language particular categories. In Petra M. Vogel &amp; Bernard Comrie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Approaches to the typology of word classes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(Empirical Approaches to Language Typology 23), pp. 65–102. Mouton de Gruyter.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5"/>
              </a:rPr>
              <a:t>10.1515/9783110806120.65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Croft, William. forthcoming. Word classes in Radical Construction Grammar. In Eva van Lier (ed.),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Oxford handbook of word classes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Oxford University Press.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Crystal, David. 1967. English.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Lingua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17(3–4): 24–56.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6"/>
              </a:rPr>
              <a:t>10.1016/0024-3841(66)90003-9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Evans, Nicholas, and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Toshiki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Osada. 2005. Mundari: The myth of a language without word classes.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Linguistic Typology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9: 351–390.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7"/>
              </a:rPr>
              <a:t>10.1515/lity.2005.9.3.351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Hieber, Daniel W. 2020. </a:t>
            </a:r>
            <a:r>
              <a:rPr lang="de-DE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Scription</a:t>
            </a:r>
            <a:r>
              <a:rPr lang="de-DE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doi:</a:t>
            </a:r>
            <a:r>
              <a:rPr lang="de-DE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8"/>
              </a:rPr>
              <a:t>10.5281/zenodo.2595548</a:t>
            </a:r>
            <a:r>
              <a:rPr lang="de-DE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Hieber, Daniel W. 2020. The Data Format for Digital Linguistics (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DaFoDiL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9"/>
              </a:rPr>
              <a:t>10.5281/zenodo.1438589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Hieber, Daniel W. 2023. Word classes. In Carmen Jany, Marianne Mithun &amp; Keren Rice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languages and linguistics of indigenous North America: A comprehensive guide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(The World of Linguistics 13). Mouton de Gruyter.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8E484-B5F0-4288-AD9F-206C1156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051560"/>
            <a:ext cx="5181600" cy="5304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Ide, Nancy &amp; Keith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Suderman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2005.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Open American National Corpus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0"/>
              </a:rPr>
              <a:t>http://www.anc.org/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Little, Caroline. 2003.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Caroline Little’s Nuu-chah-nulth (</a:t>
            </a:r>
            <a:r>
              <a:rPr lang="en-US" sz="1050" i="1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Ahousaht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 texts with grammatical analysis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(Endangered Languages of the Pacific Rim A2-27). Edited by Toshihide Nakayama. Nakanishi Press.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Louie, George. 2003.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George Louie’s Nuu-chah-nulth (</a:t>
            </a:r>
            <a:r>
              <a:rPr lang="en-US" sz="1050" i="1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Ahousaht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 texts with grammatical analysis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(Endangered Languages of the Pacific Rim A2-028). Edited by Toshihide Nakayama. Nakanishi Press.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Mithun, Marianne. 2000. Noun and verb in Iroquoian: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Multicategorisation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from multiple criteria. In Petra M. Vogel &amp; Bernard Comrie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Approaches to the typology of word classes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(Empirical Approaches to Language Typology 23), pp. 397–420. Mouton de Gruyter.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1"/>
              </a:rPr>
              <a:t>10.1515/9783110806120.397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Mithun, Marianne. 2017. Polycategoriality and zero derivation: Insights from Central Alaskan Yup’ik Eskimo. In Valentina Vapnarsky &amp; Edy Veneziano (eds.),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Lexical polycategoriality: Cross-linguistic, cross-theoretical and language acquisition approaches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(Studies in Language Companion Series 182), pp. 155–176. Studies in Language Companion Series. Amsterdam: John Benjamins.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2"/>
              </a:rPr>
              <a:t>10.1075/slcs.182.06mit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Rosch, Eleanor. 1975. Cognitive representations of semantic categories.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Journal of Experimental Psychology: General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104(3): 192–233.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3"/>
              </a:rPr>
              <a:t>10.1037/0096-3445.104.3.192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Frachtenberg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Leo J. 1922. Coos. In Franz Boas (ed.),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Handbook of American Indian languages, Part 2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(Bureau of American Ethnology Bulletins 40), pp. 297–430. Smithsonian Institution.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Schachter, Paul, and Timothy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Shopen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2007. Parts-of-speech systems. In Timothy </a:t>
            </a:r>
            <a:r>
              <a:rPr lang="en-US" sz="1050" dirty="0" err="1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Shopen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(ed.),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Language typology and syntactic description, Vol. I: Clause structure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(2e), pp. 1–60. Cambridge University Press.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4"/>
              </a:rPr>
              <a:t>10.1017/CBO9780511619427.001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Swadesh, Morris. 1939. Nootka internal syntax.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International Journal of American Linguistics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9(2): 77–102. doi: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15"/>
              </a:rPr>
              <a:t>10.1086/463820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Taylor, John R. 2003. </a:t>
            </a:r>
            <a:r>
              <a:rPr lang="en-US" sz="1050" i="1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Linguistic categorization</a:t>
            </a:r>
            <a:r>
              <a:rPr lang="en-US" sz="105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(3e) (Oxford Textbooks in Linguistics). Oxford University Press.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E23E6-46BB-4332-AE94-BE1752CB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DB06-C865-42AF-A717-87A89FC8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Quechua (Quechuan)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19C9-8EE4-4477-AC59-418D3BA2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None/>
              <a:tabLst>
                <a:tab pos="18288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rikaška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ː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hatun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‑(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kuna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)‑ta</a:t>
            </a:r>
          </a:p>
          <a:p>
            <a:pPr marL="457200" indent="0">
              <a:buNone/>
              <a:tabLst>
                <a:tab pos="1828800" algn="l"/>
              </a:tabLst>
            </a:pP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I.saw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-(PL)-ACC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‘I saw the big one(s)’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371600" algn="l"/>
                <a:tab pos="2514600" algn="l"/>
                <a:tab pos="36576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chay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hatun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(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kaykan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</a:t>
            </a:r>
          </a:p>
          <a:p>
            <a:pPr marL="457200" indent="0">
              <a:buNone/>
              <a:tabLst>
                <a:tab pos="1371600" algn="l"/>
                <a:tab pos="2514600" algn="l"/>
                <a:tab pos="36576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that	man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(is)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‘that man is big’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485900" algn="l"/>
                <a:tab pos="2743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chay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hatun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runa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485900" algn="l"/>
                <a:tab pos="2743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that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man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‘that big man’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0DC49-49FE-43B2-B15B-3102D99C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76E0-A1F1-4494-81B5-9A29DAA7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Schachter &amp; Shopen (2007: 17)</a:t>
            </a:r>
          </a:p>
        </p:txBody>
      </p:sp>
    </p:spTree>
    <p:extLst>
      <p:ext uri="{BB962C8B-B14F-4D97-AF65-F5344CB8AC3E}">
        <p14:creationId xmlns:p14="http://schemas.microsoft.com/office/powerpoint/2010/main" val="27523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F02E-2514-4209-8055-234591D9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Tongan (Austronesian &gt; Polynesian)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9CCC-F0D5-447C-BEC4-8A704674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fefiné</a:t>
            </a:r>
            <a:endParaRPr lang="en-US" b="1" dirty="0">
              <a:solidFill>
                <a:srgbClr val="FF000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2743200" algn="l"/>
                <a:tab pos="3886200" algn="l"/>
                <a:tab pos="54864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SPEC	PL.HUM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women were running.’</a:t>
            </a:r>
          </a:p>
          <a:p>
            <a:pPr marL="0" indent="0">
              <a:buNone/>
            </a:pP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-45720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V: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na’e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fefine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kotoa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e	kau	</a:t>
            </a:r>
            <a:r>
              <a:rPr lang="es-MX" b="1" dirty="0" err="1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lelé</a:t>
            </a:r>
            <a:endParaRPr lang="en-US" b="1" dirty="0">
              <a:solidFill>
                <a:srgbClr val="00B0F0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457200" indent="0">
              <a:buNone/>
              <a:tabLst>
                <a:tab pos="1828800" algn="l"/>
                <a:tab pos="3429000" algn="l"/>
                <a:tab pos="4572000" algn="l"/>
                <a:tab pos="5715000" algn="l"/>
                <a:tab pos="7315200" algn="l"/>
              </a:tabLst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PAST	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woman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	all	SPEC	PL.HUM	</a:t>
            </a:r>
            <a:r>
              <a:rPr lang="en-US" b="1" dirty="0">
                <a:solidFill>
                  <a:srgbClr val="00B0F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run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.DEF</a:t>
            </a:r>
          </a:p>
          <a:p>
            <a:pPr marL="457200" indent="0">
              <a:buNone/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‘The ones running were all female.’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6E0DE-F544-49EB-8B81-8BEDE8B7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CC2-D4A6-4DC5-B49B-C10B1A8A2D9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383B7-B632-4BE3-BDD3-3AF49B63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Broschart (1997: 134)</a:t>
            </a:r>
          </a:p>
        </p:txBody>
      </p:sp>
    </p:spTree>
    <p:extLst>
      <p:ext uri="{BB962C8B-B14F-4D97-AF65-F5344CB8AC3E}">
        <p14:creationId xmlns:p14="http://schemas.microsoft.com/office/powerpoint/2010/main" val="9573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6004</Words>
  <Application>Microsoft Office PowerPoint</Application>
  <PresentationFormat>Widescreen</PresentationFormat>
  <Paragraphs>1153</Paragraphs>
  <Slides>75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-apple-system</vt:lpstr>
      <vt:lpstr>Arial</vt:lpstr>
      <vt:lpstr>Calibri</vt:lpstr>
      <vt:lpstr>Calibri Light</vt:lpstr>
      <vt:lpstr>Cambria Math</vt:lpstr>
      <vt:lpstr>Fira Code</vt:lpstr>
      <vt:lpstr>LinLibertine</vt:lpstr>
      <vt:lpstr>Linux Libertine</vt:lpstr>
      <vt:lpstr>Linux Libertine Mono</vt:lpstr>
      <vt:lpstr>Office Theme</vt:lpstr>
      <vt:lpstr>Lexical flexibility: Expanding the empirical coverage</vt:lpstr>
      <vt:lpstr>Lexical Flexibility</vt:lpstr>
      <vt:lpstr>English (Indo-European &gt; Germanic)</vt:lpstr>
      <vt:lpstr>English (Indo-European &gt; Germanic)</vt:lpstr>
      <vt:lpstr>Mandinka (Mande &gt; Manding)</vt:lpstr>
      <vt:lpstr>Mundari (Austroasiatic &gt; Munda)</vt:lpstr>
      <vt:lpstr>Nuuchahnulth (Wakashan &gt; Southern Wakashan)</vt:lpstr>
      <vt:lpstr>Quechua (Quechuan)</vt:lpstr>
      <vt:lpstr>Tongan (Austronesian &gt; Polynesian)</vt:lpstr>
      <vt:lpstr>Central Alaskan Yup’ik (Eskimo-Aleut &gt; Yup’ik)</vt:lpstr>
      <vt:lpstr>The “problem” of lexical flexibility</vt:lpstr>
      <vt:lpstr>Tongan (Austronesian &gt; Polynesian)</vt:lpstr>
      <vt:lpstr>The “problem” of lexical flexibility</vt:lpstr>
      <vt:lpstr>A functional approach</vt:lpstr>
      <vt:lpstr>Numerals in Russian</vt:lpstr>
      <vt:lpstr>Adjectives &amp; Adverbs in English</vt:lpstr>
      <vt:lpstr>A functional approach</vt:lpstr>
      <vt:lpstr>Prototypes in Categorization</vt:lpstr>
      <vt:lpstr>Prototype Effects</vt:lpstr>
      <vt:lpstr>A functional approach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Typological Markedness (Croft)</vt:lpstr>
      <vt:lpstr>Lexical Flexibility</vt:lpstr>
      <vt:lpstr>Lexical flexibility: A functional perspective</vt:lpstr>
      <vt:lpstr>Lexical flexibility: A functional perspective</vt:lpstr>
      <vt:lpstr>Lexical flexibility as an object of study</vt:lpstr>
      <vt:lpstr>Behavior: Locus of Categoriality (root)</vt:lpstr>
      <vt:lpstr>Behavior: Locus of Categoriality (stem)</vt:lpstr>
      <vt:lpstr>Behavior: Locus of Categoriality (inflected word)</vt:lpstr>
      <vt:lpstr>Extent of Flexibility: Mundari</vt:lpstr>
      <vt:lpstr>Extent of Flexibility: Central Alaskan Yup’ik</vt:lpstr>
      <vt:lpstr>Variability in Extent of Flexibility</vt:lpstr>
      <vt:lpstr>Open Questions on Lexical Flexibility</vt:lpstr>
      <vt:lpstr>Data</vt:lpstr>
      <vt:lpstr>(In)famous Nuuchahnulth Examples</vt:lpstr>
      <vt:lpstr>Data</vt:lpstr>
      <vt:lpstr>Methods: Measuring Flexibility</vt:lpstr>
      <vt:lpstr>English: paint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(In)famous Nuuchahnulth Examples</vt:lpstr>
      <vt:lpstr>Methods: Measuring Flexibility</vt:lpstr>
      <vt:lpstr>Methods: Measuring Flexibility</vt:lpstr>
      <vt:lpstr>Methods: Measuring Flexibility</vt:lpstr>
      <vt:lpstr>Methods: Measuring Flexibility</vt:lpstr>
      <vt:lpstr>Methods: Measuring Flexibility</vt:lpstr>
      <vt:lpstr>Results</vt:lpstr>
      <vt:lpstr>100-lexeme sample</vt:lpstr>
      <vt:lpstr>100-lexeme sample</vt:lpstr>
      <vt:lpstr>100-lexeme sample</vt:lpstr>
      <vt:lpstr>Small corpus sample (~10,000 tokens)</vt:lpstr>
      <vt:lpstr>Small corpus sample (~10,000 tokens)</vt:lpstr>
      <vt:lpstr>Semantic Patterns</vt:lpstr>
      <vt:lpstr>Semantic Patterns</vt:lpstr>
      <vt:lpstr>Continuative  ‘ongoing’</vt:lpstr>
      <vt:lpstr>Inceptive  ‘beginning’</vt:lpstr>
      <vt:lpstr>Telic / Finite  ‘ended’</vt:lpstr>
      <vt:lpstr>Durative  ‘duration’</vt:lpstr>
      <vt:lpstr>All Aspects</vt:lpstr>
      <vt:lpstr>Nuuchahnulth Definite Markers vs. Aspect</vt:lpstr>
      <vt:lpstr>Summary of Findings</vt:lpstr>
      <vt:lpstr>Contributions &amp; Conclusions</vt:lpstr>
      <vt:lpstr>Thanks!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flexibility: Expanding the empirical coverage</dc:title>
  <dc:creator>Daniel W. Hieber</dc:creator>
  <cp:lastModifiedBy>Daniel W. Hieber</cp:lastModifiedBy>
  <cp:revision>2</cp:revision>
  <cp:lastPrinted>2020-11-12T19:09:42Z</cp:lastPrinted>
  <dcterms:created xsi:type="dcterms:W3CDTF">2020-11-12T19:03:15Z</dcterms:created>
  <dcterms:modified xsi:type="dcterms:W3CDTF">2020-11-27T23:47:38Z</dcterms:modified>
</cp:coreProperties>
</file>