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sldIdLst>
    <p:sldId id="256" r:id="rId2"/>
    <p:sldId id="263" r:id="rId3"/>
    <p:sldId id="264" r:id="rId4"/>
    <p:sldId id="265" r:id="rId5"/>
    <p:sldId id="266" r:id="rId6"/>
    <p:sldId id="267" r:id="rId7"/>
    <p:sldId id="272" r:id="rId8"/>
    <p:sldId id="269" r:id="rId9"/>
    <p:sldId id="270" r:id="rId10"/>
    <p:sldId id="271" r:id="rId11"/>
    <p:sldId id="274" r:id="rId12"/>
    <p:sldId id="275" r:id="rId13"/>
    <p:sldId id="273"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9" r:id="rId27"/>
    <p:sldId id="288" r:id="rId28"/>
    <p:sldId id="290" r:id="rId29"/>
    <p:sldId id="291" r:id="rId30"/>
    <p:sldId id="306" r:id="rId31"/>
    <p:sldId id="292" r:id="rId32"/>
    <p:sldId id="294" r:id="rId33"/>
    <p:sldId id="293" r:id="rId34"/>
    <p:sldId id="295" r:id="rId35"/>
    <p:sldId id="296" r:id="rId36"/>
    <p:sldId id="297" r:id="rId37"/>
    <p:sldId id="298" r:id="rId38"/>
    <p:sldId id="307" r:id="rId39"/>
    <p:sldId id="309" r:id="rId40"/>
    <p:sldId id="299" r:id="rId41"/>
    <p:sldId id="310" r:id="rId42"/>
    <p:sldId id="300" r:id="rId43"/>
    <p:sldId id="311" r:id="rId44"/>
    <p:sldId id="301" r:id="rId45"/>
    <p:sldId id="312" r:id="rId46"/>
    <p:sldId id="302" r:id="rId47"/>
    <p:sldId id="313" r:id="rId48"/>
    <p:sldId id="303" r:id="rId49"/>
    <p:sldId id="314" r:id="rId50"/>
    <p:sldId id="304" r:id="rId51"/>
    <p:sldId id="315" r:id="rId52"/>
    <p:sldId id="308" r:id="rId53"/>
    <p:sldId id="316" r:id="rId54"/>
    <p:sldId id="317" r:id="rId55"/>
    <p:sldId id="318" r:id="rId56"/>
    <p:sldId id="319" r:id="rId57"/>
    <p:sldId id="320" r:id="rId58"/>
    <p:sldId id="321" r:id="rId59"/>
    <p:sldId id="262" r:id="rId6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71CF2-843D-45A0-96EF-F425D901027F}" v="53" dt="2019-10-16T14:02:40.718"/>
    <p1510:client id="{B71F381C-BABC-4726-81AC-04C681210DE6}" v="3" dt="2019-10-16T23:33:29.3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49" autoAdjust="0"/>
    <p:restoredTop sz="64231" autoAdjust="0"/>
  </p:normalViewPr>
  <p:slideViewPr>
    <p:cSldViewPr snapToGrid="0" snapToObjects="1">
      <p:cViewPr varScale="1">
        <p:scale>
          <a:sx n="54" d="100"/>
          <a:sy n="54" d="100"/>
        </p:scale>
        <p:origin x="1371" y="3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64" d="100"/>
          <a:sy n="64" d="100"/>
        </p:scale>
        <p:origin x="2616"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W. Hieber" userId="f7cf2c9d3dc7fdc6" providerId="LiveId" clId="{B71F381C-BABC-4726-81AC-04C681210DE6}"/>
    <pc:docChg chg="modNotesMaster">
      <pc:chgData name="Daniel W. Hieber" userId="f7cf2c9d3dc7fdc6" providerId="LiveId" clId="{B71F381C-BABC-4726-81AC-04C681210DE6}" dt="2019-10-16T23:33:29.367" v="2"/>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3B1994AF-D40F-C049-8F53-8999E12B5AB7}" type="datetimeFigureOut">
              <a:rPr lang="en-US" smtClean="0"/>
              <a:t>10/16/2019</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61" tIns="48331" rIns="96661" bIns="48331" rtlCol="0" anchor="b"/>
          <a:lstStyle>
            <a:lvl1pPr algn="r">
              <a:defRPr sz="1300"/>
            </a:lvl1pPr>
          </a:lstStyle>
          <a:p>
            <a:fld id="{3130526B-4D11-5B47-ABB8-EA6BDB0149E2}" type="slidenum">
              <a:rPr lang="en-US" smtClean="0"/>
              <a:t>‹#›</a:t>
            </a:fld>
            <a:endParaRPr lang="en-US"/>
          </a:p>
        </p:txBody>
      </p:sp>
    </p:spTree>
    <p:extLst>
      <p:ext uri="{BB962C8B-B14F-4D97-AF65-F5344CB8AC3E}">
        <p14:creationId xmlns:p14="http://schemas.microsoft.com/office/powerpoint/2010/main" val="3671227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30526B-4D11-5B47-ABB8-EA6BDB0149E2}" type="slidenum">
              <a:rPr lang="en-US" smtClean="0"/>
              <a:t>1</a:t>
            </a:fld>
            <a:endParaRPr lang="en-US"/>
          </a:p>
        </p:txBody>
      </p:sp>
    </p:spTree>
    <p:extLst>
      <p:ext uri="{BB962C8B-B14F-4D97-AF65-F5344CB8AC3E}">
        <p14:creationId xmlns:p14="http://schemas.microsoft.com/office/powerpoint/2010/main" val="1032522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friendzone – </a:t>
            </a:r>
            <a:r>
              <a:rPr lang="en-US" i="1" dirty="0"/>
              <a:t>does</a:t>
            </a:r>
            <a:r>
              <a:rPr lang="en-US" i="0" dirty="0"/>
              <a:t> appear on Twitter; entire</a:t>
            </a:r>
            <a:r>
              <a:rPr lang="en-US" dirty="0"/>
              <a:t> phrase can become </a:t>
            </a:r>
            <a:r>
              <a:rPr lang="en-US" i="1" dirty="0"/>
              <a:t>lexicalized</a:t>
            </a:r>
            <a:r>
              <a:rPr lang="en-US" i="0" dirty="0"/>
              <a:t> (a new meaningful word in itself)</a:t>
            </a:r>
          </a:p>
          <a:p>
            <a:endParaRPr lang="en-US" i="0" dirty="0"/>
          </a:p>
          <a:p>
            <a:r>
              <a:rPr lang="en-US" i="0" dirty="0" err="1"/>
              <a:t>healthed</a:t>
            </a:r>
            <a:r>
              <a:rPr lang="en-US" i="0" dirty="0"/>
              <a:t> – very unexpected use of this word as a verb</a:t>
            </a:r>
            <a:endParaRPr lang="en-US" dirty="0"/>
          </a:p>
        </p:txBody>
      </p:sp>
      <p:sp>
        <p:nvSpPr>
          <p:cNvPr id="4" name="Slide Number Placeholder 3"/>
          <p:cNvSpPr>
            <a:spLocks noGrp="1"/>
          </p:cNvSpPr>
          <p:nvPr>
            <p:ph type="sldNum" sz="quarter" idx="5"/>
          </p:nvPr>
        </p:nvSpPr>
        <p:spPr/>
        <p:txBody>
          <a:bodyPr/>
          <a:lstStyle/>
          <a:p>
            <a:fld id="{3130526B-4D11-5B47-ABB8-EA6BDB0149E2}" type="slidenum">
              <a:rPr lang="en-US" smtClean="0"/>
              <a:t>10</a:t>
            </a:fld>
            <a:endParaRPr lang="en-US"/>
          </a:p>
        </p:txBody>
      </p:sp>
    </p:spTree>
    <p:extLst>
      <p:ext uri="{BB962C8B-B14F-4D97-AF65-F5344CB8AC3E}">
        <p14:creationId xmlns:p14="http://schemas.microsoft.com/office/powerpoint/2010/main" val="2783039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30526B-4D11-5B47-ABB8-EA6BDB0149E2}" type="slidenum">
              <a:rPr lang="en-US" smtClean="0"/>
              <a:t>11</a:t>
            </a:fld>
            <a:endParaRPr lang="en-US"/>
          </a:p>
        </p:txBody>
      </p:sp>
    </p:spTree>
    <p:extLst>
      <p:ext uri="{BB962C8B-B14F-4D97-AF65-F5344CB8AC3E}">
        <p14:creationId xmlns:p14="http://schemas.microsoft.com/office/powerpoint/2010/main" val="1758204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30526B-4D11-5B47-ABB8-EA6BDB0149E2}" type="slidenum">
              <a:rPr lang="en-US" smtClean="0"/>
              <a:t>12</a:t>
            </a:fld>
            <a:endParaRPr lang="en-US"/>
          </a:p>
        </p:txBody>
      </p:sp>
    </p:spTree>
    <p:extLst>
      <p:ext uri="{BB962C8B-B14F-4D97-AF65-F5344CB8AC3E}">
        <p14:creationId xmlns:p14="http://schemas.microsoft.com/office/powerpoint/2010/main" val="48203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lexical</a:t>
            </a:r>
            <a:r>
              <a:rPr lang="en-US" i="0" dirty="0"/>
              <a:t> vs. </a:t>
            </a:r>
            <a:r>
              <a:rPr lang="en-US" i="1" dirty="0"/>
              <a:t>grammatical</a:t>
            </a:r>
            <a:r>
              <a:rPr lang="en-US" i="0" dirty="0"/>
              <a:t> words</a:t>
            </a:r>
          </a:p>
          <a:p>
            <a:endParaRPr lang="en-US" i="0" dirty="0"/>
          </a:p>
          <a:p>
            <a:r>
              <a:rPr lang="en-US" i="0" dirty="0"/>
              <a:t>English is sometimes claimed to be rigid, sometimes flexible</a:t>
            </a:r>
          </a:p>
        </p:txBody>
      </p:sp>
      <p:sp>
        <p:nvSpPr>
          <p:cNvPr id="4" name="Slide Number Placeholder 3"/>
          <p:cNvSpPr>
            <a:spLocks noGrp="1"/>
          </p:cNvSpPr>
          <p:nvPr>
            <p:ph type="sldNum" sz="quarter" idx="5"/>
          </p:nvPr>
        </p:nvSpPr>
        <p:spPr/>
        <p:txBody>
          <a:bodyPr/>
          <a:lstStyle/>
          <a:p>
            <a:fld id="{3130526B-4D11-5B47-ABB8-EA6BDB0149E2}" type="slidenum">
              <a:rPr lang="en-US" smtClean="0"/>
              <a:t>13</a:t>
            </a:fld>
            <a:endParaRPr lang="en-US"/>
          </a:p>
        </p:txBody>
      </p:sp>
    </p:spTree>
    <p:extLst>
      <p:ext uri="{BB962C8B-B14F-4D97-AF65-F5344CB8AC3E}">
        <p14:creationId xmlns:p14="http://schemas.microsoft.com/office/powerpoint/2010/main" val="2003441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30526B-4D11-5B47-ABB8-EA6BDB0149E2}" type="slidenum">
              <a:rPr lang="en-US" smtClean="0"/>
              <a:t>14</a:t>
            </a:fld>
            <a:endParaRPr lang="en-US"/>
          </a:p>
        </p:txBody>
      </p:sp>
    </p:spTree>
    <p:extLst>
      <p:ext uri="{BB962C8B-B14F-4D97-AF65-F5344CB8AC3E}">
        <p14:creationId xmlns:p14="http://schemas.microsoft.com/office/powerpoint/2010/main" val="885194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30526B-4D11-5B47-ABB8-EA6BDB0149E2}" type="slidenum">
              <a:rPr lang="en-US" smtClean="0"/>
              <a:t>15</a:t>
            </a:fld>
            <a:endParaRPr lang="en-US"/>
          </a:p>
        </p:txBody>
      </p:sp>
    </p:spTree>
    <p:extLst>
      <p:ext uri="{BB962C8B-B14F-4D97-AF65-F5344CB8AC3E}">
        <p14:creationId xmlns:p14="http://schemas.microsoft.com/office/powerpoint/2010/main" val="2428742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Flexibility is present for both words</a:t>
            </a:r>
          </a:p>
        </p:txBody>
      </p:sp>
      <p:sp>
        <p:nvSpPr>
          <p:cNvPr id="4" name="Slide Number Placeholder 3"/>
          <p:cNvSpPr>
            <a:spLocks noGrp="1"/>
          </p:cNvSpPr>
          <p:nvPr>
            <p:ph type="sldNum" sz="quarter" idx="5"/>
          </p:nvPr>
        </p:nvSpPr>
        <p:spPr/>
        <p:txBody>
          <a:bodyPr/>
          <a:lstStyle/>
          <a:p>
            <a:fld id="{3130526B-4D11-5B47-ABB8-EA6BDB0149E2}" type="slidenum">
              <a:rPr lang="en-US" smtClean="0"/>
              <a:t>16</a:t>
            </a:fld>
            <a:endParaRPr lang="en-US"/>
          </a:p>
        </p:txBody>
      </p:sp>
    </p:spTree>
    <p:extLst>
      <p:ext uri="{BB962C8B-B14F-4D97-AF65-F5344CB8AC3E}">
        <p14:creationId xmlns:p14="http://schemas.microsoft.com/office/powerpoint/2010/main" val="3726638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Entire paradigm matches</a:t>
            </a:r>
          </a:p>
        </p:txBody>
      </p:sp>
      <p:sp>
        <p:nvSpPr>
          <p:cNvPr id="4" name="Slide Number Placeholder 3"/>
          <p:cNvSpPr>
            <a:spLocks noGrp="1"/>
          </p:cNvSpPr>
          <p:nvPr>
            <p:ph type="sldNum" sz="quarter" idx="5"/>
          </p:nvPr>
        </p:nvSpPr>
        <p:spPr/>
        <p:txBody>
          <a:bodyPr/>
          <a:lstStyle/>
          <a:p>
            <a:fld id="{3130526B-4D11-5B47-ABB8-EA6BDB0149E2}" type="slidenum">
              <a:rPr lang="en-US" smtClean="0"/>
              <a:t>17</a:t>
            </a:fld>
            <a:endParaRPr lang="en-US"/>
          </a:p>
        </p:txBody>
      </p:sp>
    </p:spTree>
    <p:extLst>
      <p:ext uri="{BB962C8B-B14F-4D97-AF65-F5344CB8AC3E}">
        <p14:creationId xmlns:p14="http://schemas.microsoft.com/office/powerpoint/2010/main" val="1133423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30526B-4D11-5B47-ABB8-EA6BDB0149E2}" type="slidenum">
              <a:rPr lang="en-US" smtClean="0"/>
              <a:t>18</a:t>
            </a:fld>
            <a:endParaRPr lang="en-US"/>
          </a:p>
        </p:txBody>
      </p:sp>
    </p:spTree>
    <p:extLst>
      <p:ext uri="{BB962C8B-B14F-4D97-AF65-F5344CB8AC3E}">
        <p14:creationId xmlns:p14="http://schemas.microsoft.com/office/powerpoint/2010/main" val="2366838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Famously claimed by David Gil to lack parts of speech entirely.</a:t>
            </a:r>
          </a:p>
        </p:txBody>
      </p:sp>
      <p:sp>
        <p:nvSpPr>
          <p:cNvPr id="4" name="Slide Number Placeholder 3"/>
          <p:cNvSpPr>
            <a:spLocks noGrp="1"/>
          </p:cNvSpPr>
          <p:nvPr>
            <p:ph type="sldNum" sz="quarter" idx="5"/>
          </p:nvPr>
        </p:nvSpPr>
        <p:spPr/>
        <p:txBody>
          <a:bodyPr/>
          <a:lstStyle/>
          <a:p>
            <a:fld id="{3130526B-4D11-5B47-ABB8-EA6BDB0149E2}" type="slidenum">
              <a:rPr lang="en-US" smtClean="0"/>
              <a:t>19</a:t>
            </a:fld>
            <a:endParaRPr lang="en-US"/>
          </a:p>
        </p:txBody>
      </p:sp>
    </p:spTree>
    <p:extLst>
      <p:ext uri="{BB962C8B-B14F-4D97-AF65-F5344CB8AC3E}">
        <p14:creationId xmlns:p14="http://schemas.microsoft.com/office/powerpoint/2010/main" val="2945555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poll]</a:t>
            </a:r>
          </a:p>
        </p:txBody>
      </p:sp>
      <p:sp>
        <p:nvSpPr>
          <p:cNvPr id="4" name="Slide Number Placeholder 3"/>
          <p:cNvSpPr>
            <a:spLocks noGrp="1"/>
          </p:cNvSpPr>
          <p:nvPr>
            <p:ph type="sldNum" sz="quarter" idx="5"/>
          </p:nvPr>
        </p:nvSpPr>
        <p:spPr/>
        <p:txBody>
          <a:bodyPr/>
          <a:lstStyle/>
          <a:p>
            <a:fld id="{3130526B-4D11-5B47-ABB8-EA6BDB0149E2}" type="slidenum">
              <a:rPr lang="en-US" smtClean="0"/>
              <a:t>2</a:t>
            </a:fld>
            <a:endParaRPr lang="en-US"/>
          </a:p>
        </p:txBody>
      </p:sp>
    </p:spTree>
    <p:extLst>
      <p:ext uri="{BB962C8B-B14F-4D97-AF65-F5344CB8AC3E}">
        <p14:creationId xmlns:p14="http://schemas.microsoft.com/office/powerpoint/2010/main" val="2166122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30526B-4D11-5B47-ABB8-EA6BDB0149E2}" type="slidenum">
              <a:rPr lang="en-US" smtClean="0"/>
              <a:t>20</a:t>
            </a:fld>
            <a:endParaRPr lang="en-US"/>
          </a:p>
        </p:txBody>
      </p:sp>
    </p:spTree>
    <p:extLst>
      <p:ext uri="{BB962C8B-B14F-4D97-AF65-F5344CB8AC3E}">
        <p14:creationId xmlns:p14="http://schemas.microsoft.com/office/powerpoint/2010/main" val="1168409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Mohawk: verbs show a cline from fully lexicalized to fully productive / analyzable; some words have both uses</a:t>
            </a:r>
          </a:p>
          <a:p>
            <a:endParaRPr lang="en-US" dirty="0"/>
          </a:p>
          <a:p>
            <a:r>
              <a:rPr lang="en-US" dirty="0"/>
              <a:t>I have yet to find a language where flexibility hasn’t been observed in sufficiently great amounts that it merits comment in the literature or a </a:t>
            </a:r>
            <a:r>
              <a:rPr lang="en-US"/>
              <a:t>grammatical description.</a:t>
            </a:r>
          </a:p>
        </p:txBody>
      </p:sp>
      <p:sp>
        <p:nvSpPr>
          <p:cNvPr id="4" name="Slide Number Placeholder 3"/>
          <p:cNvSpPr>
            <a:spLocks noGrp="1"/>
          </p:cNvSpPr>
          <p:nvPr>
            <p:ph type="sldNum" sz="quarter" idx="5"/>
          </p:nvPr>
        </p:nvSpPr>
        <p:spPr/>
        <p:txBody>
          <a:bodyPr/>
          <a:lstStyle/>
          <a:p>
            <a:fld id="{3130526B-4D11-5B47-ABB8-EA6BDB0149E2}" type="slidenum">
              <a:rPr lang="en-US" smtClean="0"/>
              <a:t>21</a:t>
            </a:fld>
            <a:endParaRPr lang="en-US"/>
          </a:p>
        </p:txBody>
      </p:sp>
    </p:spTree>
    <p:extLst>
      <p:ext uri="{BB962C8B-B14F-4D97-AF65-F5344CB8AC3E}">
        <p14:creationId xmlns:p14="http://schemas.microsoft.com/office/powerpoint/2010/main" val="27703264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30526B-4D11-5B47-ABB8-EA6BDB0149E2}" type="slidenum">
              <a:rPr lang="en-US" smtClean="0"/>
              <a:t>22</a:t>
            </a:fld>
            <a:endParaRPr lang="en-US"/>
          </a:p>
        </p:txBody>
      </p:sp>
    </p:spTree>
    <p:extLst>
      <p:ext uri="{BB962C8B-B14F-4D97-AF65-F5344CB8AC3E}">
        <p14:creationId xmlns:p14="http://schemas.microsoft.com/office/powerpoint/2010/main" val="1273506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conversion – traditional approach, favored by generativists / formalists (exception: Distributed Morphology)</a:t>
            </a:r>
          </a:p>
          <a:p>
            <a:endParaRPr lang="en-US" dirty="0"/>
          </a:p>
          <a:p>
            <a:r>
              <a:rPr lang="en-US" dirty="0"/>
              <a:t>underspecification – newer approach, gradually gaining proponents</a:t>
            </a:r>
          </a:p>
        </p:txBody>
      </p:sp>
      <p:sp>
        <p:nvSpPr>
          <p:cNvPr id="4" name="Slide Number Placeholder 3"/>
          <p:cNvSpPr>
            <a:spLocks noGrp="1"/>
          </p:cNvSpPr>
          <p:nvPr>
            <p:ph type="sldNum" sz="quarter" idx="5"/>
          </p:nvPr>
        </p:nvSpPr>
        <p:spPr/>
        <p:txBody>
          <a:bodyPr/>
          <a:lstStyle/>
          <a:p>
            <a:fld id="{3130526B-4D11-5B47-ABB8-EA6BDB0149E2}" type="slidenum">
              <a:rPr lang="en-US" smtClean="0"/>
              <a:t>23</a:t>
            </a:fld>
            <a:endParaRPr lang="en-US"/>
          </a:p>
        </p:txBody>
      </p:sp>
    </p:spTree>
    <p:extLst>
      <p:ext uri="{BB962C8B-B14F-4D97-AF65-F5344CB8AC3E}">
        <p14:creationId xmlns:p14="http://schemas.microsoft.com/office/powerpoint/2010/main" val="2479058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Determining what two uses of a form count as the same lexeme is tricky.</a:t>
            </a:r>
            <a:endParaRPr lang="en-US" i="1" dirty="0"/>
          </a:p>
          <a:p>
            <a:endParaRPr lang="en-US" dirty="0"/>
          </a:p>
          <a:p>
            <a:r>
              <a:rPr lang="en-US" dirty="0"/>
              <a:t>What we’re interested in when we’re talking about what counts as instances of the same “word” is actually a </a:t>
            </a:r>
            <a:r>
              <a:rPr lang="en-US" i="1" dirty="0"/>
              <a:t>lexeme</a:t>
            </a:r>
            <a:r>
              <a:rPr lang="en-US" i="0" dirty="0"/>
              <a:t>.</a:t>
            </a:r>
            <a:endParaRPr lang="en-US" dirty="0"/>
          </a:p>
          <a:p>
            <a:endParaRPr lang="en-US" dirty="0"/>
          </a:p>
          <a:p>
            <a:r>
              <a:rPr lang="en-US" i="1" dirty="0"/>
              <a:t>lexeme</a:t>
            </a:r>
            <a:r>
              <a:rPr lang="en-US" i="0" dirty="0"/>
              <a:t> – abstract representation (cognitive or grammatical) of related </a:t>
            </a:r>
            <a:r>
              <a:rPr lang="en-US" i="1" dirty="0"/>
              <a:t>wordforms</a:t>
            </a:r>
            <a:r>
              <a:rPr lang="en-US" i="0" dirty="0"/>
              <a:t>; whatever it is that’s common to those wordforms (usually a stem)</a:t>
            </a:r>
          </a:p>
          <a:p>
            <a:pPr marL="181240" indent="-181240">
              <a:buFontTx/>
              <a:buChar char="-"/>
            </a:pPr>
            <a:r>
              <a:rPr lang="en-US" i="0" dirty="0"/>
              <a:t>example: </a:t>
            </a:r>
            <a:r>
              <a:rPr lang="en-US" i="1" dirty="0"/>
              <a:t>help</a:t>
            </a:r>
            <a:r>
              <a:rPr lang="en-US" i="0" dirty="0"/>
              <a:t>, </a:t>
            </a:r>
            <a:r>
              <a:rPr lang="en-US" i="1" dirty="0"/>
              <a:t>helps</a:t>
            </a:r>
            <a:r>
              <a:rPr lang="en-US" i="0" dirty="0"/>
              <a:t>, </a:t>
            </a:r>
            <a:r>
              <a:rPr lang="en-US" i="1" dirty="0"/>
              <a:t>helped</a:t>
            </a:r>
            <a:endParaRPr lang="en-US" i="0" dirty="0"/>
          </a:p>
          <a:p>
            <a:pPr marL="181240" indent="-181240">
              <a:buFontTx/>
              <a:buChar char="-"/>
            </a:pPr>
            <a:r>
              <a:rPr lang="en-US" i="0" dirty="0"/>
              <a:t>example: </a:t>
            </a:r>
            <a:r>
              <a:rPr lang="en-US" i="1" dirty="0"/>
              <a:t>eat</a:t>
            </a:r>
            <a:r>
              <a:rPr lang="en-US" i="0" dirty="0"/>
              <a:t>, </a:t>
            </a:r>
            <a:r>
              <a:rPr lang="en-US" i="1" dirty="0"/>
              <a:t>ate</a:t>
            </a:r>
            <a:r>
              <a:rPr lang="en-US" i="0" dirty="0"/>
              <a:t>, </a:t>
            </a:r>
            <a:r>
              <a:rPr lang="en-US" i="1" dirty="0"/>
              <a:t>eaten</a:t>
            </a:r>
            <a:endParaRPr lang="en-US" i="0" dirty="0"/>
          </a:p>
          <a:p>
            <a:pPr marL="181240" indent="-181240">
              <a:buFontTx/>
              <a:buChar char="-"/>
            </a:pPr>
            <a:r>
              <a:rPr lang="en-US" i="0" dirty="0"/>
              <a:t>example: </a:t>
            </a:r>
            <a:r>
              <a:rPr lang="en-US" i="1" dirty="0"/>
              <a:t>am, is, are, was, were, be</a:t>
            </a:r>
            <a:endParaRPr lang="en-US" i="0" dirty="0"/>
          </a:p>
          <a:p>
            <a:pPr marL="181240" indent="-181240">
              <a:buFontTx/>
              <a:buChar char="-"/>
            </a:pPr>
            <a:endParaRPr lang="en-US" i="0" dirty="0"/>
          </a:p>
          <a:p>
            <a:r>
              <a:rPr lang="en-US" i="1" dirty="0"/>
              <a:t>lemma</a:t>
            </a:r>
            <a:r>
              <a:rPr lang="en-US" i="0" dirty="0"/>
              <a:t> / </a:t>
            </a:r>
            <a:r>
              <a:rPr lang="en-US" i="1" dirty="0"/>
              <a:t>headword</a:t>
            </a:r>
            <a:r>
              <a:rPr lang="en-US" i="0" dirty="0"/>
              <a:t> – conventional wordform used to represent this bundle; just a matter of convention</a:t>
            </a:r>
          </a:p>
        </p:txBody>
      </p:sp>
      <p:sp>
        <p:nvSpPr>
          <p:cNvPr id="4" name="Slide Number Placeholder 3"/>
          <p:cNvSpPr>
            <a:spLocks noGrp="1"/>
          </p:cNvSpPr>
          <p:nvPr>
            <p:ph type="sldNum" sz="quarter" idx="5"/>
          </p:nvPr>
        </p:nvSpPr>
        <p:spPr/>
        <p:txBody>
          <a:bodyPr/>
          <a:lstStyle/>
          <a:p>
            <a:fld id="{3130526B-4D11-5B47-ABB8-EA6BDB0149E2}" type="slidenum">
              <a:rPr lang="en-US" smtClean="0"/>
              <a:t>24</a:t>
            </a:fld>
            <a:endParaRPr lang="en-US"/>
          </a:p>
        </p:txBody>
      </p:sp>
    </p:spTree>
    <p:extLst>
      <p:ext uri="{BB962C8B-B14F-4D97-AF65-F5344CB8AC3E}">
        <p14:creationId xmlns:p14="http://schemas.microsoft.com/office/powerpoint/2010/main" val="18532553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word has many different senses, where do we draw the line between one lexeme and the next?</a:t>
            </a:r>
          </a:p>
        </p:txBody>
      </p:sp>
      <p:sp>
        <p:nvSpPr>
          <p:cNvPr id="4" name="Slide Number Placeholder 3"/>
          <p:cNvSpPr>
            <a:spLocks noGrp="1"/>
          </p:cNvSpPr>
          <p:nvPr>
            <p:ph type="sldNum" sz="quarter" idx="5"/>
          </p:nvPr>
        </p:nvSpPr>
        <p:spPr/>
        <p:txBody>
          <a:bodyPr/>
          <a:lstStyle/>
          <a:p>
            <a:fld id="{3130526B-4D11-5B47-ABB8-EA6BDB0149E2}" type="slidenum">
              <a:rPr lang="en-US" smtClean="0"/>
              <a:t>25</a:t>
            </a:fld>
            <a:endParaRPr lang="en-US"/>
          </a:p>
        </p:txBody>
      </p:sp>
    </p:spTree>
    <p:extLst>
      <p:ext uri="{BB962C8B-B14F-4D97-AF65-F5344CB8AC3E}">
        <p14:creationId xmlns:p14="http://schemas.microsoft.com/office/powerpoint/2010/main" val="33026167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we count all of these as the same “word” / lexeme? Where do we draw the line?</a:t>
            </a:r>
          </a:p>
        </p:txBody>
      </p:sp>
      <p:sp>
        <p:nvSpPr>
          <p:cNvPr id="4" name="Slide Number Placeholder 3"/>
          <p:cNvSpPr>
            <a:spLocks noGrp="1"/>
          </p:cNvSpPr>
          <p:nvPr>
            <p:ph type="sldNum" sz="quarter" idx="5"/>
          </p:nvPr>
        </p:nvSpPr>
        <p:spPr/>
        <p:txBody>
          <a:bodyPr/>
          <a:lstStyle/>
          <a:p>
            <a:fld id="{3130526B-4D11-5B47-ABB8-EA6BDB0149E2}" type="slidenum">
              <a:rPr lang="en-US" smtClean="0"/>
              <a:t>26</a:t>
            </a:fld>
            <a:endParaRPr lang="en-US"/>
          </a:p>
        </p:txBody>
      </p:sp>
    </p:spTree>
    <p:extLst>
      <p:ext uri="{BB962C8B-B14F-4D97-AF65-F5344CB8AC3E}">
        <p14:creationId xmlns:p14="http://schemas.microsoft.com/office/powerpoint/2010/main" val="3030588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Cognitive literature suggests that we have cognitive associations between historically related or synchronically similar wordforms, even if they’re totally different lexemes.</a:t>
            </a:r>
          </a:p>
          <a:p>
            <a:pPr marL="181240" indent="-181240">
              <a:buFontTx/>
              <a:buChar char="-"/>
            </a:pPr>
            <a:r>
              <a:rPr lang="en-US" dirty="0"/>
              <a:t>response times</a:t>
            </a:r>
          </a:p>
          <a:p>
            <a:pPr marL="181240" indent="-181240">
              <a:buFontTx/>
              <a:buChar char="-"/>
            </a:pPr>
            <a:r>
              <a:rPr lang="en-US" dirty="0"/>
              <a:t>priming effects</a:t>
            </a:r>
          </a:p>
          <a:p>
            <a:endParaRPr lang="en-US" dirty="0"/>
          </a:p>
          <a:p>
            <a:r>
              <a:rPr lang="en-US" dirty="0"/>
              <a:t>We </a:t>
            </a:r>
            <a:r>
              <a:rPr lang="en-US" i="1" dirty="0"/>
              <a:t>do</a:t>
            </a:r>
            <a:r>
              <a:rPr lang="en-US" i="0" dirty="0"/>
              <a:t> have some association between the many senses of </a:t>
            </a:r>
            <a:r>
              <a:rPr lang="en-US" i="1" dirty="0"/>
              <a:t>run</a:t>
            </a:r>
            <a:r>
              <a:rPr lang="en-US" i="0" dirty="0"/>
              <a:t> – probably a family network.</a:t>
            </a:r>
          </a:p>
          <a:p>
            <a:endParaRPr lang="en-US" i="0" dirty="0"/>
          </a:p>
          <a:p>
            <a:r>
              <a:rPr lang="en-US" i="1" dirty="0"/>
              <a:t>prototypal</a:t>
            </a:r>
            <a:r>
              <a:rPr lang="en-US" i="0" dirty="0"/>
              <a:t> – They cluster around a prototype</a:t>
            </a:r>
          </a:p>
          <a:p>
            <a:pPr marL="181240" indent="-181240">
              <a:buFontTx/>
              <a:buChar char="-"/>
            </a:pPr>
            <a:r>
              <a:rPr lang="en-US" i="0" dirty="0"/>
              <a:t>prototypical noun: </a:t>
            </a:r>
            <a:r>
              <a:rPr lang="en-US" i="1" dirty="0"/>
              <a:t>man</a:t>
            </a:r>
            <a:endParaRPr lang="en-US" i="0" dirty="0"/>
          </a:p>
          <a:p>
            <a:pPr marL="181240" indent="-181240">
              <a:buFontTx/>
              <a:buChar char="-"/>
            </a:pPr>
            <a:r>
              <a:rPr lang="en-US" i="0" dirty="0"/>
              <a:t>non-prototypical noun: </a:t>
            </a:r>
            <a:r>
              <a:rPr lang="en-US" i="1" dirty="0"/>
              <a:t>running</a:t>
            </a:r>
            <a:endParaRPr lang="en-US" i="0" dirty="0"/>
          </a:p>
          <a:p>
            <a:endParaRPr lang="en-US" i="0" dirty="0"/>
          </a:p>
          <a:p>
            <a:r>
              <a:rPr lang="en-US" i="0" dirty="0"/>
              <a:t>Prototypicality established through:</a:t>
            </a:r>
          </a:p>
          <a:p>
            <a:pPr marL="181240" indent="-181240">
              <a:buFontTx/>
              <a:buChar char="-"/>
            </a:pPr>
            <a:r>
              <a:rPr lang="en-US" i="0" dirty="0"/>
              <a:t>listing experiments</a:t>
            </a:r>
          </a:p>
          <a:p>
            <a:pPr marL="181240" indent="-181240">
              <a:buFontTx/>
              <a:buChar char="-"/>
            </a:pPr>
            <a:r>
              <a:rPr lang="en-US" i="0" dirty="0"/>
              <a:t>response / recall time</a:t>
            </a:r>
          </a:p>
          <a:p>
            <a:pPr marL="181240" indent="-181240">
              <a:buFontTx/>
              <a:buChar char="-"/>
            </a:pPr>
            <a:r>
              <a:rPr lang="en-US" i="0" dirty="0"/>
              <a:t>corpus frequency</a:t>
            </a:r>
          </a:p>
          <a:p>
            <a:pPr marL="181240" indent="-181240">
              <a:buFontTx/>
              <a:buChar char="-"/>
            </a:pPr>
            <a:r>
              <a:rPr lang="en-US" i="0" dirty="0"/>
              <a:t>historical primacy (usually)</a:t>
            </a:r>
          </a:p>
          <a:p>
            <a:pPr marL="181240" indent="-181240">
              <a:buFontTx/>
              <a:buChar char="-"/>
            </a:pPr>
            <a:endParaRPr lang="en-US" i="0" dirty="0"/>
          </a:p>
          <a:p>
            <a:r>
              <a:rPr lang="en-US" i="0" dirty="0"/>
              <a:t>Predictability – since the meaning has changed (enough), it must be a new word</a:t>
            </a:r>
          </a:p>
          <a:p>
            <a:r>
              <a:rPr lang="en-US" i="0" dirty="0"/>
              <a:t>- BUT, some languages have cases of conversion which are predictable as well as cases which are not (Mandinka) (probably most languages)</a:t>
            </a:r>
          </a:p>
        </p:txBody>
      </p:sp>
      <p:sp>
        <p:nvSpPr>
          <p:cNvPr id="4" name="Slide Number Placeholder 3"/>
          <p:cNvSpPr>
            <a:spLocks noGrp="1"/>
          </p:cNvSpPr>
          <p:nvPr>
            <p:ph type="sldNum" sz="quarter" idx="5"/>
          </p:nvPr>
        </p:nvSpPr>
        <p:spPr/>
        <p:txBody>
          <a:bodyPr/>
          <a:lstStyle/>
          <a:p>
            <a:fld id="{3130526B-4D11-5B47-ABB8-EA6BDB0149E2}" type="slidenum">
              <a:rPr lang="en-US" smtClean="0"/>
              <a:t>27</a:t>
            </a:fld>
            <a:endParaRPr lang="en-US"/>
          </a:p>
        </p:txBody>
      </p:sp>
    </p:spTree>
    <p:extLst>
      <p:ext uri="{BB962C8B-B14F-4D97-AF65-F5344CB8AC3E}">
        <p14:creationId xmlns:p14="http://schemas.microsoft.com/office/powerpoint/2010/main" val="18868410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Inflection also can create a significant shift in meaning</a:t>
            </a:r>
          </a:p>
          <a:p>
            <a:endParaRPr lang="en-US" i="1" dirty="0"/>
          </a:p>
          <a:p>
            <a:r>
              <a:rPr lang="en-US" i="1" dirty="0"/>
              <a:t>brother</a:t>
            </a:r>
            <a:r>
              <a:rPr lang="en-US" dirty="0"/>
              <a:t>, </a:t>
            </a:r>
            <a:r>
              <a:rPr lang="en-US" i="1" dirty="0"/>
              <a:t>cloth</a:t>
            </a:r>
            <a:r>
              <a:rPr lang="en-US" dirty="0"/>
              <a:t> – historical divergence</a:t>
            </a:r>
            <a:endParaRPr lang="en-US" i="1" dirty="0"/>
          </a:p>
          <a:p>
            <a:r>
              <a:rPr lang="en-US" i="1" dirty="0"/>
              <a:t>blind – </a:t>
            </a:r>
            <a:r>
              <a:rPr lang="en-US" i="0" dirty="0"/>
              <a:t>window interpretation not available in the singular</a:t>
            </a:r>
          </a:p>
          <a:p>
            <a:r>
              <a:rPr lang="en-US" i="1" dirty="0"/>
              <a:t>custom</a:t>
            </a:r>
            <a:r>
              <a:rPr lang="en-US" i="0" dirty="0"/>
              <a:t> – international travel sense not available in the singular</a:t>
            </a:r>
          </a:p>
          <a:p>
            <a:r>
              <a:rPr lang="en-US" i="1" dirty="0"/>
              <a:t>arm</a:t>
            </a:r>
            <a:r>
              <a:rPr lang="en-US" i="0" dirty="0"/>
              <a:t> – military force sense not available in the singular</a:t>
            </a:r>
          </a:p>
          <a:p>
            <a:r>
              <a:rPr lang="en-US" i="1" dirty="0"/>
              <a:t>wood</a:t>
            </a:r>
            <a:r>
              <a:rPr lang="en-US" i="0" dirty="0"/>
              <a:t> – singular and plural refer to different types of things (a material vs. a collection)</a:t>
            </a:r>
            <a:endParaRPr lang="en-US" i="1" dirty="0"/>
          </a:p>
        </p:txBody>
      </p:sp>
      <p:sp>
        <p:nvSpPr>
          <p:cNvPr id="4" name="Slide Number Placeholder 3"/>
          <p:cNvSpPr>
            <a:spLocks noGrp="1"/>
          </p:cNvSpPr>
          <p:nvPr>
            <p:ph type="sldNum" sz="quarter" idx="5"/>
          </p:nvPr>
        </p:nvSpPr>
        <p:spPr/>
        <p:txBody>
          <a:bodyPr/>
          <a:lstStyle/>
          <a:p>
            <a:fld id="{3130526B-4D11-5B47-ABB8-EA6BDB0149E2}" type="slidenum">
              <a:rPr lang="en-US" smtClean="0"/>
              <a:t>28</a:t>
            </a:fld>
            <a:endParaRPr lang="en-US"/>
          </a:p>
        </p:txBody>
      </p:sp>
    </p:spTree>
    <p:extLst>
      <p:ext uri="{BB962C8B-B14F-4D97-AF65-F5344CB8AC3E}">
        <p14:creationId xmlns:p14="http://schemas.microsoft.com/office/powerpoint/2010/main" val="1818157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Can’t even be sure when a morpheme is acting inflectionally vs. derivationally</a:t>
            </a:r>
          </a:p>
          <a:p>
            <a:endParaRPr lang="en-US" dirty="0"/>
          </a:p>
          <a:p>
            <a:r>
              <a:rPr lang="en-US" dirty="0"/>
              <a:t>That is, we don’t know when it becomes a new word</a:t>
            </a:r>
          </a:p>
        </p:txBody>
      </p:sp>
      <p:sp>
        <p:nvSpPr>
          <p:cNvPr id="4" name="Slide Number Placeholder 3"/>
          <p:cNvSpPr>
            <a:spLocks noGrp="1"/>
          </p:cNvSpPr>
          <p:nvPr>
            <p:ph type="sldNum" sz="quarter" idx="5"/>
          </p:nvPr>
        </p:nvSpPr>
        <p:spPr/>
        <p:txBody>
          <a:bodyPr/>
          <a:lstStyle/>
          <a:p>
            <a:fld id="{3130526B-4D11-5B47-ABB8-EA6BDB0149E2}" type="slidenum">
              <a:rPr lang="en-US" smtClean="0"/>
              <a:t>29</a:t>
            </a:fld>
            <a:endParaRPr lang="en-US"/>
          </a:p>
        </p:txBody>
      </p:sp>
    </p:spTree>
    <p:extLst>
      <p:ext uri="{BB962C8B-B14F-4D97-AF65-F5344CB8AC3E}">
        <p14:creationId xmlns:p14="http://schemas.microsoft.com/office/powerpoint/2010/main" val="3041043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Twitter data from W&amp;M students</a:t>
            </a:r>
          </a:p>
        </p:txBody>
      </p:sp>
      <p:sp>
        <p:nvSpPr>
          <p:cNvPr id="4" name="Slide Number Placeholder 3"/>
          <p:cNvSpPr>
            <a:spLocks noGrp="1"/>
          </p:cNvSpPr>
          <p:nvPr>
            <p:ph type="sldNum" sz="quarter" idx="5"/>
          </p:nvPr>
        </p:nvSpPr>
        <p:spPr/>
        <p:txBody>
          <a:bodyPr/>
          <a:lstStyle/>
          <a:p>
            <a:fld id="{3130526B-4D11-5B47-ABB8-EA6BDB0149E2}" type="slidenum">
              <a:rPr lang="en-US" smtClean="0"/>
              <a:t>3</a:t>
            </a:fld>
            <a:endParaRPr lang="en-US"/>
          </a:p>
        </p:txBody>
      </p:sp>
    </p:spTree>
    <p:extLst>
      <p:ext uri="{BB962C8B-B14F-4D97-AF65-F5344CB8AC3E}">
        <p14:creationId xmlns:p14="http://schemas.microsoft.com/office/powerpoint/2010/main" val="10584591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caption here: </a:t>
            </a:r>
            <a:r>
              <a:rPr lang="en-US" i="1" dirty="0"/>
              <a:t>The difference between a verb and an adjective</a:t>
            </a:r>
            <a:endParaRPr lang="en-US" dirty="0"/>
          </a:p>
        </p:txBody>
      </p:sp>
      <p:sp>
        <p:nvSpPr>
          <p:cNvPr id="4" name="Slide Number Placeholder 3"/>
          <p:cNvSpPr>
            <a:spLocks noGrp="1"/>
          </p:cNvSpPr>
          <p:nvPr>
            <p:ph type="sldNum" sz="quarter" idx="5"/>
          </p:nvPr>
        </p:nvSpPr>
        <p:spPr/>
        <p:txBody>
          <a:bodyPr/>
          <a:lstStyle/>
          <a:p>
            <a:fld id="{3130526B-4D11-5B47-ABB8-EA6BDB0149E2}" type="slidenum">
              <a:rPr lang="en-US" smtClean="0"/>
              <a:t>30</a:t>
            </a:fld>
            <a:endParaRPr lang="en-US"/>
          </a:p>
        </p:txBody>
      </p:sp>
    </p:spTree>
    <p:extLst>
      <p:ext uri="{BB962C8B-B14F-4D97-AF65-F5344CB8AC3E}">
        <p14:creationId xmlns:p14="http://schemas.microsoft.com/office/powerpoint/2010/main" val="18122855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what we (don’t) know about lexical categories, I think this is an unhelpful question.</a:t>
            </a:r>
          </a:p>
          <a:p>
            <a:endParaRPr lang="en-US" dirty="0"/>
          </a:p>
          <a:p>
            <a:r>
              <a:rPr lang="en-US" dirty="0"/>
              <a:t>We know lexical relatedness is gradient and complex. Can we say something about it anyway?</a:t>
            </a:r>
          </a:p>
          <a:p>
            <a:endParaRPr lang="en-US" dirty="0"/>
          </a:p>
          <a:p>
            <a:r>
              <a:rPr lang="en-US" dirty="0"/>
              <a:t>We should treat lexical flexibility as an object of study in its own right, without assuming anything about the relatedness of different uses of a word.</a:t>
            </a:r>
          </a:p>
          <a:p>
            <a:endParaRPr lang="en-US" dirty="0"/>
          </a:p>
          <a:p>
            <a:r>
              <a:rPr lang="en-US" dirty="0"/>
              <a:t>Yes. These are my long-term research questions. This research project aims to tackle just the first question.</a:t>
            </a:r>
          </a:p>
        </p:txBody>
      </p:sp>
      <p:sp>
        <p:nvSpPr>
          <p:cNvPr id="4" name="Slide Number Placeholder 3"/>
          <p:cNvSpPr>
            <a:spLocks noGrp="1"/>
          </p:cNvSpPr>
          <p:nvPr>
            <p:ph type="sldNum" sz="quarter" idx="5"/>
          </p:nvPr>
        </p:nvSpPr>
        <p:spPr/>
        <p:txBody>
          <a:bodyPr/>
          <a:lstStyle/>
          <a:p>
            <a:fld id="{3130526B-4D11-5B47-ABB8-EA6BDB0149E2}" type="slidenum">
              <a:rPr lang="en-US" smtClean="0"/>
              <a:t>31</a:t>
            </a:fld>
            <a:endParaRPr lang="en-US"/>
          </a:p>
        </p:txBody>
      </p:sp>
    </p:spTree>
    <p:extLst>
      <p:ext uri="{BB962C8B-B14F-4D97-AF65-F5344CB8AC3E}">
        <p14:creationId xmlns:p14="http://schemas.microsoft.com/office/powerpoint/2010/main" val="12148952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30526B-4D11-5B47-ABB8-EA6BDB0149E2}" type="slidenum">
              <a:rPr lang="en-US" smtClean="0"/>
              <a:t>32</a:t>
            </a:fld>
            <a:endParaRPr lang="en-US"/>
          </a:p>
        </p:txBody>
      </p:sp>
    </p:spTree>
    <p:extLst>
      <p:ext uri="{BB962C8B-B14F-4D97-AF65-F5344CB8AC3E}">
        <p14:creationId xmlns:p14="http://schemas.microsoft.com/office/powerpoint/2010/main" val="10440092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2 is an initial attempt to determine what might motivate unmarked conversion.</a:t>
            </a:r>
          </a:p>
        </p:txBody>
      </p:sp>
      <p:sp>
        <p:nvSpPr>
          <p:cNvPr id="4" name="Slide Number Placeholder 3"/>
          <p:cNvSpPr>
            <a:spLocks noGrp="1"/>
          </p:cNvSpPr>
          <p:nvPr>
            <p:ph type="sldNum" sz="quarter" idx="5"/>
          </p:nvPr>
        </p:nvSpPr>
        <p:spPr/>
        <p:txBody>
          <a:bodyPr/>
          <a:lstStyle/>
          <a:p>
            <a:fld id="{3130526B-4D11-5B47-ABB8-EA6BDB0149E2}" type="slidenum">
              <a:rPr lang="en-US" smtClean="0"/>
              <a:t>33</a:t>
            </a:fld>
            <a:endParaRPr lang="en-US"/>
          </a:p>
        </p:txBody>
      </p:sp>
    </p:spTree>
    <p:extLst>
      <p:ext uri="{BB962C8B-B14F-4D97-AF65-F5344CB8AC3E}">
        <p14:creationId xmlns:p14="http://schemas.microsoft.com/office/powerpoint/2010/main" val="34396336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30526B-4D11-5B47-ABB8-EA6BDB0149E2}" type="slidenum">
              <a:rPr lang="en-US" smtClean="0"/>
              <a:t>34</a:t>
            </a:fld>
            <a:endParaRPr lang="en-US"/>
          </a:p>
        </p:txBody>
      </p:sp>
    </p:spTree>
    <p:extLst>
      <p:ext uri="{BB962C8B-B14F-4D97-AF65-F5344CB8AC3E}">
        <p14:creationId xmlns:p14="http://schemas.microsoft.com/office/powerpoint/2010/main" val="19419046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frequency vs. corpus dispersion – [mention if you have some time to fill]</a:t>
            </a:r>
          </a:p>
          <a:p>
            <a:endParaRPr lang="en-US" dirty="0"/>
          </a:p>
          <a:p>
            <a:r>
              <a:rPr lang="en-US" dirty="0"/>
              <a:t>Annotated 16 out of the 100 lexemes completely so far</a:t>
            </a:r>
          </a:p>
        </p:txBody>
      </p:sp>
      <p:sp>
        <p:nvSpPr>
          <p:cNvPr id="4" name="Slide Number Placeholder 3"/>
          <p:cNvSpPr>
            <a:spLocks noGrp="1"/>
          </p:cNvSpPr>
          <p:nvPr>
            <p:ph type="sldNum" sz="quarter" idx="5"/>
          </p:nvPr>
        </p:nvSpPr>
        <p:spPr/>
        <p:txBody>
          <a:bodyPr/>
          <a:lstStyle/>
          <a:p>
            <a:fld id="{3130526B-4D11-5B47-ABB8-EA6BDB0149E2}" type="slidenum">
              <a:rPr lang="en-US" smtClean="0"/>
              <a:t>35</a:t>
            </a:fld>
            <a:endParaRPr lang="en-US"/>
          </a:p>
        </p:txBody>
      </p:sp>
    </p:spTree>
    <p:extLst>
      <p:ext uri="{BB962C8B-B14F-4D97-AF65-F5344CB8AC3E}">
        <p14:creationId xmlns:p14="http://schemas.microsoft.com/office/powerpoint/2010/main" val="9136501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30526B-4D11-5B47-ABB8-EA6BDB0149E2}" type="slidenum">
              <a:rPr lang="en-US" smtClean="0"/>
              <a:t>36</a:t>
            </a:fld>
            <a:endParaRPr lang="en-US"/>
          </a:p>
        </p:txBody>
      </p:sp>
    </p:spTree>
    <p:extLst>
      <p:ext uri="{BB962C8B-B14F-4D97-AF65-F5344CB8AC3E}">
        <p14:creationId xmlns:p14="http://schemas.microsoft.com/office/powerpoint/2010/main" val="1017464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Noun: We saw a Twitter example earlier, but none appear in the OANC. The form </a:t>
            </a:r>
            <a:r>
              <a:rPr lang="en-US" i="1" dirty="0" err="1"/>
              <a:t>abling</a:t>
            </a:r>
            <a:r>
              <a:rPr lang="en-US" i="0" dirty="0"/>
              <a:t> doesn’t appear once.</a:t>
            </a:r>
          </a:p>
          <a:p>
            <a:pPr marL="181240" indent="-181240">
              <a:buFontTx/>
              <a:buChar char="-"/>
            </a:pPr>
            <a:r>
              <a:rPr lang="en-US" i="0" dirty="0"/>
              <a:t>Notice that there’s already a marked derivation for this: </a:t>
            </a:r>
            <a:r>
              <a:rPr lang="en-US" i="1" dirty="0"/>
              <a:t>ability</a:t>
            </a:r>
            <a:endParaRPr lang="en-US" i="0" dirty="0"/>
          </a:p>
          <a:p>
            <a:pPr marL="181240" indent="-181240">
              <a:buFontTx/>
              <a:buChar char="-"/>
            </a:pPr>
            <a:r>
              <a:rPr lang="en-US" i="0" dirty="0"/>
              <a:t>This phenomenon is sometimes called </a:t>
            </a:r>
            <a:r>
              <a:rPr lang="en-US" i="1" dirty="0"/>
              <a:t>blocking</a:t>
            </a:r>
            <a:r>
              <a:rPr lang="en-US" i="0" dirty="0"/>
              <a:t>, though it’s unclear if this is actually what’s happening here</a:t>
            </a:r>
            <a:endParaRPr lang="en-US" dirty="0"/>
          </a:p>
          <a:p>
            <a:endParaRPr lang="en-US" i="0" dirty="0"/>
          </a:p>
          <a:p>
            <a:pPr defTabSz="966612">
              <a:defRPr/>
            </a:pPr>
            <a:r>
              <a:rPr lang="en-US" i="0" dirty="0"/>
              <a:t>Vast majority of instances of </a:t>
            </a:r>
            <a:r>
              <a:rPr lang="en-US" i="1" dirty="0"/>
              <a:t>able</a:t>
            </a:r>
            <a:r>
              <a:rPr lang="en-US" i="0" dirty="0"/>
              <a:t> are attributive predicates, which is interesting because </a:t>
            </a:r>
            <a:r>
              <a:rPr lang="en-US" i="1" dirty="0"/>
              <a:t>able</a:t>
            </a:r>
            <a:r>
              <a:rPr lang="en-US" i="0" dirty="0"/>
              <a:t> is historically an adjective</a:t>
            </a:r>
          </a:p>
          <a:p>
            <a:pPr marL="181240" indent="-181240">
              <a:buFontTx/>
              <a:buChar char="-"/>
            </a:pPr>
            <a:endParaRPr lang="en-US" i="0" dirty="0"/>
          </a:p>
          <a:p>
            <a:r>
              <a:rPr lang="en-US" dirty="0"/>
              <a:t>Verbal uses are due to copula constructions, which are structurally equivalent to inflected verbs</a:t>
            </a:r>
          </a:p>
          <a:p>
            <a:pPr marL="181240" indent="-181240">
              <a:buFontTx/>
              <a:buChar char="-"/>
            </a:pPr>
            <a:r>
              <a:rPr lang="en-US" i="1" dirty="0"/>
              <a:t>I am ahead</a:t>
            </a:r>
          </a:p>
          <a:p>
            <a:pPr marL="181240" indent="-181240">
              <a:buFontTx/>
              <a:buChar char="-"/>
            </a:pPr>
            <a:r>
              <a:rPr lang="en-US" i="1" dirty="0"/>
              <a:t>I am running</a:t>
            </a:r>
            <a:endParaRPr lang="en-US" i="0" dirty="0"/>
          </a:p>
          <a:p>
            <a:pPr marL="181240" indent="-181240">
              <a:buFontTx/>
              <a:buChar char="-"/>
            </a:pPr>
            <a:endParaRPr lang="en-US" i="0" dirty="0"/>
          </a:p>
          <a:p>
            <a:r>
              <a:rPr lang="en-US" i="0" dirty="0"/>
              <a:t>Almost anything can be predicated in English, unmarked</a:t>
            </a:r>
          </a:p>
          <a:p>
            <a:endParaRPr lang="en-US" i="0" dirty="0"/>
          </a:p>
          <a:p>
            <a:r>
              <a:rPr lang="en-US" i="1" dirty="0"/>
              <a:t>Omnipredicativity</a:t>
            </a:r>
            <a:r>
              <a:rPr lang="en-US" i="0" dirty="0"/>
              <a:t> – originally proposed for Nahuatl (Aztec)</a:t>
            </a:r>
          </a:p>
          <a:p>
            <a:pPr marL="181240" indent="-181240">
              <a:buFontTx/>
              <a:buChar char="-"/>
            </a:pPr>
            <a:r>
              <a:rPr lang="en-US" i="0" dirty="0"/>
              <a:t>appears to be a prevalent feature of all, possibly most, languages</a:t>
            </a:r>
          </a:p>
        </p:txBody>
      </p:sp>
      <p:sp>
        <p:nvSpPr>
          <p:cNvPr id="4" name="Slide Number Placeholder 3"/>
          <p:cNvSpPr>
            <a:spLocks noGrp="1"/>
          </p:cNvSpPr>
          <p:nvPr>
            <p:ph type="sldNum" sz="quarter" idx="5"/>
          </p:nvPr>
        </p:nvSpPr>
        <p:spPr/>
        <p:txBody>
          <a:bodyPr/>
          <a:lstStyle/>
          <a:p>
            <a:fld id="{3130526B-4D11-5B47-ABB8-EA6BDB0149E2}" type="slidenum">
              <a:rPr lang="en-US" smtClean="0"/>
              <a:t>37</a:t>
            </a:fld>
            <a:endParaRPr lang="en-US"/>
          </a:p>
        </p:txBody>
      </p:sp>
    </p:spTree>
    <p:extLst>
      <p:ext uri="{BB962C8B-B14F-4D97-AF65-F5344CB8AC3E}">
        <p14:creationId xmlns:p14="http://schemas.microsoft.com/office/powerpoint/2010/main" val="10628658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30526B-4D11-5B47-ABB8-EA6BDB0149E2}" type="slidenum">
              <a:rPr lang="en-US" smtClean="0"/>
              <a:t>38</a:t>
            </a:fld>
            <a:endParaRPr lang="en-US"/>
          </a:p>
        </p:txBody>
      </p:sp>
    </p:spTree>
    <p:extLst>
      <p:ext uri="{BB962C8B-B14F-4D97-AF65-F5344CB8AC3E}">
        <p14:creationId xmlns:p14="http://schemas.microsoft.com/office/powerpoint/2010/main" val="41841437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30526B-4D11-5B47-ABB8-EA6BDB0149E2}" type="slidenum">
              <a:rPr lang="en-US" smtClean="0"/>
              <a:t>39</a:t>
            </a:fld>
            <a:endParaRPr lang="en-US"/>
          </a:p>
        </p:txBody>
      </p:sp>
    </p:spTree>
    <p:extLst>
      <p:ext uri="{BB962C8B-B14F-4D97-AF65-F5344CB8AC3E}">
        <p14:creationId xmlns:p14="http://schemas.microsoft.com/office/powerpoint/2010/main" val="1186842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30526B-4D11-5B47-ABB8-EA6BDB0149E2}" type="slidenum">
              <a:rPr lang="en-US" smtClean="0"/>
              <a:t>4</a:t>
            </a:fld>
            <a:endParaRPr lang="en-US"/>
          </a:p>
        </p:txBody>
      </p:sp>
    </p:spTree>
    <p:extLst>
      <p:ext uri="{BB962C8B-B14F-4D97-AF65-F5344CB8AC3E}">
        <p14:creationId xmlns:p14="http://schemas.microsoft.com/office/powerpoint/2010/main" val="22455892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Adverbs like </a:t>
            </a:r>
            <a:r>
              <a:rPr lang="en-US" i="1" dirty="0"/>
              <a:t>ahead</a:t>
            </a:r>
            <a:r>
              <a:rPr lang="en-US" i="0" dirty="0"/>
              <a:t> were generally tricky. Frequently they seem like nouns </a:t>
            </a:r>
            <a:r>
              <a:rPr lang="en-US" i="1" dirty="0"/>
              <a:t>functioning</a:t>
            </a:r>
            <a:r>
              <a:rPr lang="en-US" i="0" dirty="0"/>
              <a:t> adverbially or </a:t>
            </a:r>
            <a:r>
              <a:rPr lang="en-US" i="1" dirty="0"/>
              <a:t>functioning</a:t>
            </a:r>
            <a:r>
              <a:rPr lang="en-US" i="0" dirty="0"/>
              <a:t> to modify. Historically they’re often nouns or locative phrases (</a:t>
            </a:r>
            <a:r>
              <a:rPr lang="en-US" i="1" dirty="0"/>
              <a:t>at head</a:t>
            </a:r>
            <a:r>
              <a:rPr lang="en-US" i="0" dirty="0"/>
              <a:t>)</a:t>
            </a:r>
          </a:p>
          <a:p>
            <a:pPr marL="181240" indent="-181240">
              <a:buFontTx/>
              <a:buChar char="-"/>
            </a:pPr>
            <a:r>
              <a:rPr lang="en-US" i="1" dirty="0"/>
              <a:t>I got ahead of him</a:t>
            </a:r>
            <a:r>
              <a:rPr lang="en-US" i="0" dirty="0"/>
              <a:t> (reference)</a:t>
            </a:r>
          </a:p>
          <a:p>
            <a:pPr marL="181240" indent="-181240">
              <a:buFontTx/>
              <a:buChar char="-"/>
            </a:pPr>
            <a:r>
              <a:rPr lang="en-US" i="1" dirty="0"/>
              <a:t>the next guy ahead of me</a:t>
            </a:r>
            <a:r>
              <a:rPr lang="en-US" i="0" dirty="0"/>
              <a:t> (modification)</a:t>
            </a:r>
          </a:p>
          <a:p>
            <a:pPr marL="181240" indent="-181240">
              <a:buFontTx/>
              <a:buChar char="-"/>
            </a:pPr>
            <a:endParaRPr lang="en-US" i="0" dirty="0"/>
          </a:p>
          <a:p>
            <a:r>
              <a:rPr lang="en-US" dirty="0"/>
              <a:t>Didn’t count cases like these unless they were really clear, but it makes me think adverbs are another area where we’re adhering to traditional ways of analyzing terms even when they aren’t appropriate to the actual data.</a:t>
            </a:r>
          </a:p>
        </p:txBody>
      </p:sp>
      <p:sp>
        <p:nvSpPr>
          <p:cNvPr id="4" name="Slide Number Placeholder 3"/>
          <p:cNvSpPr>
            <a:spLocks noGrp="1"/>
          </p:cNvSpPr>
          <p:nvPr>
            <p:ph type="sldNum" sz="quarter" idx="5"/>
          </p:nvPr>
        </p:nvSpPr>
        <p:spPr/>
        <p:txBody>
          <a:bodyPr/>
          <a:lstStyle/>
          <a:p>
            <a:fld id="{3130526B-4D11-5B47-ABB8-EA6BDB0149E2}" type="slidenum">
              <a:rPr lang="en-US" smtClean="0"/>
              <a:t>40</a:t>
            </a:fld>
            <a:endParaRPr lang="en-US"/>
          </a:p>
        </p:txBody>
      </p:sp>
    </p:spTree>
    <p:extLst>
      <p:ext uri="{BB962C8B-B14F-4D97-AF65-F5344CB8AC3E}">
        <p14:creationId xmlns:p14="http://schemas.microsoft.com/office/powerpoint/2010/main" val="38257466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5"/>
          </p:nvPr>
        </p:nvSpPr>
        <p:spPr/>
        <p:txBody>
          <a:bodyPr/>
          <a:lstStyle/>
          <a:p>
            <a:fld id="{3130526B-4D11-5B47-ABB8-EA6BDB0149E2}" type="slidenum">
              <a:rPr lang="en-US" smtClean="0"/>
              <a:t>41</a:t>
            </a:fld>
            <a:endParaRPr lang="en-US"/>
          </a:p>
        </p:txBody>
      </p:sp>
    </p:spTree>
    <p:extLst>
      <p:ext uri="{BB962C8B-B14F-4D97-AF65-F5344CB8AC3E}">
        <p14:creationId xmlns:p14="http://schemas.microsoft.com/office/powerpoint/2010/main" val="39208436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surprising. However it should be noted that you can find modifying and verbal examples online, not just for </a:t>
            </a:r>
            <a:r>
              <a:rPr lang="en-US" i="1" dirty="0"/>
              <a:t>anything</a:t>
            </a:r>
            <a:r>
              <a:rPr lang="en-US" i="0" dirty="0"/>
              <a:t>, but for just about anything!</a:t>
            </a:r>
          </a:p>
          <a:p>
            <a:endParaRPr lang="en-US" i="0" dirty="0"/>
          </a:p>
          <a:p>
            <a:r>
              <a:rPr lang="en-US" sz="1300" b="1" dirty="0"/>
              <a:t>V:</a:t>
            </a:r>
            <a:r>
              <a:rPr lang="en-US" sz="1300" dirty="0"/>
              <a:t> </a:t>
            </a:r>
            <a:r>
              <a:rPr lang="en-US" sz="1300" i="1" dirty="0"/>
              <a:t>She loads me down with goodies that she searches out as not being sprayed, shot, or artificially </a:t>
            </a:r>
            <a:r>
              <a:rPr lang="en-US" sz="1300" b="1" i="1" dirty="0" err="1"/>
              <a:t>anythinged</a:t>
            </a:r>
            <a:endParaRPr lang="en-US" sz="1300" b="1" dirty="0"/>
          </a:p>
          <a:p>
            <a:r>
              <a:rPr lang="en-US" sz="1300" b="1" dirty="0"/>
              <a:t>A:</a:t>
            </a:r>
            <a:r>
              <a:rPr lang="en-US" sz="1300" dirty="0"/>
              <a:t> </a:t>
            </a:r>
            <a:r>
              <a:rPr lang="en-US" sz="1300" i="1" dirty="0"/>
              <a:t>that wasn't very country or </a:t>
            </a:r>
            <a:r>
              <a:rPr lang="en-US" sz="1300" b="1" i="1" dirty="0"/>
              <a:t>very anything</a:t>
            </a:r>
            <a:r>
              <a:rPr lang="en-US" sz="1300" i="1" dirty="0"/>
              <a:t>, really</a:t>
            </a:r>
            <a:endParaRPr lang="en-US" i="1" dirty="0"/>
          </a:p>
        </p:txBody>
      </p:sp>
      <p:sp>
        <p:nvSpPr>
          <p:cNvPr id="4" name="Slide Number Placeholder 3"/>
          <p:cNvSpPr>
            <a:spLocks noGrp="1"/>
          </p:cNvSpPr>
          <p:nvPr>
            <p:ph type="sldNum" sz="quarter" idx="5"/>
          </p:nvPr>
        </p:nvSpPr>
        <p:spPr/>
        <p:txBody>
          <a:bodyPr/>
          <a:lstStyle/>
          <a:p>
            <a:fld id="{3130526B-4D11-5B47-ABB8-EA6BDB0149E2}" type="slidenum">
              <a:rPr lang="en-US" smtClean="0"/>
              <a:t>42</a:t>
            </a:fld>
            <a:endParaRPr lang="en-US"/>
          </a:p>
        </p:txBody>
      </p:sp>
    </p:spTree>
    <p:extLst>
      <p:ext uri="{BB962C8B-B14F-4D97-AF65-F5344CB8AC3E}">
        <p14:creationId xmlns:p14="http://schemas.microsoft.com/office/powerpoint/2010/main" val="42883824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30526B-4D11-5B47-ABB8-EA6BDB0149E2}" type="slidenum">
              <a:rPr lang="en-US" smtClean="0"/>
              <a:t>43</a:t>
            </a:fld>
            <a:endParaRPr lang="en-US"/>
          </a:p>
        </p:txBody>
      </p:sp>
    </p:spTree>
    <p:extLst>
      <p:ext uri="{BB962C8B-B14F-4D97-AF65-F5344CB8AC3E}">
        <p14:creationId xmlns:p14="http://schemas.microsoft.com/office/powerpoint/2010/main" val="9353297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easy to find instances of all three functions for </a:t>
            </a:r>
            <a:r>
              <a:rPr lang="en-US" i="1" dirty="0"/>
              <a:t>back</a:t>
            </a:r>
            <a:r>
              <a:rPr lang="en-US" i="0" dirty="0"/>
              <a:t>, even ignore attributive predicative cases</a:t>
            </a:r>
            <a:endParaRPr lang="en-US" dirty="0"/>
          </a:p>
        </p:txBody>
      </p:sp>
      <p:sp>
        <p:nvSpPr>
          <p:cNvPr id="4" name="Slide Number Placeholder 3"/>
          <p:cNvSpPr>
            <a:spLocks noGrp="1"/>
          </p:cNvSpPr>
          <p:nvPr>
            <p:ph type="sldNum" sz="quarter" idx="5"/>
          </p:nvPr>
        </p:nvSpPr>
        <p:spPr/>
        <p:txBody>
          <a:bodyPr/>
          <a:lstStyle/>
          <a:p>
            <a:fld id="{3130526B-4D11-5B47-ABB8-EA6BDB0149E2}" type="slidenum">
              <a:rPr lang="en-US" smtClean="0"/>
              <a:t>44</a:t>
            </a:fld>
            <a:endParaRPr lang="en-US"/>
          </a:p>
        </p:txBody>
      </p:sp>
    </p:spTree>
    <p:extLst>
      <p:ext uri="{BB962C8B-B14F-4D97-AF65-F5344CB8AC3E}">
        <p14:creationId xmlns:p14="http://schemas.microsoft.com/office/powerpoint/2010/main" val="31494063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30526B-4D11-5B47-ABB8-EA6BDB0149E2}" type="slidenum">
              <a:rPr lang="en-US" smtClean="0"/>
              <a:t>45</a:t>
            </a:fld>
            <a:endParaRPr lang="en-US"/>
          </a:p>
        </p:txBody>
      </p:sp>
    </p:spTree>
    <p:extLst>
      <p:ext uri="{BB962C8B-B14F-4D97-AF65-F5344CB8AC3E}">
        <p14:creationId xmlns:p14="http://schemas.microsoft.com/office/powerpoint/2010/main" val="35850615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a:t>
            </a:r>
            <a:r>
              <a:rPr lang="en-US" b="0" dirty="0"/>
              <a:t> infinitives are traditionally analyzed as a verbal inflection, but infinitives are typologically noun-like, and they’re often considered a nominal form of a verb</a:t>
            </a:r>
          </a:p>
        </p:txBody>
      </p:sp>
      <p:sp>
        <p:nvSpPr>
          <p:cNvPr id="4" name="Slide Number Placeholder 3"/>
          <p:cNvSpPr>
            <a:spLocks noGrp="1"/>
          </p:cNvSpPr>
          <p:nvPr>
            <p:ph type="sldNum" sz="quarter" idx="5"/>
          </p:nvPr>
        </p:nvSpPr>
        <p:spPr/>
        <p:txBody>
          <a:bodyPr/>
          <a:lstStyle/>
          <a:p>
            <a:fld id="{3130526B-4D11-5B47-ABB8-EA6BDB0149E2}" type="slidenum">
              <a:rPr lang="en-US" smtClean="0"/>
              <a:t>46</a:t>
            </a:fld>
            <a:endParaRPr lang="en-US"/>
          </a:p>
        </p:txBody>
      </p:sp>
    </p:spTree>
    <p:extLst>
      <p:ext uri="{BB962C8B-B14F-4D97-AF65-F5344CB8AC3E}">
        <p14:creationId xmlns:p14="http://schemas.microsoft.com/office/powerpoint/2010/main" val="41027198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30526B-4D11-5B47-ABB8-EA6BDB0149E2}" type="slidenum">
              <a:rPr lang="en-US" smtClean="0"/>
              <a:t>47</a:t>
            </a:fld>
            <a:endParaRPr lang="en-US"/>
          </a:p>
        </p:txBody>
      </p:sp>
    </p:spTree>
    <p:extLst>
      <p:ext uri="{BB962C8B-B14F-4D97-AF65-F5344CB8AC3E}">
        <p14:creationId xmlns:p14="http://schemas.microsoft.com/office/powerpoint/2010/main" val="25313290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attributive predicative uses, I’d like to go back and recode them as a distinct category.</a:t>
            </a:r>
          </a:p>
          <a:p>
            <a:endParaRPr lang="en-US" dirty="0"/>
          </a:p>
          <a:p>
            <a:r>
              <a:rPr lang="en-US" b="1" dirty="0"/>
              <a:t>V:</a:t>
            </a:r>
            <a:r>
              <a:rPr lang="en-US" b="0" dirty="0"/>
              <a:t> could also have been </a:t>
            </a:r>
            <a:r>
              <a:rPr lang="en-US" b="0" i="1" dirty="0"/>
              <a:t>to best someone</a:t>
            </a:r>
            <a:r>
              <a:rPr lang="en-US" b="0" i="0" dirty="0"/>
              <a:t>, but that use didn’t appear in the OANC</a:t>
            </a:r>
            <a:endParaRPr lang="en-US" b="1" dirty="0"/>
          </a:p>
          <a:p>
            <a:endParaRPr lang="en-US" dirty="0"/>
          </a:p>
          <a:p>
            <a:r>
              <a:rPr lang="en-US" dirty="0"/>
              <a:t>Future research question: Can we determine the prototypical use of a word by the distribution of its functions?</a:t>
            </a:r>
          </a:p>
          <a:p>
            <a:pPr marL="181240" indent="-181240">
              <a:buFontTx/>
              <a:buChar char="-"/>
            </a:pPr>
            <a:r>
              <a:rPr lang="en-US" dirty="0"/>
              <a:t>adjective: primarily adjective, some noun</a:t>
            </a:r>
          </a:p>
          <a:p>
            <a:pPr marL="181240" indent="-181240">
              <a:buFontTx/>
              <a:buChar char="-"/>
            </a:pPr>
            <a:r>
              <a:rPr lang="en-US" dirty="0"/>
              <a:t>noun: primarily noun, some verb, some adjective</a:t>
            </a:r>
          </a:p>
          <a:p>
            <a:pPr marL="181240" indent="-181240">
              <a:buFontTx/>
              <a:buChar char="-"/>
            </a:pPr>
            <a:r>
              <a:rPr lang="en-US" dirty="0"/>
              <a:t>verb: primarily verb, some noun, little to no adjective</a:t>
            </a:r>
          </a:p>
        </p:txBody>
      </p:sp>
      <p:sp>
        <p:nvSpPr>
          <p:cNvPr id="4" name="Slide Number Placeholder 3"/>
          <p:cNvSpPr>
            <a:spLocks noGrp="1"/>
          </p:cNvSpPr>
          <p:nvPr>
            <p:ph type="sldNum" sz="quarter" idx="5"/>
          </p:nvPr>
        </p:nvSpPr>
        <p:spPr/>
        <p:txBody>
          <a:bodyPr/>
          <a:lstStyle/>
          <a:p>
            <a:fld id="{3130526B-4D11-5B47-ABB8-EA6BDB0149E2}" type="slidenum">
              <a:rPr lang="en-US" smtClean="0"/>
              <a:t>48</a:t>
            </a:fld>
            <a:endParaRPr lang="en-US"/>
          </a:p>
        </p:txBody>
      </p:sp>
    </p:spTree>
    <p:extLst>
      <p:ext uri="{BB962C8B-B14F-4D97-AF65-F5344CB8AC3E}">
        <p14:creationId xmlns:p14="http://schemas.microsoft.com/office/powerpoint/2010/main" val="42898891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30526B-4D11-5B47-ABB8-EA6BDB0149E2}" type="slidenum">
              <a:rPr lang="en-US" smtClean="0"/>
              <a:t>49</a:t>
            </a:fld>
            <a:endParaRPr lang="en-US"/>
          </a:p>
        </p:txBody>
      </p:sp>
    </p:spTree>
    <p:extLst>
      <p:ext uri="{BB962C8B-B14F-4D97-AF65-F5344CB8AC3E}">
        <p14:creationId xmlns:p14="http://schemas.microsoft.com/office/powerpoint/2010/main" val="1156782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30526B-4D11-5B47-ABB8-EA6BDB0149E2}" type="slidenum">
              <a:rPr lang="en-US" smtClean="0"/>
              <a:t>5</a:t>
            </a:fld>
            <a:endParaRPr lang="en-US"/>
          </a:p>
        </p:txBody>
      </p:sp>
    </p:spTree>
    <p:extLst>
      <p:ext uri="{BB962C8B-B14F-4D97-AF65-F5344CB8AC3E}">
        <p14:creationId xmlns:p14="http://schemas.microsoft.com/office/powerpoint/2010/main" val="41288582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30526B-4D11-5B47-ABB8-EA6BDB0149E2}" type="slidenum">
              <a:rPr lang="en-US" smtClean="0"/>
              <a:t>50</a:t>
            </a:fld>
            <a:endParaRPr lang="en-US"/>
          </a:p>
        </p:txBody>
      </p:sp>
    </p:spTree>
    <p:extLst>
      <p:ext uri="{BB962C8B-B14F-4D97-AF65-F5344CB8AC3E}">
        <p14:creationId xmlns:p14="http://schemas.microsoft.com/office/powerpoint/2010/main" val="22698860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30526B-4D11-5B47-ABB8-EA6BDB0149E2}" type="slidenum">
              <a:rPr lang="en-US" smtClean="0"/>
              <a:t>51</a:t>
            </a:fld>
            <a:endParaRPr lang="en-US"/>
          </a:p>
        </p:txBody>
      </p:sp>
    </p:spTree>
    <p:extLst>
      <p:ext uri="{BB962C8B-B14F-4D97-AF65-F5344CB8AC3E}">
        <p14:creationId xmlns:p14="http://schemas.microsoft.com/office/powerpoint/2010/main" val="32808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30526B-4D11-5B47-ABB8-EA6BDB0149E2}" type="slidenum">
              <a:rPr lang="en-US" smtClean="0"/>
              <a:t>52</a:t>
            </a:fld>
            <a:endParaRPr lang="en-US"/>
          </a:p>
        </p:txBody>
      </p:sp>
    </p:spTree>
    <p:extLst>
      <p:ext uri="{BB962C8B-B14F-4D97-AF65-F5344CB8AC3E}">
        <p14:creationId xmlns:p14="http://schemas.microsoft.com/office/powerpoint/2010/main" val="17391970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30526B-4D11-5B47-ABB8-EA6BDB0149E2}" type="slidenum">
              <a:rPr lang="en-US" smtClean="0"/>
              <a:t>53</a:t>
            </a:fld>
            <a:endParaRPr lang="en-US"/>
          </a:p>
        </p:txBody>
      </p:sp>
    </p:spTree>
    <p:extLst>
      <p:ext uri="{BB962C8B-B14F-4D97-AF65-F5344CB8AC3E}">
        <p14:creationId xmlns:p14="http://schemas.microsoft.com/office/powerpoint/2010/main" val="37410980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Preliminary Results for English</a:t>
            </a:r>
          </a:p>
          <a:p>
            <a:endParaRPr lang="en-US" i="0" dirty="0"/>
          </a:p>
          <a:p>
            <a:r>
              <a:rPr lang="en-US" i="0" dirty="0"/>
              <a:t>Most words of English do not exhibit much flexibility – one function predominates</a:t>
            </a:r>
          </a:p>
          <a:p>
            <a:pPr marL="181240" indent="-181240">
              <a:buFontTx/>
              <a:buChar char="-"/>
            </a:pPr>
            <a:r>
              <a:rPr lang="en-US" i="0" dirty="0"/>
              <a:t>The results are a little boring! But that in itself is interesting!</a:t>
            </a:r>
          </a:p>
          <a:p>
            <a:pPr marL="181240" indent="-181240">
              <a:buFontTx/>
              <a:buChar char="-"/>
            </a:pPr>
            <a:r>
              <a:rPr lang="en-US" i="0" dirty="0"/>
              <a:t>This says something about linguists’ perception of English as a flexible language</a:t>
            </a:r>
          </a:p>
          <a:p>
            <a:pPr marL="181240" indent="-181240">
              <a:buFontTx/>
              <a:buChar char="-"/>
            </a:pPr>
            <a:r>
              <a:rPr lang="en-US" i="0" dirty="0"/>
              <a:t>Linguists’ perceptions seem to be based on striking, standout cases rather than actual data</a:t>
            </a:r>
          </a:p>
          <a:p>
            <a:pPr marL="181240" indent="-181240">
              <a:buFontTx/>
              <a:buChar char="-"/>
            </a:pPr>
            <a:endParaRPr lang="en-US" i="0" dirty="0"/>
          </a:p>
          <a:p>
            <a:r>
              <a:rPr lang="en-US" i="0" dirty="0"/>
              <a:t>(Almost) all words of English exhibit </a:t>
            </a:r>
            <a:r>
              <a:rPr lang="en-US" i="1" dirty="0"/>
              <a:t>some</a:t>
            </a:r>
            <a:r>
              <a:rPr lang="en-US" i="0" dirty="0"/>
              <a:t> flexibility</a:t>
            </a:r>
          </a:p>
          <a:p>
            <a:r>
              <a:rPr lang="en-US" dirty="0"/>
              <a:t>The only word which is 100% consistent in its distribution is </a:t>
            </a:r>
            <a:r>
              <a:rPr lang="en-US" i="1" dirty="0"/>
              <a:t>ahead</a:t>
            </a:r>
            <a:r>
              <a:rPr lang="en-US" i="0" dirty="0"/>
              <a:t>, which is typically thought to be an adverb!</a:t>
            </a:r>
          </a:p>
          <a:p>
            <a:pPr marL="181240" indent="-181240">
              <a:buFontTx/>
              <a:buChar char="-"/>
            </a:pPr>
            <a:r>
              <a:rPr lang="en-US" i="0" dirty="0"/>
              <a:t>Results would probably look very different if I included adverbial uses</a:t>
            </a:r>
          </a:p>
          <a:p>
            <a:pPr marL="181240" indent="-181240">
              <a:buFontTx/>
              <a:buChar char="-"/>
            </a:pPr>
            <a:r>
              <a:rPr lang="en-US" i="0" dirty="0"/>
              <a:t>verbs have nominal forms by default: verb + noun flexibility</a:t>
            </a:r>
          </a:p>
          <a:p>
            <a:pPr marL="181240" indent="-181240">
              <a:buFontTx/>
              <a:buChar char="-"/>
            </a:pPr>
            <a:r>
              <a:rPr lang="en-US" i="0" dirty="0"/>
              <a:t>anything can be predicated using a copula construction: omnipredicativity</a:t>
            </a:r>
          </a:p>
          <a:p>
            <a:endParaRPr lang="en-US" i="0" dirty="0"/>
          </a:p>
          <a:p>
            <a:r>
              <a:rPr lang="en-US" i="1" dirty="0"/>
              <a:t>back</a:t>
            </a:r>
            <a:r>
              <a:rPr lang="en-US" i="0" dirty="0"/>
              <a:t> is the most evenly distributed between the three functions</a:t>
            </a:r>
          </a:p>
          <a:p>
            <a:pPr marL="181240" indent="-181240">
              <a:buFontTx/>
              <a:buChar char="-"/>
            </a:pPr>
            <a:r>
              <a:rPr lang="en-US" i="0" dirty="0"/>
              <a:t>Are body part terms more flexible than other semantic domains? Why?</a:t>
            </a:r>
          </a:p>
          <a:p>
            <a:pPr marL="181240" indent="-181240">
              <a:buFontTx/>
              <a:buChar char="-"/>
            </a:pPr>
            <a:r>
              <a:rPr lang="en-US" i="0" dirty="0"/>
              <a:t>Potential answer: The wide range of spatial and instrumental metaphors that body part terms are used for</a:t>
            </a:r>
          </a:p>
        </p:txBody>
      </p:sp>
      <p:sp>
        <p:nvSpPr>
          <p:cNvPr id="4" name="Slide Number Placeholder 3"/>
          <p:cNvSpPr>
            <a:spLocks noGrp="1"/>
          </p:cNvSpPr>
          <p:nvPr>
            <p:ph type="sldNum" sz="quarter" idx="5"/>
          </p:nvPr>
        </p:nvSpPr>
        <p:spPr/>
        <p:txBody>
          <a:bodyPr/>
          <a:lstStyle/>
          <a:p>
            <a:fld id="{3130526B-4D11-5B47-ABB8-EA6BDB0149E2}" type="slidenum">
              <a:rPr lang="en-US" smtClean="0"/>
              <a:t>54</a:t>
            </a:fld>
            <a:endParaRPr lang="en-US"/>
          </a:p>
        </p:txBody>
      </p:sp>
    </p:spTree>
    <p:extLst>
      <p:ext uri="{BB962C8B-B14F-4D97-AF65-F5344CB8AC3E}">
        <p14:creationId xmlns:p14="http://schemas.microsoft.com/office/powerpoint/2010/main" val="10235298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categories seem to be gradient – most words are not clear-cut.</a:t>
            </a:r>
          </a:p>
          <a:p>
            <a:endParaRPr lang="en-US" dirty="0"/>
          </a:p>
          <a:p>
            <a:r>
              <a:rPr lang="en-US" dirty="0"/>
              <a:t>Which of these are nouns? Verbs? Adjectives?</a:t>
            </a:r>
          </a:p>
        </p:txBody>
      </p:sp>
      <p:sp>
        <p:nvSpPr>
          <p:cNvPr id="4" name="Slide Number Placeholder 3"/>
          <p:cNvSpPr>
            <a:spLocks noGrp="1"/>
          </p:cNvSpPr>
          <p:nvPr>
            <p:ph type="sldNum" sz="quarter" idx="5"/>
          </p:nvPr>
        </p:nvSpPr>
        <p:spPr/>
        <p:txBody>
          <a:bodyPr/>
          <a:lstStyle/>
          <a:p>
            <a:fld id="{3130526B-4D11-5B47-ABB8-EA6BDB0149E2}" type="slidenum">
              <a:rPr lang="en-US" smtClean="0"/>
              <a:t>55</a:t>
            </a:fld>
            <a:endParaRPr lang="en-US"/>
          </a:p>
        </p:txBody>
      </p:sp>
    </p:spTree>
    <p:extLst>
      <p:ext uri="{BB962C8B-B14F-4D97-AF65-F5344CB8AC3E}">
        <p14:creationId xmlns:p14="http://schemas.microsoft.com/office/powerpoint/2010/main" val="11760382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30526B-4D11-5B47-ABB8-EA6BDB0149E2}" type="slidenum">
              <a:rPr lang="en-US" smtClean="0"/>
              <a:t>56</a:t>
            </a:fld>
            <a:endParaRPr lang="en-US"/>
          </a:p>
        </p:txBody>
      </p:sp>
    </p:spTree>
    <p:extLst>
      <p:ext uri="{BB962C8B-B14F-4D97-AF65-F5344CB8AC3E}">
        <p14:creationId xmlns:p14="http://schemas.microsoft.com/office/powerpoint/2010/main" val="9176105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Diachrony</a:t>
            </a:r>
          </a:p>
          <a:p>
            <a:pPr marL="181240" indent="-181240">
              <a:buFontTx/>
              <a:buChar char="-"/>
            </a:pPr>
            <a:r>
              <a:rPr lang="en-US" dirty="0"/>
              <a:t>Specific </a:t>
            </a:r>
            <a:r>
              <a:rPr lang="en-US" i="1" dirty="0"/>
              <a:t>senses</a:t>
            </a:r>
            <a:r>
              <a:rPr lang="en-US" i="0" dirty="0"/>
              <a:t> of a word jump the POS boundary</a:t>
            </a:r>
          </a:p>
          <a:p>
            <a:pPr marL="181240" indent="-181240">
              <a:buFontTx/>
              <a:buChar char="-"/>
            </a:pPr>
            <a:r>
              <a:rPr lang="en-US" i="0" dirty="0"/>
              <a:t>Consider </a:t>
            </a:r>
            <a:r>
              <a:rPr lang="en-US" i="1" dirty="0"/>
              <a:t>friend</a:t>
            </a:r>
            <a:r>
              <a:rPr lang="en-US" i="0" dirty="0"/>
              <a:t>: When used as a verb, it refers specifically to social media</a:t>
            </a:r>
          </a:p>
          <a:p>
            <a:pPr marL="181240" indent="-181240">
              <a:buFontTx/>
              <a:buChar char="-"/>
            </a:pPr>
            <a:r>
              <a:rPr lang="en-US" i="0" dirty="0"/>
              <a:t>Not all of the senses of </a:t>
            </a:r>
            <a:r>
              <a:rPr lang="en-US" i="1" dirty="0"/>
              <a:t>friend</a:t>
            </a:r>
            <a:r>
              <a:rPr lang="en-US" i="0" dirty="0"/>
              <a:t> immediately jumped the POS boundary along with this sense</a:t>
            </a:r>
          </a:p>
        </p:txBody>
      </p:sp>
      <p:sp>
        <p:nvSpPr>
          <p:cNvPr id="4" name="Slide Number Placeholder 3"/>
          <p:cNvSpPr>
            <a:spLocks noGrp="1"/>
          </p:cNvSpPr>
          <p:nvPr>
            <p:ph type="sldNum" sz="quarter" idx="5"/>
          </p:nvPr>
        </p:nvSpPr>
        <p:spPr/>
        <p:txBody>
          <a:bodyPr/>
          <a:lstStyle/>
          <a:p>
            <a:fld id="{3130526B-4D11-5B47-ABB8-EA6BDB0149E2}" type="slidenum">
              <a:rPr lang="en-US" smtClean="0"/>
              <a:t>57</a:t>
            </a:fld>
            <a:endParaRPr lang="en-US"/>
          </a:p>
        </p:txBody>
      </p:sp>
    </p:spTree>
    <p:extLst>
      <p:ext uri="{BB962C8B-B14F-4D97-AF65-F5344CB8AC3E}">
        <p14:creationId xmlns:p14="http://schemas.microsoft.com/office/powerpoint/2010/main" val="31958654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30526B-4D11-5B47-ABB8-EA6BDB0149E2}" type="slidenum">
              <a:rPr lang="en-US" smtClean="0"/>
              <a:t>58</a:t>
            </a:fld>
            <a:endParaRPr lang="en-US"/>
          </a:p>
        </p:txBody>
      </p:sp>
    </p:spTree>
    <p:extLst>
      <p:ext uri="{BB962C8B-B14F-4D97-AF65-F5344CB8AC3E}">
        <p14:creationId xmlns:p14="http://schemas.microsoft.com/office/powerpoint/2010/main" val="32039198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How I got interested in this topic</a:t>
            </a:r>
          </a:p>
          <a:p>
            <a:pPr marL="181240" indent="-181240">
              <a:buFontTx/>
              <a:buChar char="-"/>
            </a:pPr>
            <a:r>
              <a:rPr lang="en-US" dirty="0"/>
              <a:t>POS tagging English for Rosetta Stone</a:t>
            </a:r>
          </a:p>
          <a:p>
            <a:pPr marL="181240" indent="-181240">
              <a:buFontTx/>
              <a:buChar char="-"/>
            </a:pPr>
            <a:r>
              <a:rPr lang="en-US" dirty="0"/>
              <a:t>lexical categories course with Elaine Francis at LSA Institute 2011</a:t>
            </a:r>
          </a:p>
          <a:p>
            <a:pPr marL="181240" indent="-181240">
              <a:buFontTx/>
              <a:buChar char="-"/>
            </a:pPr>
            <a:r>
              <a:rPr lang="en-US" dirty="0"/>
              <a:t>I don’t typically work with English – this is just a baseline for work with other languages</a:t>
            </a:r>
          </a:p>
        </p:txBody>
      </p:sp>
      <p:sp>
        <p:nvSpPr>
          <p:cNvPr id="4" name="Slide Number Placeholder 3"/>
          <p:cNvSpPr>
            <a:spLocks noGrp="1"/>
          </p:cNvSpPr>
          <p:nvPr>
            <p:ph type="sldNum" sz="quarter" idx="5"/>
          </p:nvPr>
        </p:nvSpPr>
        <p:spPr/>
        <p:txBody>
          <a:bodyPr/>
          <a:lstStyle/>
          <a:p>
            <a:fld id="{3130526B-4D11-5B47-ABB8-EA6BDB0149E2}" type="slidenum">
              <a:rPr lang="en-US" smtClean="0"/>
              <a:t>59</a:t>
            </a:fld>
            <a:endParaRPr lang="en-US"/>
          </a:p>
        </p:txBody>
      </p:sp>
    </p:spTree>
    <p:extLst>
      <p:ext uri="{BB962C8B-B14F-4D97-AF65-F5344CB8AC3E}">
        <p14:creationId xmlns:p14="http://schemas.microsoft.com/office/powerpoint/2010/main" val="4183916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30526B-4D11-5B47-ABB8-EA6BDB0149E2}" type="slidenum">
              <a:rPr lang="en-US" smtClean="0"/>
              <a:t>6</a:t>
            </a:fld>
            <a:endParaRPr lang="en-US"/>
          </a:p>
        </p:txBody>
      </p:sp>
    </p:spTree>
    <p:extLst>
      <p:ext uri="{BB962C8B-B14F-4D97-AF65-F5344CB8AC3E}">
        <p14:creationId xmlns:p14="http://schemas.microsoft.com/office/powerpoint/2010/main" val="2401473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Tempted to analyze nouns modifying nouns as compounds. Does this work?</a:t>
            </a:r>
          </a:p>
        </p:txBody>
      </p:sp>
      <p:sp>
        <p:nvSpPr>
          <p:cNvPr id="4" name="Slide Number Placeholder 3"/>
          <p:cNvSpPr>
            <a:spLocks noGrp="1"/>
          </p:cNvSpPr>
          <p:nvPr>
            <p:ph type="sldNum" sz="quarter" idx="5"/>
          </p:nvPr>
        </p:nvSpPr>
        <p:spPr/>
        <p:txBody>
          <a:bodyPr/>
          <a:lstStyle/>
          <a:p>
            <a:fld id="{3130526B-4D11-5B47-ABB8-EA6BDB0149E2}" type="slidenum">
              <a:rPr lang="en-US" smtClean="0"/>
              <a:t>7</a:t>
            </a:fld>
            <a:endParaRPr lang="en-US"/>
          </a:p>
        </p:txBody>
      </p:sp>
    </p:spTree>
    <p:extLst>
      <p:ext uri="{BB962C8B-B14F-4D97-AF65-F5344CB8AC3E}">
        <p14:creationId xmlns:p14="http://schemas.microsoft.com/office/powerpoint/2010/main" val="3890079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some cases, nouns modifying nouns do </a:t>
            </a:r>
            <a:r>
              <a:rPr lang="en-US" i="1" dirty="0"/>
              <a:t>become</a:t>
            </a:r>
            <a:r>
              <a:rPr lang="en-US" i="0" dirty="0"/>
              <a:t> compounds.</a:t>
            </a:r>
          </a:p>
          <a:p>
            <a:endParaRPr lang="en-US" i="0" dirty="0"/>
          </a:p>
          <a:p>
            <a:r>
              <a:rPr lang="en-US" i="0" dirty="0"/>
              <a:t>But not in every case.</a:t>
            </a:r>
            <a:endParaRPr lang="en-US" dirty="0"/>
          </a:p>
        </p:txBody>
      </p:sp>
      <p:sp>
        <p:nvSpPr>
          <p:cNvPr id="4" name="Slide Number Placeholder 3"/>
          <p:cNvSpPr>
            <a:spLocks noGrp="1"/>
          </p:cNvSpPr>
          <p:nvPr>
            <p:ph type="sldNum" sz="quarter" idx="5"/>
          </p:nvPr>
        </p:nvSpPr>
        <p:spPr/>
        <p:txBody>
          <a:bodyPr/>
          <a:lstStyle/>
          <a:p>
            <a:fld id="{3130526B-4D11-5B47-ABB8-EA6BDB0149E2}" type="slidenum">
              <a:rPr lang="en-US" smtClean="0"/>
              <a:t>8</a:t>
            </a:fld>
            <a:endParaRPr lang="en-US"/>
          </a:p>
        </p:txBody>
      </p:sp>
    </p:spTree>
    <p:extLst>
      <p:ext uri="{BB962C8B-B14F-4D97-AF65-F5344CB8AC3E}">
        <p14:creationId xmlns:p14="http://schemas.microsoft.com/office/powerpoint/2010/main" val="1046209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friendzone</a:t>
            </a:r>
            <a:r>
              <a:rPr lang="en-US" i="0" dirty="0"/>
              <a:t> doesn’t (yet) appear in the Google Books corpus</a:t>
            </a:r>
            <a:endParaRPr lang="en-US" i="1" dirty="0"/>
          </a:p>
          <a:p>
            <a:endParaRPr lang="en-US" dirty="0"/>
          </a:p>
          <a:p>
            <a:r>
              <a:rPr lang="en-US" dirty="0"/>
              <a:t>Linguists selective about their criteria</a:t>
            </a:r>
          </a:p>
          <a:p>
            <a:endParaRPr lang="en-US" dirty="0"/>
          </a:p>
          <a:p>
            <a:r>
              <a:rPr lang="en-US" dirty="0"/>
              <a:t>Cherry pick to accommodate:</a:t>
            </a:r>
          </a:p>
          <a:p>
            <a:pPr marL="181240" indent="-181240">
              <a:buFontTx/>
              <a:buChar char="-"/>
            </a:pPr>
            <a:r>
              <a:rPr lang="en-US" dirty="0"/>
              <a:t>tradition</a:t>
            </a:r>
          </a:p>
          <a:p>
            <a:pPr marL="181240" indent="-181240">
              <a:buFontTx/>
              <a:buChar char="-"/>
            </a:pPr>
            <a:r>
              <a:rPr lang="en-US" dirty="0"/>
              <a:t>their theoretical perspective</a:t>
            </a:r>
          </a:p>
        </p:txBody>
      </p:sp>
      <p:sp>
        <p:nvSpPr>
          <p:cNvPr id="4" name="Slide Number Placeholder 3"/>
          <p:cNvSpPr>
            <a:spLocks noGrp="1"/>
          </p:cNvSpPr>
          <p:nvPr>
            <p:ph type="sldNum" sz="quarter" idx="5"/>
          </p:nvPr>
        </p:nvSpPr>
        <p:spPr/>
        <p:txBody>
          <a:bodyPr/>
          <a:lstStyle/>
          <a:p>
            <a:fld id="{3130526B-4D11-5B47-ABB8-EA6BDB0149E2}" type="slidenum">
              <a:rPr lang="en-US" smtClean="0"/>
              <a:t>9</a:t>
            </a:fld>
            <a:endParaRPr lang="en-US"/>
          </a:p>
        </p:txBody>
      </p:sp>
    </p:spTree>
    <p:extLst>
      <p:ext uri="{BB962C8B-B14F-4D97-AF65-F5344CB8AC3E}">
        <p14:creationId xmlns:p14="http://schemas.microsoft.com/office/powerpoint/2010/main" val="22550873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0BD438E-54C3-1542-AD4D-7C03686E93D3}"/>
              </a:ext>
            </a:extLst>
          </p:cNvPr>
          <p:cNvSpPr/>
          <p:nvPr userDrawn="1"/>
        </p:nvSpPr>
        <p:spPr>
          <a:xfrm>
            <a:off x="0" y="5624947"/>
            <a:ext cx="12192000" cy="12330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Charis SIL" panose="02000500060000020004" pitchFamily="2" charset="0"/>
              <a:ea typeface="Charis SIL" panose="02000500060000020004" pitchFamily="2" charset="0"/>
              <a:cs typeface="Charis SIL" panose="02000500060000020004" pitchFamily="2" charset="0"/>
            </a:endParaRPr>
          </a:p>
        </p:txBody>
      </p:sp>
      <p:sp>
        <p:nvSpPr>
          <p:cNvPr id="2" name="Title 1">
            <a:extLst>
              <a:ext uri="{FF2B5EF4-FFF2-40B4-BE49-F238E27FC236}">
                <a16:creationId xmlns:a16="http://schemas.microsoft.com/office/drawing/2014/main" id="{67C29C91-D1E5-C148-B8F1-D5C38B745EF3}"/>
              </a:ext>
            </a:extLst>
          </p:cNvPr>
          <p:cNvSpPr>
            <a:spLocks noGrp="1"/>
          </p:cNvSpPr>
          <p:nvPr>
            <p:ph type="ctrTitle"/>
          </p:nvPr>
        </p:nvSpPr>
        <p:spPr>
          <a:xfrm>
            <a:off x="423745" y="1539061"/>
            <a:ext cx="11269491" cy="922626"/>
          </a:xfrm>
        </p:spPr>
        <p:txBody>
          <a:bodyPr anchor="b" anchorCtr="0">
            <a:normAutofit/>
          </a:bodyPr>
          <a:lstStyle>
            <a:lvl1pPr algn="l">
              <a:defRPr sz="3600">
                <a:solidFill>
                  <a:schemeClr val="bg1"/>
                </a:solidFill>
                <a:latin typeface="Charis SIL" panose="02000500060000020004" pitchFamily="2" charset="0"/>
                <a:ea typeface="Charis SIL" panose="02000500060000020004" pitchFamily="2" charset="0"/>
                <a:cs typeface="Charis SIL" panose="02000500060000020004" pitchFamily="2"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2B5F596-65D0-A341-9573-4D5B53D50F7E}"/>
              </a:ext>
            </a:extLst>
          </p:cNvPr>
          <p:cNvSpPr>
            <a:spLocks noGrp="1"/>
          </p:cNvSpPr>
          <p:nvPr>
            <p:ph type="subTitle" idx="1"/>
          </p:nvPr>
        </p:nvSpPr>
        <p:spPr>
          <a:xfrm>
            <a:off x="423745" y="2553763"/>
            <a:ext cx="11269491" cy="894506"/>
          </a:xfrm>
        </p:spPr>
        <p:txBody>
          <a:bodyPr>
            <a:normAutofit/>
          </a:bodyPr>
          <a:lstStyle>
            <a:lvl1pPr marL="0" indent="0" algn="l">
              <a:buNone/>
              <a:defRPr sz="2800" b="0">
                <a:solidFill>
                  <a:schemeClr val="bg1"/>
                </a:solidFill>
                <a:latin typeface="Charis SIL" panose="02000500060000020004" pitchFamily="2" charset="0"/>
                <a:ea typeface="Charis SIL" panose="02000500060000020004" pitchFamily="2" charset="0"/>
                <a:cs typeface="Charis SIL" panose="0200050006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Text Placeholder 4">
            <a:extLst>
              <a:ext uri="{FF2B5EF4-FFF2-40B4-BE49-F238E27FC236}">
                <a16:creationId xmlns:a16="http://schemas.microsoft.com/office/drawing/2014/main" id="{98292E38-076C-EB41-8603-A55427D67604}"/>
              </a:ext>
            </a:extLst>
          </p:cNvPr>
          <p:cNvSpPr>
            <a:spLocks noGrp="1"/>
          </p:cNvSpPr>
          <p:nvPr>
            <p:ph type="body" sz="quarter" idx="10" hasCustomPrompt="1"/>
          </p:nvPr>
        </p:nvSpPr>
        <p:spPr>
          <a:xfrm>
            <a:off x="423746" y="320041"/>
            <a:ext cx="1075508" cy="274991"/>
          </a:xfrm>
        </p:spPr>
        <p:txBody>
          <a:bodyPr>
            <a:noAutofit/>
          </a:bodyPr>
          <a:lstStyle>
            <a:lvl1pPr marL="0" indent="0">
              <a:buNone/>
              <a:defRPr sz="900">
                <a:solidFill>
                  <a:schemeClr val="bg1"/>
                </a:solidFill>
                <a:latin typeface="Charis SIL" panose="02000500060000020004" pitchFamily="2" charset="0"/>
                <a:ea typeface="Charis SIL" panose="02000500060000020004" pitchFamily="2" charset="0"/>
                <a:cs typeface="Charis SIL" panose="02000500060000020004" pitchFamily="2" charset="0"/>
              </a:defRPr>
            </a:lvl1pPr>
            <a:lvl2pPr marL="342900" indent="0">
              <a:buNone/>
              <a:defRPr sz="900">
                <a:solidFill>
                  <a:schemeClr val="bg1"/>
                </a:solidFill>
              </a:defRPr>
            </a:lvl2pPr>
            <a:lvl3pPr marL="685800" indent="0">
              <a:buNone/>
              <a:defRPr sz="90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MM/DD/YY</a:t>
            </a:r>
          </a:p>
        </p:txBody>
      </p:sp>
      <p:sp>
        <p:nvSpPr>
          <p:cNvPr id="6" name="Text Placeholder 5">
            <a:extLst>
              <a:ext uri="{FF2B5EF4-FFF2-40B4-BE49-F238E27FC236}">
                <a16:creationId xmlns:a16="http://schemas.microsoft.com/office/drawing/2014/main" id="{8AC4349C-0BCF-8045-9796-523469306F36}"/>
              </a:ext>
            </a:extLst>
          </p:cNvPr>
          <p:cNvSpPr>
            <a:spLocks noGrp="1"/>
          </p:cNvSpPr>
          <p:nvPr>
            <p:ph type="body" sz="quarter" idx="11" hasCustomPrompt="1"/>
          </p:nvPr>
        </p:nvSpPr>
        <p:spPr>
          <a:xfrm>
            <a:off x="222984" y="6455664"/>
            <a:ext cx="5873016" cy="256742"/>
          </a:xfrm>
        </p:spPr>
        <p:txBody>
          <a:bodyPr anchor="ctr" anchorCtr="0">
            <a:normAutofit/>
          </a:bodyPr>
          <a:lstStyle>
            <a:lvl1pPr marL="0" indent="0">
              <a:buNone/>
              <a:defRPr sz="1000" b="1">
                <a:solidFill>
                  <a:schemeClr val="bg1"/>
                </a:solidFill>
                <a:latin typeface="Charis SIL" panose="02000500060000020004" pitchFamily="2" charset="0"/>
                <a:ea typeface="Charis SIL" panose="02000500060000020004" pitchFamily="2" charset="0"/>
                <a:cs typeface="Charis SIL" panose="02000500060000020004" pitchFamily="2" charset="0"/>
              </a:defRPr>
            </a:lvl1pPr>
            <a:lvl2pPr marL="342900" indent="0">
              <a:buNone/>
              <a:defRPr b="1">
                <a:solidFill>
                  <a:schemeClr val="bg1"/>
                </a:solidFill>
              </a:defRPr>
            </a:lvl2pPr>
            <a:lvl3pPr marL="685800" indent="0">
              <a:buNone/>
              <a:defRPr b="1">
                <a:solidFill>
                  <a:schemeClr val="bg1"/>
                </a:solidFill>
              </a:defRPr>
            </a:lvl3pPr>
            <a:lvl4pPr marL="1028700" indent="0">
              <a:buNone/>
              <a:defRPr b="1">
                <a:solidFill>
                  <a:schemeClr val="bg1"/>
                </a:solidFill>
              </a:defRPr>
            </a:lvl4pPr>
            <a:lvl5pPr marL="1371600" indent="0">
              <a:buNone/>
              <a:defRPr b="1">
                <a:solidFill>
                  <a:schemeClr val="bg1"/>
                </a:solidFill>
              </a:defRPr>
            </a:lvl5pPr>
          </a:lstStyle>
          <a:p>
            <a:pPr lvl="0"/>
            <a:r>
              <a:rPr lang="en-US" sz="1000" dirty="0"/>
              <a:t>Office/Department/Division Name</a:t>
            </a:r>
            <a:endParaRPr lang="en-US" dirty="0"/>
          </a:p>
        </p:txBody>
      </p:sp>
      <p:pic>
        <p:nvPicPr>
          <p:cNvPr id="8" name="Picture 7">
            <a:extLst>
              <a:ext uri="{FF2B5EF4-FFF2-40B4-BE49-F238E27FC236}">
                <a16:creationId xmlns:a16="http://schemas.microsoft.com/office/drawing/2014/main" id="{7C95DADE-73AC-4F4A-8D9D-D1CC61E9D5A2}"/>
              </a:ext>
            </a:extLst>
          </p:cNvPr>
          <p:cNvPicPr>
            <a:picLocks noChangeAspect="1"/>
          </p:cNvPicPr>
          <p:nvPr userDrawn="1"/>
        </p:nvPicPr>
        <p:blipFill>
          <a:blip r:embed="rId2"/>
          <a:stretch>
            <a:fillRect/>
          </a:stretch>
        </p:blipFill>
        <p:spPr>
          <a:xfrm>
            <a:off x="9400032" y="6455664"/>
            <a:ext cx="2576623" cy="191686"/>
          </a:xfrm>
          <a:prstGeom prst="rect">
            <a:avLst/>
          </a:prstGeom>
        </p:spPr>
      </p:pic>
    </p:spTree>
    <p:extLst>
      <p:ext uri="{BB962C8B-B14F-4D97-AF65-F5344CB8AC3E}">
        <p14:creationId xmlns:p14="http://schemas.microsoft.com/office/powerpoint/2010/main" val="3933062675"/>
      </p:ext>
    </p:extLst>
  </p:cSld>
  <p:clrMapOvr>
    <a:masterClrMapping/>
  </p:clrMapOvr>
  <p:extLst>
    <p:ext uri="{DCECCB84-F9BA-43D5-87BE-67443E8EF086}">
      <p15:sldGuideLst xmlns:p15="http://schemas.microsoft.com/office/powerpoint/2012/main">
        <p15:guide id="1" orient="horz" pos="4176">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Aqua">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68F591-06BA-094E-829F-34CD10B83CFA}"/>
              </a:ext>
            </a:extLst>
          </p:cNvPr>
          <p:cNvSpPr/>
          <p:nvPr userDrawn="1"/>
        </p:nvSpPr>
        <p:spPr>
          <a:xfrm>
            <a:off x="0" y="5624947"/>
            <a:ext cx="12192000" cy="12330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haris SIL" panose="02000500060000020004" pitchFamily="2" charset="0"/>
              <a:ea typeface="Charis SIL" panose="02000500060000020004" pitchFamily="2" charset="0"/>
              <a:cs typeface="Charis SIL" panose="02000500060000020004" pitchFamily="2" charset="0"/>
            </a:endParaRPr>
          </a:p>
        </p:txBody>
      </p:sp>
      <p:sp>
        <p:nvSpPr>
          <p:cNvPr id="5" name="Title 1">
            <a:extLst>
              <a:ext uri="{FF2B5EF4-FFF2-40B4-BE49-F238E27FC236}">
                <a16:creationId xmlns:a16="http://schemas.microsoft.com/office/drawing/2014/main" id="{2D4A97A8-43D7-F94A-804D-F2509E2A5426}"/>
              </a:ext>
            </a:extLst>
          </p:cNvPr>
          <p:cNvSpPr>
            <a:spLocks noGrp="1"/>
          </p:cNvSpPr>
          <p:nvPr>
            <p:ph type="title"/>
          </p:nvPr>
        </p:nvSpPr>
        <p:spPr>
          <a:xfrm>
            <a:off x="831851" y="4094024"/>
            <a:ext cx="10515600" cy="1154257"/>
          </a:xfrm>
        </p:spPr>
        <p:txBody>
          <a:bodyPr anchor="b">
            <a:normAutofit/>
          </a:bodyPr>
          <a:lstStyle>
            <a:lvl1pPr>
              <a:defRPr sz="3600">
                <a:solidFill>
                  <a:schemeClr val="bg1"/>
                </a:solidFill>
                <a:latin typeface="Charis SIL" panose="02000500060000020004" pitchFamily="2" charset="0"/>
                <a:ea typeface="Charis SIL" panose="02000500060000020004" pitchFamily="2" charset="0"/>
                <a:cs typeface="Charis SIL" panose="02000500060000020004" pitchFamily="2" charset="0"/>
              </a:defRPr>
            </a:lvl1pPr>
          </a:lstStyle>
          <a:p>
            <a:r>
              <a:rPr lang="en-US"/>
              <a:t>Click to edit Master title style</a:t>
            </a:r>
            <a:endParaRPr lang="en-US" dirty="0"/>
          </a:p>
        </p:txBody>
      </p:sp>
      <p:sp>
        <p:nvSpPr>
          <p:cNvPr id="6" name="Text Placeholder 2">
            <a:extLst>
              <a:ext uri="{FF2B5EF4-FFF2-40B4-BE49-F238E27FC236}">
                <a16:creationId xmlns:a16="http://schemas.microsoft.com/office/drawing/2014/main" id="{19096781-2EAB-AA41-A18B-BE5F99DCF8F2}"/>
              </a:ext>
            </a:extLst>
          </p:cNvPr>
          <p:cNvSpPr>
            <a:spLocks noGrp="1"/>
          </p:cNvSpPr>
          <p:nvPr>
            <p:ph type="body" idx="1"/>
          </p:nvPr>
        </p:nvSpPr>
        <p:spPr>
          <a:xfrm>
            <a:off x="831851" y="5275269"/>
            <a:ext cx="10515600" cy="1035483"/>
          </a:xfrm>
        </p:spPr>
        <p:txBody>
          <a:bodyPr>
            <a:normAutofit/>
          </a:bodyPr>
          <a:lstStyle>
            <a:lvl1pPr marL="0" indent="0">
              <a:buNone/>
              <a:defRPr sz="2800">
                <a:solidFill>
                  <a:schemeClr val="bg1"/>
                </a:solidFill>
                <a:latin typeface="Charis SIL" panose="02000500060000020004" pitchFamily="2" charset="0"/>
                <a:ea typeface="Charis SIL" panose="02000500060000020004" pitchFamily="2" charset="0"/>
                <a:cs typeface="Charis SIL" panose="0200050006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2168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Moss">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68F591-06BA-094E-829F-34CD10B83CFA}"/>
              </a:ext>
            </a:extLst>
          </p:cNvPr>
          <p:cNvSpPr/>
          <p:nvPr userDrawn="1"/>
        </p:nvSpPr>
        <p:spPr>
          <a:xfrm>
            <a:off x="0" y="5624947"/>
            <a:ext cx="12192000" cy="1233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haris SIL" panose="02000500060000020004" pitchFamily="2" charset="0"/>
              <a:ea typeface="Charis SIL" panose="02000500060000020004" pitchFamily="2" charset="0"/>
              <a:cs typeface="Charis SIL" panose="02000500060000020004" pitchFamily="2" charset="0"/>
            </a:endParaRPr>
          </a:p>
        </p:txBody>
      </p:sp>
      <p:sp>
        <p:nvSpPr>
          <p:cNvPr id="5" name="Title 1">
            <a:extLst>
              <a:ext uri="{FF2B5EF4-FFF2-40B4-BE49-F238E27FC236}">
                <a16:creationId xmlns:a16="http://schemas.microsoft.com/office/drawing/2014/main" id="{0F876699-58AE-B843-BF2C-CDF9111EB826}"/>
              </a:ext>
            </a:extLst>
          </p:cNvPr>
          <p:cNvSpPr>
            <a:spLocks noGrp="1"/>
          </p:cNvSpPr>
          <p:nvPr>
            <p:ph type="title"/>
          </p:nvPr>
        </p:nvSpPr>
        <p:spPr>
          <a:xfrm>
            <a:off x="831851" y="4094024"/>
            <a:ext cx="10515600" cy="1154257"/>
          </a:xfrm>
        </p:spPr>
        <p:txBody>
          <a:bodyPr anchor="b">
            <a:normAutofit/>
          </a:bodyPr>
          <a:lstStyle>
            <a:lvl1pPr>
              <a:defRPr sz="3600">
                <a:solidFill>
                  <a:schemeClr val="bg1"/>
                </a:solidFill>
                <a:latin typeface="Charis SIL" panose="02000500060000020004" pitchFamily="2" charset="0"/>
                <a:ea typeface="Charis SIL" panose="02000500060000020004" pitchFamily="2" charset="0"/>
                <a:cs typeface="Charis SIL" panose="02000500060000020004" pitchFamily="2" charset="0"/>
              </a:defRPr>
            </a:lvl1pPr>
          </a:lstStyle>
          <a:p>
            <a:r>
              <a:rPr lang="en-US"/>
              <a:t>Click to edit Master title style</a:t>
            </a:r>
            <a:endParaRPr lang="en-US" dirty="0"/>
          </a:p>
        </p:txBody>
      </p:sp>
      <p:sp>
        <p:nvSpPr>
          <p:cNvPr id="6" name="Text Placeholder 2">
            <a:extLst>
              <a:ext uri="{FF2B5EF4-FFF2-40B4-BE49-F238E27FC236}">
                <a16:creationId xmlns:a16="http://schemas.microsoft.com/office/drawing/2014/main" id="{1B978750-9265-2F42-B1FE-2C5F098F10A5}"/>
              </a:ext>
            </a:extLst>
          </p:cNvPr>
          <p:cNvSpPr>
            <a:spLocks noGrp="1"/>
          </p:cNvSpPr>
          <p:nvPr>
            <p:ph type="body" idx="1"/>
          </p:nvPr>
        </p:nvSpPr>
        <p:spPr>
          <a:xfrm>
            <a:off x="831851" y="5275269"/>
            <a:ext cx="10515600" cy="1035483"/>
          </a:xfrm>
        </p:spPr>
        <p:txBody>
          <a:bodyPr>
            <a:normAutofit/>
          </a:bodyPr>
          <a:lstStyle>
            <a:lvl1pPr marL="0" indent="0">
              <a:buNone/>
              <a:defRPr sz="2800">
                <a:solidFill>
                  <a:schemeClr val="bg1"/>
                </a:solidFill>
                <a:latin typeface="Charis SIL" panose="02000500060000020004" pitchFamily="2" charset="0"/>
                <a:ea typeface="Charis SIL" panose="02000500060000020004" pitchFamily="2" charset="0"/>
                <a:cs typeface="Charis SIL" panose="0200050006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663511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Sea Green">
    <p:bg>
      <p:bgPr>
        <a:solidFill>
          <a:schemeClr val="accent3"/>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68F591-06BA-094E-829F-34CD10B83CFA}"/>
              </a:ext>
            </a:extLst>
          </p:cNvPr>
          <p:cNvSpPr/>
          <p:nvPr userDrawn="1"/>
        </p:nvSpPr>
        <p:spPr>
          <a:xfrm>
            <a:off x="0" y="5624947"/>
            <a:ext cx="12192000" cy="12330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haris SIL" panose="02000500060000020004" pitchFamily="2" charset="0"/>
              <a:ea typeface="Charis SIL" panose="02000500060000020004" pitchFamily="2" charset="0"/>
              <a:cs typeface="Charis SIL" panose="02000500060000020004" pitchFamily="2" charset="0"/>
            </a:endParaRPr>
          </a:p>
        </p:txBody>
      </p:sp>
      <p:sp>
        <p:nvSpPr>
          <p:cNvPr id="5" name="Title 1">
            <a:extLst>
              <a:ext uri="{FF2B5EF4-FFF2-40B4-BE49-F238E27FC236}">
                <a16:creationId xmlns:a16="http://schemas.microsoft.com/office/drawing/2014/main" id="{33644280-2B94-1F43-9F9D-005751069C1E}"/>
              </a:ext>
            </a:extLst>
          </p:cNvPr>
          <p:cNvSpPr>
            <a:spLocks noGrp="1"/>
          </p:cNvSpPr>
          <p:nvPr>
            <p:ph type="title"/>
          </p:nvPr>
        </p:nvSpPr>
        <p:spPr>
          <a:xfrm>
            <a:off x="831851" y="4094024"/>
            <a:ext cx="10515600" cy="1154257"/>
          </a:xfrm>
        </p:spPr>
        <p:txBody>
          <a:bodyPr anchor="b">
            <a:normAutofit/>
          </a:bodyPr>
          <a:lstStyle>
            <a:lvl1pPr>
              <a:defRPr sz="3600">
                <a:solidFill>
                  <a:schemeClr val="bg1"/>
                </a:solidFill>
                <a:latin typeface="Charis SIL" panose="02000500060000020004" pitchFamily="2" charset="0"/>
                <a:ea typeface="Charis SIL" panose="02000500060000020004" pitchFamily="2" charset="0"/>
                <a:cs typeface="Charis SIL" panose="02000500060000020004" pitchFamily="2" charset="0"/>
              </a:defRPr>
            </a:lvl1pPr>
          </a:lstStyle>
          <a:p>
            <a:r>
              <a:rPr lang="en-US"/>
              <a:t>Click to edit Master title style</a:t>
            </a:r>
            <a:endParaRPr lang="en-US" dirty="0"/>
          </a:p>
        </p:txBody>
      </p:sp>
      <p:sp>
        <p:nvSpPr>
          <p:cNvPr id="6" name="Text Placeholder 2">
            <a:extLst>
              <a:ext uri="{FF2B5EF4-FFF2-40B4-BE49-F238E27FC236}">
                <a16:creationId xmlns:a16="http://schemas.microsoft.com/office/drawing/2014/main" id="{93B9B106-9A81-3A4E-91A5-71CBBB636A24}"/>
              </a:ext>
            </a:extLst>
          </p:cNvPr>
          <p:cNvSpPr>
            <a:spLocks noGrp="1"/>
          </p:cNvSpPr>
          <p:nvPr>
            <p:ph type="body" idx="1"/>
          </p:nvPr>
        </p:nvSpPr>
        <p:spPr>
          <a:xfrm>
            <a:off x="831851" y="5275269"/>
            <a:ext cx="10515600" cy="1035483"/>
          </a:xfrm>
        </p:spPr>
        <p:txBody>
          <a:bodyPr>
            <a:normAutofit/>
          </a:bodyPr>
          <a:lstStyle>
            <a:lvl1pPr marL="0" indent="0">
              <a:buNone/>
              <a:defRPr sz="2800">
                <a:solidFill>
                  <a:schemeClr val="bg1"/>
                </a:solidFill>
                <a:latin typeface="Charis SIL" panose="02000500060000020004" pitchFamily="2" charset="0"/>
                <a:ea typeface="Charis SIL" panose="02000500060000020004" pitchFamily="2" charset="0"/>
                <a:cs typeface="Charis SIL" panose="0200050006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75631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Coral">
    <p:bg>
      <p:bgPr>
        <a:solidFill>
          <a:schemeClr val="accent4"/>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68F591-06BA-094E-829F-34CD10B83CFA}"/>
              </a:ext>
            </a:extLst>
          </p:cNvPr>
          <p:cNvSpPr/>
          <p:nvPr userDrawn="1"/>
        </p:nvSpPr>
        <p:spPr>
          <a:xfrm>
            <a:off x="0" y="5624947"/>
            <a:ext cx="12192000" cy="12330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haris SIL" panose="02000500060000020004" pitchFamily="2" charset="0"/>
              <a:ea typeface="Charis SIL" panose="02000500060000020004" pitchFamily="2" charset="0"/>
              <a:cs typeface="Charis SIL" panose="02000500060000020004" pitchFamily="2" charset="0"/>
            </a:endParaRPr>
          </a:p>
        </p:txBody>
      </p:sp>
      <p:sp>
        <p:nvSpPr>
          <p:cNvPr id="5" name="Title 1">
            <a:extLst>
              <a:ext uri="{FF2B5EF4-FFF2-40B4-BE49-F238E27FC236}">
                <a16:creationId xmlns:a16="http://schemas.microsoft.com/office/drawing/2014/main" id="{782ADD1F-C4BC-934B-9603-A2E4E0DE9782}"/>
              </a:ext>
            </a:extLst>
          </p:cNvPr>
          <p:cNvSpPr>
            <a:spLocks noGrp="1"/>
          </p:cNvSpPr>
          <p:nvPr>
            <p:ph type="title"/>
          </p:nvPr>
        </p:nvSpPr>
        <p:spPr>
          <a:xfrm>
            <a:off x="831851" y="4094024"/>
            <a:ext cx="10515600" cy="1154257"/>
          </a:xfrm>
        </p:spPr>
        <p:txBody>
          <a:bodyPr anchor="b">
            <a:normAutofit/>
          </a:bodyPr>
          <a:lstStyle>
            <a:lvl1pPr>
              <a:defRPr sz="3600">
                <a:solidFill>
                  <a:schemeClr val="bg1"/>
                </a:solidFill>
                <a:latin typeface="Charis SIL" panose="02000500060000020004" pitchFamily="2" charset="0"/>
                <a:ea typeface="Charis SIL" panose="02000500060000020004" pitchFamily="2" charset="0"/>
                <a:cs typeface="Charis SIL" panose="02000500060000020004" pitchFamily="2" charset="0"/>
              </a:defRPr>
            </a:lvl1pPr>
          </a:lstStyle>
          <a:p>
            <a:r>
              <a:rPr lang="en-US"/>
              <a:t>Click to edit Master title style</a:t>
            </a:r>
            <a:endParaRPr lang="en-US" dirty="0"/>
          </a:p>
        </p:txBody>
      </p:sp>
      <p:sp>
        <p:nvSpPr>
          <p:cNvPr id="6" name="Text Placeholder 2">
            <a:extLst>
              <a:ext uri="{FF2B5EF4-FFF2-40B4-BE49-F238E27FC236}">
                <a16:creationId xmlns:a16="http://schemas.microsoft.com/office/drawing/2014/main" id="{60149829-E60C-E548-BAF8-EC7F8D7B45E6}"/>
              </a:ext>
            </a:extLst>
          </p:cNvPr>
          <p:cNvSpPr>
            <a:spLocks noGrp="1"/>
          </p:cNvSpPr>
          <p:nvPr>
            <p:ph type="body" idx="1"/>
          </p:nvPr>
        </p:nvSpPr>
        <p:spPr>
          <a:xfrm>
            <a:off x="831851" y="5275269"/>
            <a:ext cx="10515600" cy="1035483"/>
          </a:xfrm>
        </p:spPr>
        <p:txBody>
          <a:bodyPr>
            <a:normAutofit/>
          </a:bodyPr>
          <a:lstStyle>
            <a:lvl1pPr marL="0" indent="0">
              <a:buNone/>
              <a:defRPr sz="2800">
                <a:solidFill>
                  <a:schemeClr val="bg1"/>
                </a:solidFill>
                <a:latin typeface="Charis SIL" panose="02000500060000020004" pitchFamily="2" charset="0"/>
                <a:ea typeface="Charis SIL" panose="02000500060000020004" pitchFamily="2" charset="0"/>
                <a:cs typeface="Charis SIL" panose="0200050006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28087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Go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68F591-06BA-094E-829F-34CD10B83CFA}"/>
              </a:ext>
            </a:extLst>
          </p:cNvPr>
          <p:cNvSpPr/>
          <p:nvPr userDrawn="1"/>
        </p:nvSpPr>
        <p:spPr>
          <a:xfrm>
            <a:off x="0" y="5624947"/>
            <a:ext cx="12192000" cy="12330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haris SIL" panose="02000500060000020004" pitchFamily="2" charset="0"/>
              <a:ea typeface="Charis SIL" panose="02000500060000020004" pitchFamily="2" charset="0"/>
              <a:cs typeface="Charis SIL" panose="02000500060000020004" pitchFamily="2" charset="0"/>
            </a:endParaRPr>
          </a:p>
        </p:txBody>
      </p:sp>
      <p:sp>
        <p:nvSpPr>
          <p:cNvPr id="5" name="Title 1">
            <a:extLst>
              <a:ext uri="{FF2B5EF4-FFF2-40B4-BE49-F238E27FC236}">
                <a16:creationId xmlns:a16="http://schemas.microsoft.com/office/drawing/2014/main" id="{295FD081-AA49-494B-8BF7-8841DD035DA6}"/>
              </a:ext>
            </a:extLst>
          </p:cNvPr>
          <p:cNvSpPr>
            <a:spLocks noGrp="1"/>
          </p:cNvSpPr>
          <p:nvPr>
            <p:ph type="title"/>
          </p:nvPr>
        </p:nvSpPr>
        <p:spPr>
          <a:xfrm>
            <a:off x="831851" y="4094024"/>
            <a:ext cx="10515600" cy="1154257"/>
          </a:xfrm>
        </p:spPr>
        <p:txBody>
          <a:bodyPr anchor="b">
            <a:normAutofit/>
          </a:bodyPr>
          <a:lstStyle>
            <a:lvl1pPr>
              <a:defRPr sz="3600">
                <a:solidFill>
                  <a:schemeClr val="tx2"/>
                </a:solidFill>
                <a:latin typeface="Charis SIL" panose="02000500060000020004" pitchFamily="2" charset="0"/>
                <a:ea typeface="Charis SIL" panose="02000500060000020004" pitchFamily="2" charset="0"/>
                <a:cs typeface="Charis SIL" panose="02000500060000020004" pitchFamily="2" charset="0"/>
              </a:defRPr>
            </a:lvl1pPr>
          </a:lstStyle>
          <a:p>
            <a:r>
              <a:rPr lang="en-US"/>
              <a:t>Click to edit Master title style</a:t>
            </a:r>
            <a:endParaRPr lang="en-US" dirty="0"/>
          </a:p>
        </p:txBody>
      </p:sp>
      <p:sp>
        <p:nvSpPr>
          <p:cNvPr id="6" name="Text Placeholder 2">
            <a:extLst>
              <a:ext uri="{FF2B5EF4-FFF2-40B4-BE49-F238E27FC236}">
                <a16:creationId xmlns:a16="http://schemas.microsoft.com/office/drawing/2014/main" id="{DC919967-9EDC-654B-8BBC-D55887E7A32B}"/>
              </a:ext>
            </a:extLst>
          </p:cNvPr>
          <p:cNvSpPr>
            <a:spLocks noGrp="1"/>
          </p:cNvSpPr>
          <p:nvPr>
            <p:ph type="body" idx="1"/>
          </p:nvPr>
        </p:nvSpPr>
        <p:spPr>
          <a:xfrm>
            <a:off x="831851" y="5275269"/>
            <a:ext cx="10515600" cy="1035483"/>
          </a:xfrm>
        </p:spPr>
        <p:txBody>
          <a:bodyPr>
            <a:normAutofit/>
          </a:bodyPr>
          <a:lstStyle>
            <a:lvl1pPr marL="0" indent="0">
              <a:buNone/>
              <a:defRPr sz="2800">
                <a:solidFill>
                  <a:schemeClr val="tx2"/>
                </a:solidFill>
                <a:latin typeface="Charis SIL" panose="02000500060000020004" pitchFamily="2" charset="0"/>
                <a:ea typeface="Charis SIL" panose="02000500060000020004" pitchFamily="2" charset="0"/>
                <a:cs typeface="Charis SIL" panose="0200050006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05776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406F1E-85A4-E549-8CCC-F44CAE24C63C}"/>
              </a:ext>
            </a:extLst>
          </p:cNvPr>
          <p:cNvSpPr/>
          <p:nvPr userDrawn="1"/>
        </p:nvSpPr>
        <p:spPr>
          <a:xfrm>
            <a:off x="0" y="6165275"/>
            <a:ext cx="12192000" cy="692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haris SIL" panose="02000500060000020004" pitchFamily="2" charset="0"/>
              <a:ea typeface="Charis SIL" panose="02000500060000020004" pitchFamily="2" charset="0"/>
              <a:cs typeface="Charis SIL" panose="02000500060000020004" pitchFamily="2" charset="0"/>
            </a:endParaRPr>
          </a:p>
        </p:txBody>
      </p:sp>
      <p:pic>
        <p:nvPicPr>
          <p:cNvPr id="5" name="Picture 4">
            <a:extLst>
              <a:ext uri="{FF2B5EF4-FFF2-40B4-BE49-F238E27FC236}">
                <a16:creationId xmlns:a16="http://schemas.microsoft.com/office/drawing/2014/main" id="{18E3CF50-9D33-1D49-B64E-CA1FD4B4F175}"/>
              </a:ext>
            </a:extLst>
          </p:cNvPr>
          <p:cNvPicPr>
            <a:picLocks noChangeAspect="1"/>
          </p:cNvPicPr>
          <p:nvPr userDrawn="1"/>
        </p:nvPicPr>
        <p:blipFill>
          <a:blip r:embed="rId2"/>
          <a:stretch>
            <a:fillRect/>
          </a:stretch>
        </p:blipFill>
        <p:spPr>
          <a:xfrm>
            <a:off x="2425700" y="3155950"/>
            <a:ext cx="7340600" cy="546100"/>
          </a:xfrm>
          <a:prstGeom prst="rect">
            <a:avLst/>
          </a:prstGeom>
        </p:spPr>
      </p:pic>
    </p:spTree>
    <p:extLst>
      <p:ext uri="{BB962C8B-B14F-4D97-AF65-F5344CB8AC3E}">
        <p14:creationId xmlns:p14="http://schemas.microsoft.com/office/powerpoint/2010/main" val="404673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A3A9-1A8A-E64F-9D05-95B9CCF2FB29}"/>
              </a:ext>
            </a:extLst>
          </p:cNvPr>
          <p:cNvSpPr>
            <a:spLocks noGrp="1"/>
          </p:cNvSpPr>
          <p:nvPr>
            <p:ph type="title"/>
          </p:nvPr>
        </p:nvSpPr>
        <p:spPr>
          <a:xfrm>
            <a:off x="526470" y="365126"/>
            <a:ext cx="11139060" cy="594360"/>
          </a:xfrm>
        </p:spPr>
        <p:txBody>
          <a:bodyPr anchor="t" anchorCtr="0"/>
          <a:lstStyle>
            <a:lvl1pPr>
              <a:defRPr>
                <a:latin typeface="Charis SIL" panose="02000500060000020004" pitchFamily="2" charset="0"/>
                <a:ea typeface="Charis SIL" panose="02000500060000020004" pitchFamily="2" charset="0"/>
                <a:cs typeface="Charis SIL" panose="02000500060000020004" pitchFamily="2"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31EB4E-BB72-914E-8B6C-9B81EF8D8D64}"/>
              </a:ext>
            </a:extLst>
          </p:cNvPr>
          <p:cNvSpPr>
            <a:spLocks noGrp="1"/>
          </p:cNvSpPr>
          <p:nvPr>
            <p:ph idx="1"/>
          </p:nvPr>
        </p:nvSpPr>
        <p:spPr>
          <a:xfrm>
            <a:off x="762000" y="1825625"/>
            <a:ext cx="10661069" cy="4351338"/>
          </a:xfrm>
        </p:spPr>
        <p:txBody>
          <a:bodyPr/>
          <a:lstStyle>
            <a:lvl1pPr>
              <a:defRPr>
                <a:latin typeface="Charis SIL" panose="02000500060000020004" pitchFamily="2" charset="0"/>
                <a:ea typeface="Charis SIL" panose="02000500060000020004" pitchFamily="2" charset="0"/>
                <a:cs typeface="Charis SIL" panose="02000500060000020004" pitchFamily="2" charset="0"/>
              </a:defRPr>
            </a:lvl1pPr>
            <a:lvl2pPr>
              <a:defRPr>
                <a:latin typeface="Charis SIL" panose="02000500060000020004" pitchFamily="2" charset="0"/>
                <a:ea typeface="Charis SIL" panose="02000500060000020004" pitchFamily="2" charset="0"/>
                <a:cs typeface="Charis SIL" panose="02000500060000020004" pitchFamily="2" charset="0"/>
              </a:defRPr>
            </a:lvl2pPr>
            <a:lvl3pPr>
              <a:defRPr>
                <a:latin typeface="Charis SIL" panose="02000500060000020004" pitchFamily="2" charset="0"/>
                <a:ea typeface="Charis SIL" panose="02000500060000020004" pitchFamily="2" charset="0"/>
                <a:cs typeface="Charis SIL" panose="02000500060000020004" pitchFamily="2" charset="0"/>
              </a:defRPr>
            </a:lvl3pPr>
            <a:lvl4pPr>
              <a:defRPr>
                <a:latin typeface="Charis SIL" panose="02000500060000020004" pitchFamily="2" charset="0"/>
                <a:ea typeface="Charis SIL" panose="02000500060000020004" pitchFamily="2" charset="0"/>
                <a:cs typeface="Charis SIL" panose="02000500060000020004" pitchFamily="2" charset="0"/>
              </a:defRPr>
            </a:lvl4pPr>
            <a:lvl5pPr>
              <a:defRPr>
                <a:latin typeface="Charis SIL" panose="02000500060000020004" pitchFamily="2" charset="0"/>
                <a:ea typeface="Charis SIL" panose="02000500060000020004" pitchFamily="2" charset="0"/>
                <a:cs typeface="Charis SIL" panose="0200050006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8536160"/>
      </p:ext>
    </p:extLst>
  </p:cSld>
  <p:clrMapOvr>
    <a:masterClrMapping/>
  </p:clrMapOvr>
  <p:extLst>
    <p:ext uri="{DCECCB84-F9BA-43D5-87BE-67443E8EF086}">
      <p15:sldGuideLst xmlns:p15="http://schemas.microsoft.com/office/powerpoint/2012/main">
        <p15:guide id="1" orient="horz" pos="2160">
          <p15:clr>
            <a:srgbClr val="FBAE40"/>
          </p15:clr>
        </p15:guide>
        <p15:guide id="2" pos="2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4527-BD31-454E-9107-69E39D6B921F}"/>
              </a:ext>
            </a:extLst>
          </p:cNvPr>
          <p:cNvSpPr>
            <a:spLocks noGrp="1"/>
          </p:cNvSpPr>
          <p:nvPr>
            <p:ph type="title"/>
          </p:nvPr>
        </p:nvSpPr>
        <p:spPr>
          <a:xfrm>
            <a:off x="526470" y="365127"/>
            <a:ext cx="11139059" cy="601229"/>
          </a:xfrm>
        </p:spPr>
        <p:txBody>
          <a:bodyPr/>
          <a:lstStyle>
            <a:lvl1pPr>
              <a:defRPr>
                <a:latin typeface="Charis SIL" panose="02000500060000020004" pitchFamily="2" charset="0"/>
                <a:ea typeface="Charis SIL" panose="02000500060000020004" pitchFamily="2" charset="0"/>
                <a:cs typeface="Charis SIL" panose="02000500060000020004" pitchFamily="2" charset="0"/>
              </a:defRPr>
            </a:lvl1pPr>
          </a:lstStyle>
          <a:p>
            <a:r>
              <a:rPr lang="en-US"/>
              <a:t>Click to edit Master title style</a:t>
            </a:r>
          </a:p>
        </p:txBody>
      </p:sp>
      <p:sp>
        <p:nvSpPr>
          <p:cNvPr id="4" name="Text Placeholder 3">
            <a:extLst>
              <a:ext uri="{FF2B5EF4-FFF2-40B4-BE49-F238E27FC236}">
                <a16:creationId xmlns:a16="http://schemas.microsoft.com/office/drawing/2014/main" id="{620E3AB4-4EDC-2F4E-9329-91A2FE36ED96}"/>
              </a:ext>
            </a:extLst>
          </p:cNvPr>
          <p:cNvSpPr>
            <a:spLocks noGrp="1"/>
          </p:cNvSpPr>
          <p:nvPr>
            <p:ph type="body" sz="quarter" idx="10" hasCustomPrompt="1"/>
          </p:nvPr>
        </p:nvSpPr>
        <p:spPr>
          <a:xfrm>
            <a:off x="762000" y="1264045"/>
            <a:ext cx="10661069" cy="1289969"/>
          </a:xfrm>
        </p:spPr>
        <p:txBody>
          <a:bodyPr>
            <a:noAutofit/>
          </a:bodyPr>
          <a:lstStyle>
            <a:lvl1pPr marL="0" indent="0">
              <a:buNone/>
              <a:defRPr sz="2400">
                <a:solidFill>
                  <a:schemeClr val="tx1"/>
                </a:solidFill>
                <a:latin typeface="Charis SIL" panose="02000500060000020004" pitchFamily="2" charset="0"/>
                <a:ea typeface="Charis SIL" panose="02000500060000020004" pitchFamily="2" charset="0"/>
                <a:cs typeface="Charis SIL" panose="02000500060000020004" pitchFamily="2" charset="0"/>
              </a:defRPr>
            </a:lvl1pPr>
            <a:lvl2pPr marL="342900" indent="0">
              <a:buNone/>
              <a:defRPr sz="1800">
                <a:solidFill>
                  <a:schemeClr val="tx1"/>
                </a:solidFill>
              </a:defRPr>
            </a:lvl2pPr>
            <a:lvl3pPr marL="685800" indent="0">
              <a:buNone/>
              <a:defRPr sz="1800">
                <a:solidFill>
                  <a:schemeClr val="tx1"/>
                </a:solidFill>
              </a:defRPr>
            </a:lvl3pPr>
            <a:lvl4pPr marL="1028700" indent="0">
              <a:buNone/>
              <a:defRPr sz="1800">
                <a:solidFill>
                  <a:schemeClr val="tx1"/>
                </a:solidFill>
              </a:defRPr>
            </a:lvl4pPr>
            <a:lvl5pPr marL="1371600" indent="0">
              <a:buNone/>
              <a:defRPr sz="2000">
                <a:solidFill>
                  <a:schemeClr val="tx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a:t>
            </a:r>
          </a:p>
          <a:p>
            <a:pPr lvl="0"/>
            <a:endParaRPr lang="en-US" dirty="0"/>
          </a:p>
          <a:p>
            <a:pPr lvl="4"/>
            <a:endParaRPr lang="en-US" dirty="0"/>
          </a:p>
        </p:txBody>
      </p:sp>
      <p:sp>
        <p:nvSpPr>
          <p:cNvPr id="6" name="Picture Placeholder 5">
            <a:extLst>
              <a:ext uri="{FF2B5EF4-FFF2-40B4-BE49-F238E27FC236}">
                <a16:creationId xmlns:a16="http://schemas.microsoft.com/office/drawing/2014/main" id="{C8D8CD89-FCB8-EC44-88B7-A7D2288BDF7D}"/>
              </a:ext>
            </a:extLst>
          </p:cNvPr>
          <p:cNvSpPr>
            <a:spLocks noGrp="1"/>
          </p:cNvSpPr>
          <p:nvPr>
            <p:ph type="pic" sz="quarter" idx="11"/>
          </p:nvPr>
        </p:nvSpPr>
        <p:spPr>
          <a:xfrm>
            <a:off x="762000" y="3096695"/>
            <a:ext cx="10661069" cy="2816225"/>
          </a:xfrm>
        </p:spPr>
        <p:txBody>
          <a:bodyPr/>
          <a:lstStyle>
            <a:lvl1pPr marL="0" indent="0">
              <a:buNone/>
              <a:defRPr>
                <a:latin typeface="Charis SIL" panose="02000500060000020004" pitchFamily="2" charset="0"/>
                <a:ea typeface="Charis SIL" panose="02000500060000020004" pitchFamily="2" charset="0"/>
                <a:cs typeface="Charis SIL" panose="02000500060000020004" pitchFamily="2" charset="0"/>
              </a:defRPr>
            </a:lvl1pPr>
          </a:lstStyle>
          <a:p>
            <a:r>
              <a:rPr lang="en-US" dirty="0"/>
              <a:t>Click icon to add picture</a:t>
            </a:r>
          </a:p>
        </p:txBody>
      </p:sp>
    </p:spTree>
    <p:extLst>
      <p:ext uri="{BB962C8B-B14F-4D97-AF65-F5344CB8AC3E}">
        <p14:creationId xmlns:p14="http://schemas.microsoft.com/office/powerpoint/2010/main" val="2069822712"/>
      </p:ext>
    </p:extLst>
  </p:cSld>
  <p:clrMapOvr>
    <a:masterClrMapping/>
  </p:clrMapOvr>
  <p:extLst>
    <p:ext uri="{DCECCB84-F9BA-43D5-87BE-67443E8EF086}">
      <p15:sldGuideLst xmlns:p15="http://schemas.microsoft.com/office/powerpoint/2012/main">
        <p15:guide id="1" orient="horz" pos="2160">
          <p15:clr>
            <a:srgbClr val="FBAE40"/>
          </p15:clr>
        </p15:guide>
        <p15:guide id="2" pos="3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82FA-781A-C548-9707-B4EA67FB2ECA}"/>
              </a:ext>
            </a:extLst>
          </p:cNvPr>
          <p:cNvSpPr>
            <a:spLocks noGrp="1"/>
          </p:cNvSpPr>
          <p:nvPr>
            <p:ph type="title"/>
          </p:nvPr>
        </p:nvSpPr>
        <p:spPr/>
        <p:txBody>
          <a:bodyPr/>
          <a:lstStyle>
            <a:lvl1pPr>
              <a:defRPr>
                <a:latin typeface="Charis SIL" panose="02000500060000020004" pitchFamily="2" charset="0"/>
                <a:ea typeface="Charis SIL" panose="02000500060000020004" pitchFamily="2" charset="0"/>
                <a:cs typeface="Charis SIL" panose="02000500060000020004" pitchFamily="2"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8895C43-266B-B24A-8AEC-05D656EB3BA0}"/>
              </a:ext>
            </a:extLst>
          </p:cNvPr>
          <p:cNvSpPr>
            <a:spLocks noGrp="1"/>
          </p:cNvSpPr>
          <p:nvPr>
            <p:ph sz="half" idx="1"/>
          </p:nvPr>
        </p:nvSpPr>
        <p:spPr>
          <a:xfrm>
            <a:off x="762000" y="1825625"/>
            <a:ext cx="5232400" cy="4351338"/>
          </a:xfrm>
        </p:spPr>
        <p:txBody>
          <a:bodyPr/>
          <a:lstStyle>
            <a:lvl1pPr>
              <a:defRPr>
                <a:latin typeface="Charis SIL" panose="02000500060000020004" pitchFamily="2" charset="0"/>
                <a:ea typeface="Charis SIL" panose="02000500060000020004" pitchFamily="2" charset="0"/>
                <a:cs typeface="Charis SIL" panose="02000500060000020004" pitchFamily="2" charset="0"/>
              </a:defRPr>
            </a:lvl1pPr>
            <a:lvl2pPr>
              <a:defRPr>
                <a:latin typeface="Charis SIL" panose="02000500060000020004" pitchFamily="2" charset="0"/>
                <a:ea typeface="Charis SIL" panose="02000500060000020004" pitchFamily="2" charset="0"/>
                <a:cs typeface="Charis SIL" panose="02000500060000020004" pitchFamily="2" charset="0"/>
              </a:defRPr>
            </a:lvl2pPr>
            <a:lvl3pPr>
              <a:defRPr>
                <a:latin typeface="Charis SIL" panose="02000500060000020004" pitchFamily="2" charset="0"/>
                <a:ea typeface="Charis SIL" panose="02000500060000020004" pitchFamily="2" charset="0"/>
                <a:cs typeface="Charis SIL" panose="02000500060000020004" pitchFamily="2" charset="0"/>
              </a:defRPr>
            </a:lvl3pPr>
            <a:lvl4pPr>
              <a:defRPr>
                <a:latin typeface="Charis SIL" panose="02000500060000020004" pitchFamily="2" charset="0"/>
                <a:ea typeface="Charis SIL" panose="02000500060000020004" pitchFamily="2" charset="0"/>
                <a:cs typeface="Charis SIL" panose="02000500060000020004" pitchFamily="2" charset="0"/>
              </a:defRPr>
            </a:lvl4pPr>
            <a:lvl5pPr>
              <a:defRPr>
                <a:latin typeface="Charis SIL" panose="02000500060000020004" pitchFamily="2" charset="0"/>
                <a:ea typeface="Charis SIL" panose="02000500060000020004" pitchFamily="2" charset="0"/>
                <a:cs typeface="Charis SIL" panose="0200050006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9EC6B5A-63BB-4E4D-BC5F-3E79E1ADE94F}"/>
              </a:ext>
            </a:extLst>
          </p:cNvPr>
          <p:cNvSpPr>
            <a:spLocks noGrp="1"/>
          </p:cNvSpPr>
          <p:nvPr>
            <p:ph sz="half" idx="2"/>
          </p:nvPr>
        </p:nvSpPr>
        <p:spPr>
          <a:xfrm>
            <a:off x="6197600" y="1825625"/>
            <a:ext cx="5225469" cy="4351338"/>
          </a:xfrm>
        </p:spPr>
        <p:txBody>
          <a:bodyPr/>
          <a:lstStyle>
            <a:lvl1pPr>
              <a:defRPr>
                <a:latin typeface="Charis SIL" panose="02000500060000020004" pitchFamily="2" charset="0"/>
                <a:ea typeface="Charis SIL" panose="02000500060000020004" pitchFamily="2" charset="0"/>
                <a:cs typeface="Charis SIL" panose="02000500060000020004" pitchFamily="2" charset="0"/>
              </a:defRPr>
            </a:lvl1pPr>
            <a:lvl2pPr>
              <a:defRPr>
                <a:latin typeface="Charis SIL" panose="02000500060000020004" pitchFamily="2" charset="0"/>
                <a:ea typeface="Charis SIL" panose="02000500060000020004" pitchFamily="2" charset="0"/>
                <a:cs typeface="Charis SIL" panose="02000500060000020004" pitchFamily="2" charset="0"/>
              </a:defRPr>
            </a:lvl2pPr>
            <a:lvl3pPr>
              <a:defRPr>
                <a:latin typeface="Charis SIL" panose="02000500060000020004" pitchFamily="2" charset="0"/>
                <a:ea typeface="Charis SIL" panose="02000500060000020004" pitchFamily="2" charset="0"/>
                <a:cs typeface="Charis SIL" panose="02000500060000020004" pitchFamily="2" charset="0"/>
              </a:defRPr>
            </a:lvl3pPr>
            <a:lvl4pPr>
              <a:defRPr>
                <a:latin typeface="Charis SIL" panose="02000500060000020004" pitchFamily="2" charset="0"/>
                <a:ea typeface="Charis SIL" panose="02000500060000020004" pitchFamily="2" charset="0"/>
                <a:cs typeface="Charis SIL" panose="02000500060000020004" pitchFamily="2" charset="0"/>
              </a:defRPr>
            </a:lvl4pPr>
            <a:lvl5pPr>
              <a:defRPr>
                <a:latin typeface="Charis SIL" panose="02000500060000020004" pitchFamily="2" charset="0"/>
                <a:ea typeface="Charis SIL" panose="02000500060000020004" pitchFamily="2" charset="0"/>
                <a:cs typeface="Charis SIL" panose="0200050006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095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Blocks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82FA-781A-C548-9707-B4EA67FB2ECA}"/>
              </a:ext>
            </a:extLst>
          </p:cNvPr>
          <p:cNvSpPr>
            <a:spLocks noGrp="1"/>
          </p:cNvSpPr>
          <p:nvPr>
            <p:ph type="title"/>
          </p:nvPr>
        </p:nvSpPr>
        <p:spPr/>
        <p:txBody>
          <a:bodyPr/>
          <a:lstStyle>
            <a:lvl1pPr>
              <a:defRPr>
                <a:latin typeface="Charis SIL" panose="02000500060000020004" pitchFamily="2" charset="0"/>
                <a:ea typeface="Charis SIL" panose="02000500060000020004" pitchFamily="2" charset="0"/>
                <a:cs typeface="Charis SIL" panose="02000500060000020004"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B8895C43-266B-B24A-8AEC-05D656EB3BA0}"/>
              </a:ext>
            </a:extLst>
          </p:cNvPr>
          <p:cNvSpPr>
            <a:spLocks noGrp="1"/>
          </p:cNvSpPr>
          <p:nvPr>
            <p:ph sz="half" idx="1"/>
          </p:nvPr>
        </p:nvSpPr>
        <p:spPr>
          <a:xfrm>
            <a:off x="762000" y="2284267"/>
            <a:ext cx="5232400" cy="1478036"/>
          </a:xfrm>
        </p:spPr>
        <p:txBody>
          <a:bodyPr>
            <a:normAutofit/>
          </a:bodyPr>
          <a:lstStyle>
            <a:lvl1pPr>
              <a:defRPr sz="2000">
                <a:latin typeface="Charis SIL" panose="02000500060000020004" pitchFamily="2" charset="0"/>
                <a:ea typeface="Charis SIL" panose="02000500060000020004" pitchFamily="2" charset="0"/>
                <a:cs typeface="Charis SIL" panose="02000500060000020004" pitchFamily="2" charset="0"/>
              </a:defRPr>
            </a:lvl1pPr>
            <a:lvl2pPr>
              <a:defRPr sz="1600">
                <a:latin typeface="Charis SIL" panose="02000500060000020004" pitchFamily="2" charset="0"/>
                <a:ea typeface="Charis SIL" panose="02000500060000020004" pitchFamily="2" charset="0"/>
                <a:cs typeface="Charis SIL" panose="02000500060000020004" pitchFamily="2" charset="0"/>
              </a:defRPr>
            </a:lvl2pPr>
            <a:lvl3pPr>
              <a:defRPr sz="1400">
                <a:latin typeface="Charis SIL" panose="02000500060000020004" pitchFamily="2" charset="0"/>
                <a:ea typeface="Charis SIL" panose="02000500060000020004" pitchFamily="2" charset="0"/>
                <a:cs typeface="Charis SIL" panose="02000500060000020004" pitchFamily="2" charset="0"/>
              </a:defRPr>
            </a:lvl3pPr>
            <a:lvl4pPr>
              <a:defRPr sz="1200">
                <a:latin typeface="Charis SIL" panose="02000500060000020004" pitchFamily="2" charset="0"/>
                <a:ea typeface="Charis SIL" panose="02000500060000020004" pitchFamily="2" charset="0"/>
                <a:cs typeface="Charis SIL" panose="02000500060000020004" pitchFamily="2" charset="0"/>
              </a:defRPr>
            </a:lvl4pPr>
            <a:lvl5pPr>
              <a:defRPr sz="1200">
                <a:latin typeface="Charis SIL" panose="02000500060000020004" pitchFamily="2" charset="0"/>
                <a:ea typeface="Charis SIL" panose="02000500060000020004" pitchFamily="2" charset="0"/>
                <a:cs typeface="Charis SIL" panose="0200050006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a:extLst>
              <a:ext uri="{FF2B5EF4-FFF2-40B4-BE49-F238E27FC236}">
                <a16:creationId xmlns:a16="http://schemas.microsoft.com/office/drawing/2014/main" id="{32DDFAD5-F047-3041-8386-E66D01BC1132}"/>
              </a:ext>
            </a:extLst>
          </p:cNvPr>
          <p:cNvSpPr>
            <a:spLocks noGrp="1"/>
          </p:cNvSpPr>
          <p:nvPr>
            <p:ph sz="half" idx="10"/>
          </p:nvPr>
        </p:nvSpPr>
        <p:spPr>
          <a:xfrm>
            <a:off x="762000" y="4365771"/>
            <a:ext cx="5232400" cy="1811193"/>
          </a:xfrm>
        </p:spPr>
        <p:txBody>
          <a:bodyPr>
            <a:normAutofit/>
          </a:bodyPr>
          <a:lstStyle>
            <a:lvl1pPr>
              <a:defRPr sz="2000">
                <a:latin typeface="Charis SIL" panose="02000500060000020004" pitchFamily="2" charset="0"/>
                <a:ea typeface="Charis SIL" panose="02000500060000020004" pitchFamily="2" charset="0"/>
                <a:cs typeface="Charis SIL" panose="02000500060000020004" pitchFamily="2" charset="0"/>
              </a:defRPr>
            </a:lvl1pPr>
            <a:lvl2pPr>
              <a:defRPr sz="1600">
                <a:latin typeface="Charis SIL" panose="02000500060000020004" pitchFamily="2" charset="0"/>
                <a:ea typeface="Charis SIL" panose="02000500060000020004" pitchFamily="2" charset="0"/>
                <a:cs typeface="Charis SIL" panose="02000500060000020004" pitchFamily="2" charset="0"/>
              </a:defRPr>
            </a:lvl2pPr>
            <a:lvl3pPr>
              <a:defRPr sz="1400">
                <a:latin typeface="Charis SIL" panose="02000500060000020004" pitchFamily="2" charset="0"/>
                <a:ea typeface="Charis SIL" panose="02000500060000020004" pitchFamily="2" charset="0"/>
                <a:cs typeface="Charis SIL" panose="02000500060000020004" pitchFamily="2" charset="0"/>
              </a:defRPr>
            </a:lvl3pPr>
            <a:lvl4pPr>
              <a:defRPr sz="1200">
                <a:latin typeface="Charis SIL" panose="02000500060000020004" pitchFamily="2" charset="0"/>
                <a:ea typeface="Charis SIL" panose="02000500060000020004" pitchFamily="2" charset="0"/>
                <a:cs typeface="Charis SIL" panose="02000500060000020004" pitchFamily="2" charset="0"/>
              </a:defRPr>
            </a:lvl4pPr>
            <a:lvl5pPr>
              <a:defRPr sz="1200">
                <a:latin typeface="Charis SIL" panose="02000500060000020004" pitchFamily="2" charset="0"/>
                <a:ea typeface="Charis SIL" panose="02000500060000020004" pitchFamily="2" charset="0"/>
                <a:cs typeface="Charis SIL" panose="0200050006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E9C7C1AA-6F23-AA49-9026-A28AE8D9CD1D}"/>
              </a:ext>
            </a:extLst>
          </p:cNvPr>
          <p:cNvSpPr>
            <a:spLocks noGrp="1"/>
          </p:cNvSpPr>
          <p:nvPr>
            <p:ph type="body" sz="quarter" idx="11" hasCustomPrompt="1"/>
          </p:nvPr>
        </p:nvSpPr>
        <p:spPr>
          <a:xfrm>
            <a:off x="762000" y="3906838"/>
            <a:ext cx="5232400" cy="458787"/>
          </a:xfrm>
        </p:spPr>
        <p:txBody>
          <a:bodyPr>
            <a:normAutofit/>
          </a:bodyPr>
          <a:lstStyle>
            <a:lvl1pPr marL="0" indent="0">
              <a:buNone/>
              <a:defRPr sz="2000" b="1">
                <a:solidFill>
                  <a:schemeClr val="accent1"/>
                </a:solidFill>
                <a:latin typeface="Charis SIL" panose="02000500060000020004" pitchFamily="2" charset="0"/>
                <a:ea typeface="Charis SIL" panose="02000500060000020004" pitchFamily="2" charset="0"/>
                <a:cs typeface="Charis SIL" panose="02000500060000020004" pitchFamily="2" charset="0"/>
              </a:defRPr>
            </a:lvl1pPr>
            <a:lvl2pPr>
              <a:defRPr b="1"/>
            </a:lvl2pPr>
            <a:lvl3pPr>
              <a:defRPr b="1"/>
            </a:lvl3pPr>
            <a:lvl4pPr>
              <a:defRPr b="1"/>
            </a:lvl4pPr>
            <a:lvl5pPr>
              <a:defRPr b="1"/>
            </a:lvl5pPr>
          </a:lstStyle>
          <a:p>
            <a:pPr lvl="0"/>
            <a:r>
              <a:rPr lang="en-US" dirty="0"/>
              <a:t>Edit Bulleted List Title 2</a:t>
            </a:r>
          </a:p>
        </p:txBody>
      </p:sp>
      <p:sp>
        <p:nvSpPr>
          <p:cNvPr id="8" name="Text Placeholder 6">
            <a:extLst>
              <a:ext uri="{FF2B5EF4-FFF2-40B4-BE49-F238E27FC236}">
                <a16:creationId xmlns:a16="http://schemas.microsoft.com/office/drawing/2014/main" id="{BD1EAAD0-5A62-CC4B-BC05-BC5CBEDF654C}"/>
              </a:ext>
            </a:extLst>
          </p:cNvPr>
          <p:cNvSpPr>
            <a:spLocks noGrp="1"/>
          </p:cNvSpPr>
          <p:nvPr>
            <p:ph type="body" sz="quarter" idx="12" hasCustomPrompt="1"/>
          </p:nvPr>
        </p:nvSpPr>
        <p:spPr>
          <a:xfrm>
            <a:off x="762000" y="1825481"/>
            <a:ext cx="5232400" cy="458787"/>
          </a:xfrm>
        </p:spPr>
        <p:txBody>
          <a:bodyPr>
            <a:normAutofit/>
          </a:bodyPr>
          <a:lstStyle>
            <a:lvl1pPr marL="0" indent="0">
              <a:buNone/>
              <a:defRPr sz="2000" b="1">
                <a:solidFill>
                  <a:schemeClr val="accent1"/>
                </a:solidFill>
                <a:latin typeface="Charis SIL" panose="02000500060000020004" pitchFamily="2" charset="0"/>
                <a:ea typeface="Charis SIL" panose="02000500060000020004" pitchFamily="2" charset="0"/>
                <a:cs typeface="Charis SIL" panose="02000500060000020004" pitchFamily="2" charset="0"/>
              </a:defRPr>
            </a:lvl1pPr>
            <a:lvl2pPr>
              <a:defRPr b="1"/>
            </a:lvl2pPr>
            <a:lvl3pPr>
              <a:defRPr b="1"/>
            </a:lvl3pPr>
            <a:lvl4pPr>
              <a:defRPr b="1"/>
            </a:lvl4pPr>
            <a:lvl5pPr>
              <a:defRPr b="1"/>
            </a:lvl5pPr>
          </a:lstStyle>
          <a:p>
            <a:pPr lvl="0"/>
            <a:r>
              <a:rPr lang="en-US" dirty="0"/>
              <a:t>Edit Bulleted List Title 1</a:t>
            </a:r>
          </a:p>
        </p:txBody>
      </p:sp>
      <p:sp>
        <p:nvSpPr>
          <p:cNvPr id="12" name="Picture Placeholder 11">
            <a:extLst>
              <a:ext uri="{FF2B5EF4-FFF2-40B4-BE49-F238E27FC236}">
                <a16:creationId xmlns:a16="http://schemas.microsoft.com/office/drawing/2014/main" id="{B5C16FF6-B5DF-0C42-A500-F2E8C80DF71D}"/>
              </a:ext>
            </a:extLst>
          </p:cNvPr>
          <p:cNvSpPr>
            <a:spLocks noGrp="1"/>
          </p:cNvSpPr>
          <p:nvPr>
            <p:ph type="pic" sz="quarter" idx="13"/>
          </p:nvPr>
        </p:nvSpPr>
        <p:spPr>
          <a:xfrm>
            <a:off x="6221073" y="1825625"/>
            <a:ext cx="5181600" cy="4351338"/>
          </a:xfrm>
        </p:spPr>
        <p:txBody>
          <a:bodyPr/>
          <a:lstStyle>
            <a:lvl1pPr marL="0" indent="0">
              <a:buNone/>
              <a:defRPr>
                <a:latin typeface="Charis SIL" panose="02000500060000020004" pitchFamily="2" charset="0"/>
                <a:ea typeface="Charis SIL" panose="02000500060000020004" pitchFamily="2" charset="0"/>
                <a:cs typeface="Charis SIL" panose="02000500060000020004" pitchFamily="2" charset="0"/>
              </a:defRPr>
            </a:lvl1pPr>
          </a:lstStyle>
          <a:p>
            <a:r>
              <a:rPr lang="en-US"/>
              <a:t>Click icon to add picture</a:t>
            </a:r>
            <a:endParaRPr lang="en-US" dirty="0"/>
          </a:p>
        </p:txBody>
      </p:sp>
    </p:spTree>
    <p:extLst>
      <p:ext uri="{BB962C8B-B14F-4D97-AF65-F5344CB8AC3E}">
        <p14:creationId xmlns:p14="http://schemas.microsoft.com/office/powerpoint/2010/main" val="631496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Rows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82FA-781A-C548-9707-B4EA67FB2ECA}"/>
              </a:ext>
            </a:extLst>
          </p:cNvPr>
          <p:cNvSpPr>
            <a:spLocks noGrp="1"/>
          </p:cNvSpPr>
          <p:nvPr>
            <p:ph type="title"/>
          </p:nvPr>
        </p:nvSpPr>
        <p:spPr/>
        <p:txBody>
          <a:bodyPr/>
          <a:lstStyle>
            <a:lvl1pPr>
              <a:defRPr>
                <a:latin typeface="Charis SIL" panose="02000500060000020004" pitchFamily="2" charset="0"/>
                <a:ea typeface="Charis SIL" panose="02000500060000020004" pitchFamily="2" charset="0"/>
                <a:cs typeface="Charis SIL" panose="02000500060000020004"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B8895C43-266B-B24A-8AEC-05D656EB3BA0}"/>
              </a:ext>
            </a:extLst>
          </p:cNvPr>
          <p:cNvSpPr>
            <a:spLocks noGrp="1"/>
          </p:cNvSpPr>
          <p:nvPr>
            <p:ph sz="half" idx="1"/>
          </p:nvPr>
        </p:nvSpPr>
        <p:spPr>
          <a:xfrm>
            <a:off x="762000" y="2284267"/>
            <a:ext cx="5232400" cy="1478036"/>
          </a:xfrm>
        </p:spPr>
        <p:txBody>
          <a:bodyPr>
            <a:noAutofit/>
          </a:bodyPr>
          <a:lstStyle>
            <a:lvl1pPr>
              <a:defRPr sz="2000">
                <a:latin typeface="Charis SIL" panose="02000500060000020004" pitchFamily="2" charset="0"/>
                <a:ea typeface="Charis SIL" panose="02000500060000020004" pitchFamily="2" charset="0"/>
                <a:cs typeface="Charis SIL" panose="02000500060000020004" pitchFamily="2" charset="0"/>
              </a:defRPr>
            </a:lvl1pPr>
            <a:lvl2pPr>
              <a:defRPr sz="1600">
                <a:latin typeface="Charis SIL" panose="02000500060000020004" pitchFamily="2" charset="0"/>
                <a:ea typeface="Charis SIL" panose="02000500060000020004" pitchFamily="2" charset="0"/>
                <a:cs typeface="Charis SIL" panose="02000500060000020004" pitchFamily="2" charset="0"/>
              </a:defRPr>
            </a:lvl2pPr>
            <a:lvl3pPr>
              <a:defRPr sz="1400">
                <a:latin typeface="Charis SIL" panose="02000500060000020004" pitchFamily="2" charset="0"/>
                <a:ea typeface="Charis SIL" panose="02000500060000020004" pitchFamily="2" charset="0"/>
                <a:cs typeface="Charis SIL" panose="02000500060000020004" pitchFamily="2" charset="0"/>
              </a:defRPr>
            </a:lvl3pPr>
            <a:lvl4pPr>
              <a:defRPr sz="1200">
                <a:latin typeface="Charis SIL" panose="02000500060000020004" pitchFamily="2" charset="0"/>
                <a:ea typeface="Charis SIL" panose="02000500060000020004" pitchFamily="2" charset="0"/>
                <a:cs typeface="Charis SIL" panose="02000500060000020004" pitchFamily="2" charset="0"/>
              </a:defRPr>
            </a:lvl4pPr>
            <a:lvl5pPr>
              <a:defRPr sz="1200">
                <a:latin typeface="Charis SIL" panose="02000500060000020004" pitchFamily="2" charset="0"/>
                <a:ea typeface="Charis SIL" panose="02000500060000020004" pitchFamily="2" charset="0"/>
                <a:cs typeface="Charis SIL" panose="0200050006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a:extLst>
              <a:ext uri="{FF2B5EF4-FFF2-40B4-BE49-F238E27FC236}">
                <a16:creationId xmlns:a16="http://schemas.microsoft.com/office/drawing/2014/main" id="{32DDFAD5-F047-3041-8386-E66D01BC1132}"/>
              </a:ext>
            </a:extLst>
          </p:cNvPr>
          <p:cNvSpPr>
            <a:spLocks noGrp="1"/>
          </p:cNvSpPr>
          <p:nvPr>
            <p:ph sz="half" idx="10"/>
          </p:nvPr>
        </p:nvSpPr>
        <p:spPr>
          <a:xfrm>
            <a:off x="762000" y="4365771"/>
            <a:ext cx="5232400" cy="1811193"/>
          </a:xfrm>
        </p:spPr>
        <p:txBody>
          <a:bodyPr>
            <a:normAutofit/>
          </a:bodyPr>
          <a:lstStyle>
            <a:lvl1pPr>
              <a:defRPr sz="2000">
                <a:latin typeface="Charis SIL" panose="02000500060000020004" pitchFamily="2" charset="0"/>
                <a:ea typeface="Charis SIL" panose="02000500060000020004" pitchFamily="2" charset="0"/>
                <a:cs typeface="Charis SIL" panose="02000500060000020004" pitchFamily="2" charset="0"/>
              </a:defRPr>
            </a:lvl1pPr>
            <a:lvl2pPr>
              <a:defRPr sz="1600">
                <a:latin typeface="Charis SIL" panose="02000500060000020004" pitchFamily="2" charset="0"/>
                <a:ea typeface="Charis SIL" panose="02000500060000020004" pitchFamily="2" charset="0"/>
                <a:cs typeface="Charis SIL" panose="02000500060000020004" pitchFamily="2" charset="0"/>
              </a:defRPr>
            </a:lvl2pPr>
            <a:lvl3pPr>
              <a:defRPr sz="1400">
                <a:latin typeface="Charis SIL" panose="02000500060000020004" pitchFamily="2" charset="0"/>
                <a:ea typeface="Charis SIL" panose="02000500060000020004" pitchFamily="2" charset="0"/>
                <a:cs typeface="Charis SIL" panose="02000500060000020004" pitchFamily="2" charset="0"/>
              </a:defRPr>
            </a:lvl3pPr>
            <a:lvl4pPr>
              <a:defRPr sz="1200">
                <a:latin typeface="Charis SIL" panose="02000500060000020004" pitchFamily="2" charset="0"/>
                <a:ea typeface="Charis SIL" panose="02000500060000020004" pitchFamily="2" charset="0"/>
                <a:cs typeface="Charis SIL" panose="02000500060000020004" pitchFamily="2" charset="0"/>
              </a:defRPr>
            </a:lvl4pPr>
            <a:lvl5pPr>
              <a:defRPr sz="1200">
                <a:latin typeface="Charis SIL" panose="02000500060000020004" pitchFamily="2" charset="0"/>
                <a:ea typeface="Charis SIL" panose="02000500060000020004" pitchFamily="2" charset="0"/>
                <a:cs typeface="Charis SIL" panose="0200050006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E9C7C1AA-6F23-AA49-9026-A28AE8D9CD1D}"/>
              </a:ext>
            </a:extLst>
          </p:cNvPr>
          <p:cNvSpPr>
            <a:spLocks noGrp="1"/>
          </p:cNvSpPr>
          <p:nvPr>
            <p:ph type="body" sz="quarter" idx="11" hasCustomPrompt="1"/>
          </p:nvPr>
        </p:nvSpPr>
        <p:spPr>
          <a:xfrm>
            <a:off x="762000" y="3906838"/>
            <a:ext cx="5232400" cy="458787"/>
          </a:xfrm>
        </p:spPr>
        <p:txBody>
          <a:bodyPr>
            <a:normAutofit/>
          </a:bodyPr>
          <a:lstStyle>
            <a:lvl1pPr marL="0" indent="0">
              <a:buNone/>
              <a:defRPr sz="2000" b="1">
                <a:solidFill>
                  <a:schemeClr val="accent1"/>
                </a:solidFill>
                <a:latin typeface="Charis SIL" panose="02000500060000020004" pitchFamily="2" charset="0"/>
                <a:ea typeface="Charis SIL" panose="02000500060000020004" pitchFamily="2" charset="0"/>
                <a:cs typeface="Charis SIL" panose="02000500060000020004" pitchFamily="2" charset="0"/>
              </a:defRPr>
            </a:lvl1pPr>
            <a:lvl2pPr>
              <a:defRPr b="1"/>
            </a:lvl2pPr>
            <a:lvl3pPr>
              <a:defRPr b="1"/>
            </a:lvl3pPr>
            <a:lvl4pPr>
              <a:defRPr b="1"/>
            </a:lvl4pPr>
            <a:lvl5pPr>
              <a:defRPr b="1"/>
            </a:lvl5pPr>
          </a:lstStyle>
          <a:p>
            <a:pPr lvl="0"/>
            <a:r>
              <a:rPr lang="en-US" dirty="0"/>
              <a:t>Edit Bulleted List Title 2</a:t>
            </a:r>
          </a:p>
        </p:txBody>
      </p:sp>
      <p:sp>
        <p:nvSpPr>
          <p:cNvPr id="8" name="Text Placeholder 6">
            <a:extLst>
              <a:ext uri="{FF2B5EF4-FFF2-40B4-BE49-F238E27FC236}">
                <a16:creationId xmlns:a16="http://schemas.microsoft.com/office/drawing/2014/main" id="{BD1EAAD0-5A62-CC4B-BC05-BC5CBEDF654C}"/>
              </a:ext>
            </a:extLst>
          </p:cNvPr>
          <p:cNvSpPr>
            <a:spLocks noGrp="1"/>
          </p:cNvSpPr>
          <p:nvPr>
            <p:ph type="body" sz="quarter" idx="12" hasCustomPrompt="1"/>
          </p:nvPr>
        </p:nvSpPr>
        <p:spPr>
          <a:xfrm>
            <a:off x="762000" y="1825481"/>
            <a:ext cx="5232400" cy="458787"/>
          </a:xfrm>
        </p:spPr>
        <p:txBody>
          <a:bodyPr>
            <a:normAutofit/>
          </a:bodyPr>
          <a:lstStyle>
            <a:lvl1pPr marL="0" indent="0">
              <a:buNone/>
              <a:defRPr sz="2000" b="1">
                <a:solidFill>
                  <a:schemeClr val="accent1"/>
                </a:solidFill>
                <a:latin typeface="Charis SIL" panose="02000500060000020004" pitchFamily="2" charset="0"/>
                <a:ea typeface="Charis SIL" panose="02000500060000020004" pitchFamily="2" charset="0"/>
                <a:cs typeface="Charis SIL" panose="02000500060000020004" pitchFamily="2" charset="0"/>
              </a:defRPr>
            </a:lvl1pPr>
            <a:lvl2pPr>
              <a:defRPr b="1"/>
            </a:lvl2pPr>
            <a:lvl3pPr>
              <a:defRPr b="1"/>
            </a:lvl3pPr>
            <a:lvl4pPr>
              <a:defRPr b="1"/>
            </a:lvl4pPr>
            <a:lvl5pPr>
              <a:defRPr b="1"/>
            </a:lvl5pPr>
          </a:lstStyle>
          <a:p>
            <a:pPr lvl="0"/>
            <a:r>
              <a:rPr lang="en-US" dirty="0"/>
              <a:t>Edit Bulleted List Title 1</a:t>
            </a:r>
          </a:p>
        </p:txBody>
      </p:sp>
      <p:sp>
        <p:nvSpPr>
          <p:cNvPr id="9" name="Content Placeholder 2">
            <a:extLst>
              <a:ext uri="{FF2B5EF4-FFF2-40B4-BE49-F238E27FC236}">
                <a16:creationId xmlns:a16="http://schemas.microsoft.com/office/drawing/2014/main" id="{DEBD32F5-35B3-D748-8BC3-8E9E25E502B5}"/>
              </a:ext>
            </a:extLst>
          </p:cNvPr>
          <p:cNvSpPr>
            <a:spLocks noGrp="1"/>
          </p:cNvSpPr>
          <p:nvPr>
            <p:ph sz="half" idx="13"/>
          </p:nvPr>
        </p:nvSpPr>
        <p:spPr>
          <a:xfrm>
            <a:off x="6236853" y="2284122"/>
            <a:ext cx="5156200" cy="1478036"/>
          </a:xfrm>
        </p:spPr>
        <p:txBody>
          <a:bodyPr>
            <a:normAutofit/>
          </a:bodyPr>
          <a:lstStyle>
            <a:lvl1pPr>
              <a:defRPr sz="2000">
                <a:latin typeface="Charis SIL" panose="02000500060000020004" pitchFamily="2" charset="0"/>
                <a:ea typeface="Charis SIL" panose="02000500060000020004" pitchFamily="2" charset="0"/>
                <a:cs typeface="Charis SIL" panose="02000500060000020004" pitchFamily="2" charset="0"/>
              </a:defRPr>
            </a:lvl1pPr>
            <a:lvl2pPr>
              <a:defRPr sz="1600">
                <a:latin typeface="Charis SIL" panose="02000500060000020004" pitchFamily="2" charset="0"/>
                <a:ea typeface="Charis SIL" panose="02000500060000020004" pitchFamily="2" charset="0"/>
                <a:cs typeface="Charis SIL" panose="02000500060000020004" pitchFamily="2" charset="0"/>
              </a:defRPr>
            </a:lvl2pPr>
            <a:lvl3pPr>
              <a:defRPr sz="1400">
                <a:latin typeface="Charis SIL" panose="02000500060000020004" pitchFamily="2" charset="0"/>
                <a:ea typeface="Charis SIL" panose="02000500060000020004" pitchFamily="2" charset="0"/>
                <a:cs typeface="Charis SIL" panose="02000500060000020004" pitchFamily="2" charset="0"/>
              </a:defRPr>
            </a:lvl3pPr>
            <a:lvl4pPr>
              <a:defRPr sz="1200">
                <a:latin typeface="Charis SIL" panose="02000500060000020004" pitchFamily="2" charset="0"/>
                <a:ea typeface="Charis SIL" panose="02000500060000020004" pitchFamily="2" charset="0"/>
                <a:cs typeface="Charis SIL" panose="02000500060000020004" pitchFamily="2" charset="0"/>
              </a:defRPr>
            </a:lvl4pPr>
            <a:lvl5pPr>
              <a:defRPr sz="1200">
                <a:latin typeface="Charis SIL" panose="02000500060000020004" pitchFamily="2" charset="0"/>
                <a:ea typeface="Charis SIL" panose="02000500060000020004" pitchFamily="2" charset="0"/>
                <a:cs typeface="Charis SIL" panose="0200050006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4B267FC4-B2EF-DA47-AA11-5BF6913B6720}"/>
              </a:ext>
            </a:extLst>
          </p:cNvPr>
          <p:cNvSpPr>
            <a:spLocks noGrp="1"/>
          </p:cNvSpPr>
          <p:nvPr>
            <p:ph sz="half" idx="14"/>
          </p:nvPr>
        </p:nvSpPr>
        <p:spPr>
          <a:xfrm>
            <a:off x="6236853" y="4365626"/>
            <a:ext cx="5156200" cy="1811193"/>
          </a:xfrm>
        </p:spPr>
        <p:txBody>
          <a:bodyPr>
            <a:normAutofit/>
          </a:bodyPr>
          <a:lstStyle>
            <a:lvl1pPr>
              <a:defRPr sz="2000">
                <a:latin typeface="Charis SIL" panose="02000500060000020004" pitchFamily="2" charset="0"/>
                <a:ea typeface="Charis SIL" panose="02000500060000020004" pitchFamily="2" charset="0"/>
                <a:cs typeface="Charis SIL" panose="02000500060000020004" pitchFamily="2" charset="0"/>
              </a:defRPr>
            </a:lvl1pPr>
            <a:lvl2pPr>
              <a:defRPr sz="1600">
                <a:latin typeface="Charis SIL" panose="02000500060000020004" pitchFamily="2" charset="0"/>
                <a:ea typeface="Charis SIL" panose="02000500060000020004" pitchFamily="2" charset="0"/>
                <a:cs typeface="Charis SIL" panose="02000500060000020004" pitchFamily="2" charset="0"/>
              </a:defRPr>
            </a:lvl2pPr>
            <a:lvl3pPr>
              <a:defRPr sz="1400">
                <a:latin typeface="Charis SIL" panose="02000500060000020004" pitchFamily="2" charset="0"/>
                <a:ea typeface="Charis SIL" panose="02000500060000020004" pitchFamily="2" charset="0"/>
                <a:cs typeface="Charis SIL" panose="02000500060000020004" pitchFamily="2" charset="0"/>
              </a:defRPr>
            </a:lvl3pPr>
            <a:lvl4pPr>
              <a:defRPr sz="1200">
                <a:latin typeface="Charis SIL" panose="02000500060000020004" pitchFamily="2" charset="0"/>
                <a:ea typeface="Charis SIL" panose="02000500060000020004" pitchFamily="2" charset="0"/>
                <a:cs typeface="Charis SIL" panose="02000500060000020004" pitchFamily="2" charset="0"/>
              </a:defRPr>
            </a:lvl4pPr>
            <a:lvl5pPr>
              <a:defRPr sz="1200">
                <a:latin typeface="Charis SIL" panose="02000500060000020004" pitchFamily="2" charset="0"/>
                <a:ea typeface="Charis SIL" panose="02000500060000020004" pitchFamily="2" charset="0"/>
                <a:cs typeface="Charis SIL" panose="0200050006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603B3A9A-9264-7E49-A031-4581AFA21517}"/>
              </a:ext>
            </a:extLst>
          </p:cNvPr>
          <p:cNvSpPr>
            <a:spLocks noGrp="1"/>
          </p:cNvSpPr>
          <p:nvPr>
            <p:ph type="body" sz="quarter" idx="15" hasCustomPrompt="1"/>
          </p:nvPr>
        </p:nvSpPr>
        <p:spPr>
          <a:xfrm>
            <a:off x="6236853" y="3906694"/>
            <a:ext cx="5156200" cy="458787"/>
          </a:xfrm>
        </p:spPr>
        <p:txBody>
          <a:bodyPr>
            <a:normAutofit/>
          </a:bodyPr>
          <a:lstStyle>
            <a:lvl1pPr marL="0" indent="0">
              <a:buNone/>
              <a:defRPr sz="2000" b="1">
                <a:solidFill>
                  <a:schemeClr val="accent1"/>
                </a:solidFill>
                <a:latin typeface="Charis SIL" panose="02000500060000020004" pitchFamily="2" charset="0"/>
                <a:ea typeface="Charis SIL" panose="02000500060000020004" pitchFamily="2" charset="0"/>
                <a:cs typeface="Charis SIL" panose="02000500060000020004" pitchFamily="2" charset="0"/>
              </a:defRPr>
            </a:lvl1pPr>
            <a:lvl2pPr>
              <a:defRPr b="1"/>
            </a:lvl2pPr>
            <a:lvl3pPr>
              <a:defRPr b="1"/>
            </a:lvl3pPr>
            <a:lvl4pPr>
              <a:defRPr b="1"/>
            </a:lvl4pPr>
            <a:lvl5pPr>
              <a:defRPr b="1"/>
            </a:lvl5pPr>
          </a:lstStyle>
          <a:p>
            <a:pPr lvl="0"/>
            <a:r>
              <a:rPr lang="en-US" dirty="0"/>
              <a:t>Edit Bulleted List Title 4</a:t>
            </a:r>
          </a:p>
        </p:txBody>
      </p:sp>
      <p:sp>
        <p:nvSpPr>
          <p:cNvPr id="13" name="Text Placeholder 6">
            <a:extLst>
              <a:ext uri="{FF2B5EF4-FFF2-40B4-BE49-F238E27FC236}">
                <a16:creationId xmlns:a16="http://schemas.microsoft.com/office/drawing/2014/main" id="{73E58B0F-56D2-8D46-B63E-37D8C16EEDDF}"/>
              </a:ext>
            </a:extLst>
          </p:cNvPr>
          <p:cNvSpPr>
            <a:spLocks noGrp="1"/>
          </p:cNvSpPr>
          <p:nvPr>
            <p:ph type="body" sz="quarter" idx="16" hasCustomPrompt="1"/>
          </p:nvPr>
        </p:nvSpPr>
        <p:spPr>
          <a:xfrm>
            <a:off x="6236853" y="1825336"/>
            <a:ext cx="5156200" cy="458787"/>
          </a:xfrm>
        </p:spPr>
        <p:txBody>
          <a:bodyPr>
            <a:normAutofit/>
          </a:bodyPr>
          <a:lstStyle>
            <a:lvl1pPr marL="0" indent="0">
              <a:buNone/>
              <a:defRPr sz="2000" b="1">
                <a:solidFill>
                  <a:schemeClr val="accent1"/>
                </a:solidFill>
                <a:latin typeface="Charis SIL" panose="02000500060000020004" pitchFamily="2" charset="0"/>
                <a:ea typeface="Charis SIL" panose="02000500060000020004" pitchFamily="2" charset="0"/>
                <a:cs typeface="Charis SIL" panose="02000500060000020004" pitchFamily="2" charset="0"/>
              </a:defRPr>
            </a:lvl1pPr>
            <a:lvl2pPr>
              <a:defRPr b="1"/>
            </a:lvl2pPr>
            <a:lvl3pPr>
              <a:defRPr b="1"/>
            </a:lvl3pPr>
            <a:lvl4pPr>
              <a:defRPr b="1"/>
            </a:lvl4pPr>
            <a:lvl5pPr>
              <a:defRPr b="1"/>
            </a:lvl5pPr>
          </a:lstStyle>
          <a:p>
            <a:pPr lvl="0"/>
            <a:r>
              <a:rPr lang="en-US" dirty="0"/>
              <a:t>Edit Bulleted List Title 3</a:t>
            </a:r>
          </a:p>
        </p:txBody>
      </p:sp>
    </p:spTree>
    <p:extLst>
      <p:ext uri="{BB962C8B-B14F-4D97-AF65-F5344CB8AC3E}">
        <p14:creationId xmlns:p14="http://schemas.microsoft.com/office/powerpoint/2010/main" val="1877488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with Title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26FE5BE-4DA3-0040-85D4-10ED4DE0463A}"/>
              </a:ext>
            </a:extLst>
          </p:cNvPr>
          <p:cNvSpPr>
            <a:spLocks noGrp="1"/>
          </p:cNvSpPr>
          <p:nvPr>
            <p:ph type="body" idx="1"/>
          </p:nvPr>
        </p:nvSpPr>
        <p:spPr>
          <a:xfrm>
            <a:off x="762001" y="1681163"/>
            <a:ext cx="5236633" cy="823912"/>
          </a:xfrm>
        </p:spPr>
        <p:txBody>
          <a:bodyPr anchor="b">
            <a:normAutofit/>
          </a:bodyPr>
          <a:lstStyle>
            <a:lvl1pPr marL="0" indent="0">
              <a:buNone/>
              <a:defRPr sz="2000" b="1">
                <a:solidFill>
                  <a:schemeClr val="accent1"/>
                </a:solidFill>
                <a:latin typeface="Charis SIL" panose="02000500060000020004" pitchFamily="2" charset="0"/>
                <a:ea typeface="Charis SIL" panose="02000500060000020004" pitchFamily="2" charset="0"/>
                <a:cs typeface="Charis SIL" panose="0200050006000002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DA9CA-B66B-E34F-B1B6-BC9931475CD2}"/>
              </a:ext>
            </a:extLst>
          </p:cNvPr>
          <p:cNvSpPr>
            <a:spLocks noGrp="1"/>
          </p:cNvSpPr>
          <p:nvPr>
            <p:ph sz="half" idx="2"/>
          </p:nvPr>
        </p:nvSpPr>
        <p:spPr>
          <a:xfrm>
            <a:off x="762001" y="2505075"/>
            <a:ext cx="5236633" cy="3684588"/>
          </a:xfrm>
        </p:spPr>
        <p:txBody>
          <a:bodyPr>
            <a:normAutofit/>
          </a:bodyPr>
          <a:lstStyle>
            <a:lvl1pPr>
              <a:defRPr sz="2000">
                <a:latin typeface="Charis SIL" panose="02000500060000020004" pitchFamily="2" charset="0"/>
                <a:ea typeface="Charis SIL" panose="02000500060000020004" pitchFamily="2" charset="0"/>
                <a:cs typeface="Charis SIL" panose="02000500060000020004" pitchFamily="2" charset="0"/>
              </a:defRPr>
            </a:lvl1pPr>
            <a:lvl2pPr>
              <a:defRPr sz="1600">
                <a:latin typeface="Charis SIL" panose="02000500060000020004" pitchFamily="2" charset="0"/>
                <a:ea typeface="Charis SIL" panose="02000500060000020004" pitchFamily="2" charset="0"/>
                <a:cs typeface="Charis SIL" panose="02000500060000020004" pitchFamily="2" charset="0"/>
              </a:defRPr>
            </a:lvl2pPr>
            <a:lvl3pPr>
              <a:defRPr sz="1400">
                <a:latin typeface="Charis SIL" panose="02000500060000020004" pitchFamily="2" charset="0"/>
                <a:ea typeface="Charis SIL" panose="02000500060000020004" pitchFamily="2" charset="0"/>
                <a:cs typeface="Charis SIL" panose="02000500060000020004" pitchFamily="2" charset="0"/>
              </a:defRPr>
            </a:lvl3pPr>
            <a:lvl4pPr>
              <a:defRPr sz="1200">
                <a:latin typeface="Charis SIL" panose="02000500060000020004" pitchFamily="2" charset="0"/>
                <a:ea typeface="Charis SIL" panose="02000500060000020004" pitchFamily="2" charset="0"/>
                <a:cs typeface="Charis SIL" panose="02000500060000020004" pitchFamily="2" charset="0"/>
              </a:defRPr>
            </a:lvl4pPr>
            <a:lvl5pPr>
              <a:defRPr sz="1200">
                <a:latin typeface="Charis SIL" panose="02000500060000020004" pitchFamily="2" charset="0"/>
                <a:ea typeface="Charis SIL" panose="02000500060000020004" pitchFamily="2" charset="0"/>
                <a:cs typeface="Charis SIL" panose="0200050006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E9D562A-BDA8-6946-ADE8-8AD6EF0CF899}"/>
              </a:ext>
            </a:extLst>
          </p:cNvPr>
          <p:cNvSpPr>
            <a:spLocks noGrp="1"/>
          </p:cNvSpPr>
          <p:nvPr>
            <p:ph type="body" sz="quarter" idx="3"/>
          </p:nvPr>
        </p:nvSpPr>
        <p:spPr>
          <a:xfrm>
            <a:off x="6172200" y="1681163"/>
            <a:ext cx="5250869" cy="823912"/>
          </a:xfrm>
        </p:spPr>
        <p:txBody>
          <a:bodyPr anchor="b">
            <a:normAutofit/>
          </a:bodyPr>
          <a:lstStyle>
            <a:lvl1pPr marL="0" indent="0">
              <a:buNone/>
              <a:defRPr sz="2000" b="1">
                <a:solidFill>
                  <a:schemeClr val="accent1"/>
                </a:solidFill>
                <a:latin typeface="Charis SIL" panose="02000500060000020004" pitchFamily="2" charset="0"/>
                <a:ea typeface="Charis SIL" panose="02000500060000020004" pitchFamily="2" charset="0"/>
                <a:cs typeface="Charis SIL" panose="0200050006000002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15DDEE-EBF8-934D-9120-77750C4EACDC}"/>
              </a:ext>
            </a:extLst>
          </p:cNvPr>
          <p:cNvSpPr>
            <a:spLocks noGrp="1"/>
          </p:cNvSpPr>
          <p:nvPr>
            <p:ph sz="quarter" idx="4"/>
          </p:nvPr>
        </p:nvSpPr>
        <p:spPr>
          <a:xfrm>
            <a:off x="6172200" y="2505075"/>
            <a:ext cx="5250869" cy="3684588"/>
          </a:xfrm>
        </p:spPr>
        <p:txBody>
          <a:bodyPr>
            <a:normAutofit/>
          </a:bodyPr>
          <a:lstStyle>
            <a:lvl1pPr>
              <a:defRPr sz="2000">
                <a:latin typeface="Charis SIL" panose="02000500060000020004" pitchFamily="2" charset="0"/>
                <a:ea typeface="Charis SIL" panose="02000500060000020004" pitchFamily="2" charset="0"/>
                <a:cs typeface="Charis SIL" panose="02000500060000020004" pitchFamily="2" charset="0"/>
              </a:defRPr>
            </a:lvl1pPr>
            <a:lvl2pPr>
              <a:defRPr sz="1600">
                <a:latin typeface="Charis SIL" panose="02000500060000020004" pitchFamily="2" charset="0"/>
                <a:ea typeface="Charis SIL" panose="02000500060000020004" pitchFamily="2" charset="0"/>
                <a:cs typeface="Charis SIL" panose="02000500060000020004" pitchFamily="2" charset="0"/>
              </a:defRPr>
            </a:lvl2pPr>
            <a:lvl3pPr>
              <a:defRPr sz="1400">
                <a:latin typeface="Charis SIL" panose="02000500060000020004" pitchFamily="2" charset="0"/>
                <a:ea typeface="Charis SIL" panose="02000500060000020004" pitchFamily="2" charset="0"/>
                <a:cs typeface="Charis SIL" panose="02000500060000020004" pitchFamily="2" charset="0"/>
              </a:defRPr>
            </a:lvl3pPr>
            <a:lvl4pPr>
              <a:defRPr sz="1200">
                <a:latin typeface="Charis SIL" panose="02000500060000020004" pitchFamily="2" charset="0"/>
                <a:ea typeface="Charis SIL" panose="02000500060000020004" pitchFamily="2" charset="0"/>
                <a:cs typeface="Charis SIL" panose="02000500060000020004" pitchFamily="2" charset="0"/>
              </a:defRPr>
            </a:lvl4pPr>
            <a:lvl5pPr>
              <a:defRPr sz="1200">
                <a:latin typeface="Charis SIL" panose="02000500060000020004" pitchFamily="2" charset="0"/>
                <a:ea typeface="Charis SIL" panose="02000500060000020004" pitchFamily="2" charset="0"/>
                <a:cs typeface="Charis SIL" panose="0200050006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61A12BF7-2D7E-BD40-997F-1E0233E1E2E1}"/>
              </a:ext>
            </a:extLst>
          </p:cNvPr>
          <p:cNvSpPr>
            <a:spLocks noGrp="1"/>
          </p:cNvSpPr>
          <p:nvPr>
            <p:ph type="title"/>
          </p:nvPr>
        </p:nvSpPr>
        <p:spPr/>
        <p:txBody>
          <a:bodyPr/>
          <a:lstStyle>
            <a:lvl1pPr>
              <a:defRPr>
                <a:latin typeface="Charis SIL" panose="02000500060000020004" pitchFamily="2" charset="0"/>
                <a:ea typeface="Charis SIL" panose="02000500060000020004" pitchFamily="2" charset="0"/>
                <a:cs typeface="Charis SIL" panose="02000500060000020004" pitchFamily="2" charset="0"/>
              </a:defRPr>
            </a:lvl1pPr>
          </a:lstStyle>
          <a:p>
            <a:r>
              <a:rPr lang="en-US"/>
              <a:t>Click to edit Master title style</a:t>
            </a:r>
            <a:endParaRPr lang="en-US" dirty="0"/>
          </a:p>
        </p:txBody>
      </p:sp>
    </p:spTree>
    <p:extLst>
      <p:ext uri="{BB962C8B-B14F-4D97-AF65-F5344CB8AC3E}">
        <p14:creationId xmlns:p14="http://schemas.microsoft.com/office/powerpoint/2010/main" val="2715758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1099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Navy">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68F591-06BA-094E-829F-34CD10B83CFA}"/>
              </a:ext>
            </a:extLst>
          </p:cNvPr>
          <p:cNvSpPr/>
          <p:nvPr userDrawn="1"/>
        </p:nvSpPr>
        <p:spPr>
          <a:xfrm>
            <a:off x="0" y="5624947"/>
            <a:ext cx="12192000" cy="12330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haris SIL" panose="02000500060000020004" pitchFamily="2" charset="0"/>
              <a:ea typeface="Charis SIL" panose="02000500060000020004" pitchFamily="2" charset="0"/>
              <a:cs typeface="Charis SIL" panose="02000500060000020004" pitchFamily="2" charset="0"/>
            </a:endParaRPr>
          </a:p>
        </p:txBody>
      </p:sp>
      <p:sp>
        <p:nvSpPr>
          <p:cNvPr id="2" name="Title 1">
            <a:extLst>
              <a:ext uri="{FF2B5EF4-FFF2-40B4-BE49-F238E27FC236}">
                <a16:creationId xmlns:a16="http://schemas.microsoft.com/office/drawing/2014/main" id="{CC0015E5-05D3-9748-926A-64DD9D886C2B}"/>
              </a:ext>
            </a:extLst>
          </p:cNvPr>
          <p:cNvSpPr>
            <a:spLocks noGrp="1"/>
          </p:cNvSpPr>
          <p:nvPr>
            <p:ph type="title"/>
          </p:nvPr>
        </p:nvSpPr>
        <p:spPr>
          <a:xfrm>
            <a:off x="831851" y="4094024"/>
            <a:ext cx="10515600" cy="1154257"/>
          </a:xfrm>
        </p:spPr>
        <p:txBody>
          <a:bodyPr anchor="b">
            <a:normAutofit/>
          </a:bodyPr>
          <a:lstStyle>
            <a:lvl1pPr>
              <a:defRPr sz="3600">
                <a:solidFill>
                  <a:schemeClr val="bg1"/>
                </a:solidFill>
                <a:latin typeface="Charis SIL" panose="02000500060000020004" pitchFamily="2" charset="0"/>
                <a:ea typeface="Charis SIL" panose="02000500060000020004" pitchFamily="2" charset="0"/>
                <a:cs typeface="Charis SIL" panose="02000500060000020004" pitchFamily="2"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AD1770C-BA65-584A-919E-FFBBDCA8F582}"/>
              </a:ext>
            </a:extLst>
          </p:cNvPr>
          <p:cNvSpPr>
            <a:spLocks noGrp="1"/>
          </p:cNvSpPr>
          <p:nvPr>
            <p:ph type="body" idx="1"/>
          </p:nvPr>
        </p:nvSpPr>
        <p:spPr>
          <a:xfrm>
            <a:off x="831851" y="5275269"/>
            <a:ext cx="10515600" cy="1035483"/>
          </a:xfrm>
        </p:spPr>
        <p:txBody>
          <a:bodyPr>
            <a:normAutofit/>
          </a:bodyPr>
          <a:lstStyle>
            <a:lvl1pPr marL="0" indent="0">
              <a:buNone/>
              <a:defRPr sz="2800">
                <a:solidFill>
                  <a:schemeClr val="bg1"/>
                </a:solidFill>
                <a:latin typeface="Charis SIL" panose="02000500060000020004" pitchFamily="2" charset="0"/>
                <a:ea typeface="Charis SIL" panose="02000500060000020004" pitchFamily="2" charset="0"/>
                <a:cs typeface="Charis SIL" panose="0200050006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567086"/>
      </p:ext>
    </p:extLst>
  </p:cSld>
  <p:clrMapOvr>
    <a:masterClrMapping/>
  </p:clrMapOvr>
  <p:extLst>
    <p:ext uri="{DCECCB84-F9BA-43D5-87BE-67443E8EF086}">
      <p15:sldGuideLst xmlns:p15="http://schemas.microsoft.com/office/powerpoint/2012/main">
        <p15:guide id="1" orient="horz" pos="3312">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6470" y="365126"/>
            <a:ext cx="11139060" cy="59230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52647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048FEC1C-C809-6F45-8002-9EF2C753E853}"/>
              </a:ext>
            </a:extLst>
          </p:cNvPr>
          <p:cNvPicPr>
            <a:picLocks noChangeAspect="1"/>
          </p:cNvPicPr>
          <p:nvPr userDrawn="1"/>
        </p:nvPicPr>
        <p:blipFill>
          <a:blip r:embed="rId17"/>
          <a:stretch>
            <a:fillRect/>
          </a:stretch>
        </p:blipFill>
        <p:spPr>
          <a:xfrm>
            <a:off x="9402403" y="6459142"/>
            <a:ext cx="2576623" cy="187879"/>
          </a:xfrm>
          <a:prstGeom prst="rect">
            <a:avLst/>
          </a:prstGeom>
        </p:spPr>
      </p:pic>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hdr="0" ftr="0" dt="0"/>
  <p:txStyles>
    <p:titleStyle>
      <a:lvl1pPr algn="l" defTabSz="914400" rtl="0" eaLnBrk="1" latinLnBrk="0" hangingPunct="1">
        <a:lnSpc>
          <a:spcPct val="90000"/>
        </a:lnSpc>
        <a:spcBef>
          <a:spcPct val="0"/>
        </a:spcBef>
        <a:buNone/>
        <a:defRPr sz="3600" b="1" kern="1200">
          <a:solidFill>
            <a:schemeClr val="tx2"/>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Clr>
          <a:schemeClr val="accent1"/>
        </a:buClr>
        <a:buFont typeface="Arial"/>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Clr>
          <a:schemeClr val="accent1"/>
        </a:buClr>
        <a:buFont typeface="Arial"/>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Clr>
          <a:schemeClr val="accent1"/>
        </a:buClr>
        <a:buFont typeface="Arial"/>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Clr>
          <a:schemeClr val="accent1"/>
        </a:buClr>
        <a:buFont typeface="Arial"/>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nielhieber.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dictionary.com/browse/run?s=t"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9078-63A2-2943-BB4D-357D5757B2FF}"/>
              </a:ext>
            </a:extLst>
          </p:cNvPr>
          <p:cNvSpPr>
            <a:spLocks noGrp="1"/>
          </p:cNvSpPr>
          <p:nvPr>
            <p:ph type="ctrTitle"/>
          </p:nvPr>
        </p:nvSpPr>
        <p:spPr/>
        <p:txBody>
          <a:bodyPr/>
          <a:lstStyle/>
          <a:p>
            <a:r>
              <a:rPr lang="en-US" dirty="0"/>
              <a:t>Lexical flexibility in English: A preliminary study</a:t>
            </a:r>
          </a:p>
        </p:txBody>
      </p:sp>
      <p:sp>
        <p:nvSpPr>
          <p:cNvPr id="3" name="Subtitle 2">
            <a:extLst>
              <a:ext uri="{FF2B5EF4-FFF2-40B4-BE49-F238E27FC236}">
                <a16:creationId xmlns:a16="http://schemas.microsoft.com/office/drawing/2014/main" id="{34EC53DF-8FB9-E84D-ABEE-38BA95C64807}"/>
              </a:ext>
            </a:extLst>
          </p:cNvPr>
          <p:cNvSpPr>
            <a:spLocks noGrp="1"/>
          </p:cNvSpPr>
          <p:nvPr>
            <p:ph type="subTitle" idx="1"/>
          </p:nvPr>
        </p:nvSpPr>
        <p:spPr>
          <a:xfrm>
            <a:off x="423745" y="2553762"/>
            <a:ext cx="11269491" cy="2372023"/>
          </a:xfrm>
        </p:spPr>
        <p:txBody>
          <a:bodyPr>
            <a:normAutofit/>
          </a:bodyPr>
          <a:lstStyle/>
          <a:p>
            <a:r>
              <a:rPr lang="en-US" dirty="0"/>
              <a:t>Daniel W. Hieber</a:t>
            </a:r>
          </a:p>
          <a:p>
            <a:r>
              <a:rPr lang="en-US" dirty="0"/>
              <a:t>University of California, Santa Barbara</a:t>
            </a:r>
          </a:p>
          <a:p>
            <a:endParaRPr lang="en-US" dirty="0"/>
          </a:p>
          <a:p>
            <a:r>
              <a:rPr lang="en-US" dirty="0">
                <a:hlinkClick r:id="rId3">
                  <a:extLst>
                    <a:ext uri="{A12FA001-AC4F-418D-AE19-62706E023703}">
                      <ahyp:hlinkClr xmlns:ahyp="http://schemas.microsoft.com/office/drawing/2018/hyperlinkcolor" val="tx"/>
                    </a:ext>
                  </a:extLst>
                </a:hlinkClick>
              </a:rPr>
              <a:t>danielhieber.com</a:t>
            </a:r>
            <a:endParaRPr lang="en-US" dirty="0"/>
          </a:p>
        </p:txBody>
      </p:sp>
      <p:sp>
        <p:nvSpPr>
          <p:cNvPr id="4" name="Text Placeholder 3">
            <a:extLst>
              <a:ext uri="{FF2B5EF4-FFF2-40B4-BE49-F238E27FC236}">
                <a16:creationId xmlns:a16="http://schemas.microsoft.com/office/drawing/2014/main" id="{B7BF2389-F6A1-4240-BB2D-ECC070294956}"/>
              </a:ext>
            </a:extLst>
          </p:cNvPr>
          <p:cNvSpPr>
            <a:spLocks noGrp="1"/>
          </p:cNvSpPr>
          <p:nvPr>
            <p:ph type="body" sz="quarter" idx="10"/>
          </p:nvPr>
        </p:nvSpPr>
        <p:spPr/>
        <p:txBody>
          <a:bodyPr/>
          <a:lstStyle/>
          <a:p>
            <a:r>
              <a:rPr lang="en-US" dirty="0"/>
              <a:t>10/16/2019</a:t>
            </a:r>
          </a:p>
        </p:txBody>
      </p:sp>
      <p:sp>
        <p:nvSpPr>
          <p:cNvPr id="5" name="Text Placeholder 4">
            <a:extLst>
              <a:ext uri="{FF2B5EF4-FFF2-40B4-BE49-F238E27FC236}">
                <a16:creationId xmlns:a16="http://schemas.microsoft.com/office/drawing/2014/main" id="{2C0C5956-C9D6-A747-8667-A6A8E93334EC}"/>
              </a:ext>
            </a:extLst>
          </p:cNvPr>
          <p:cNvSpPr>
            <a:spLocks noGrp="1"/>
          </p:cNvSpPr>
          <p:nvPr>
            <p:ph type="body" sz="quarter" idx="11"/>
          </p:nvPr>
        </p:nvSpPr>
        <p:spPr/>
        <p:txBody>
          <a:bodyPr/>
          <a:lstStyle/>
          <a:p>
            <a:r>
              <a:rPr lang="en-US" dirty="0"/>
              <a:t>College of William &amp; Mary, Department of Linguistics, Williamsburg, VA</a:t>
            </a:r>
          </a:p>
        </p:txBody>
      </p:sp>
    </p:spTree>
    <p:extLst>
      <p:ext uri="{BB962C8B-B14F-4D97-AF65-F5344CB8AC3E}">
        <p14:creationId xmlns:p14="http://schemas.microsoft.com/office/powerpoint/2010/main" val="1125310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5BB07-4700-4236-B52D-2BA240B132EF}"/>
              </a:ext>
            </a:extLst>
          </p:cNvPr>
          <p:cNvSpPr>
            <a:spLocks noGrp="1"/>
          </p:cNvSpPr>
          <p:nvPr>
            <p:ph type="title"/>
          </p:nvPr>
        </p:nvSpPr>
        <p:spPr/>
        <p:txBody>
          <a:bodyPr/>
          <a:lstStyle/>
          <a:p>
            <a:r>
              <a:rPr lang="en-US" dirty="0"/>
              <a:t>Aside</a:t>
            </a:r>
          </a:p>
        </p:txBody>
      </p:sp>
      <p:sp>
        <p:nvSpPr>
          <p:cNvPr id="3" name="Content Placeholder 2">
            <a:extLst>
              <a:ext uri="{FF2B5EF4-FFF2-40B4-BE49-F238E27FC236}">
                <a16:creationId xmlns:a16="http://schemas.microsoft.com/office/drawing/2014/main" id="{3BD3E8DD-D376-42BF-8DDB-D989E391BB5F}"/>
              </a:ext>
            </a:extLst>
          </p:cNvPr>
          <p:cNvSpPr>
            <a:spLocks noGrp="1"/>
          </p:cNvSpPr>
          <p:nvPr>
            <p:ph idx="1"/>
          </p:nvPr>
        </p:nvSpPr>
        <p:spPr/>
        <p:txBody>
          <a:bodyPr/>
          <a:lstStyle/>
          <a:p>
            <a:r>
              <a:rPr lang="en-US" i="1" dirty="0"/>
              <a:t>the truth is they </a:t>
            </a:r>
            <a:r>
              <a:rPr lang="en-US" b="1" i="1" dirty="0">
                <a:solidFill>
                  <a:srgbClr val="FF0000"/>
                </a:solidFill>
              </a:rPr>
              <a:t>friendzone</a:t>
            </a:r>
            <a:r>
              <a:rPr lang="en-US" i="1" dirty="0"/>
              <a:t> everyone who tries to be with them</a:t>
            </a:r>
          </a:p>
          <a:p>
            <a:endParaRPr lang="en-US" i="1" dirty="0"/>
          </a:p>
          <a:p>
            <a:r>
              <a:rPr lang="en-US" i="1" dirty="0"/>
              <a:t>just ate two slices of veggie pizza for lunch so basically I'm all </a:t>
            </a:r>
            <a:r>
              <a:rPr lang="en-US" b="1" i="1" dirty="0" err="1">
                <a:solidFill>
                  <a:srgbClr val="FF0000"/>
                </a:solidFill>
              </a:rPr>
              <a:t>healthed</a:t>
            </a:r>
            <a:r>
              <a:rPr lang="en-US" i="1" dirty="0"/>
              <a:t> up for at least a month</a:t>
            </a:r>
          </a:p>
        </p:txBody>
      </p:sp>
    </p:spTree>
    <p:extLst>
      <p:ext uri="{BB962C8B-B14F-4D97-AF65-F5344CB8AC3E}">
        <p14:creationId xmlns:p14="http://schemas.microsoft.com/office/powerpoint/2010/main" val="124155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C63EA-7759-4DB1-8A5F-7DA0E0715632}"/>
              </a:ext>
            </a:extLst>
          </p:cNvPr>
          <p:cNvSpPr>
            <a:spLocks noGrp="1"/>
          </p:cNvSpPr>
          <p:nvPr>
            <p:ph type="title"/>
          </p:nvPr>
        </p:nvSpPr>
        <p:spPr/>
        <p:txBody>
          <a:bodyPr/>
          <a:lstStyle/>
          <a:p>
            <a:r>
              <a:rPr lang="en-US" i="1" dirty="0"/>
              <a:t>able</a:t>
            </a:r>
          </a:p>
        </p:txBody>
      </p:sp>
      <p:sp>
        <p:nvSpPr>
          <p:cNvPr id="3" name="Content Placeholder 2">
            <a:extLst>
              <a:ext uri="{FF2B5EF4-FFF2-40B4-BE49-F238E27FC236}">
                <a16:creationId xmlns:a16="http://schemas.microsoft.com/office/drawing/2014/main" id="{AC400D9A-B85D-4E44-8DFE-7FA2F2ECBF65}"/>
              </a:ext>
            </a:extLst>
          </p:cNvPr>
          <p:cNvSpPr>
            <a:spLocks noGrp="1"/>
          </p:cNvSpPr>
          <p:nvPr>
            <p:ph idx="1"/>
          </p:nvPr>
        </p:nvSpPr>
        <p:spPr/>
        <p:txBody>
          <a:bodyPr/>
          <a:lstStyle/>
          <a:p>
            <a:r>
              <a:rPr lang="en-US" b="1" dirty="0"/>
              <a:t>N:</a:t>
            </a:r>
            <a:r>
              <a:rPr lang="en-US" dirty="0"/>
              <a:t> </a:t>
            </a:r>
            <a:r>
              <a:rPr lang="en-US" i="1" dirty="0"/>
              <a:t>that feeling of </a:t>
            </a:r>
            <a:r>
              <a:rPr lang="en-US" b="1" i="1" dirty="0" err="1">
                <a:solidFill>
                  <a:srgbClr val="FF0000"/>
                </a:solidFill>
              </a:rPr>
              <a:t>abling</a:t>
            </a:r>
            <a:r>
              <a:rPr lang="en-US" i="1" dirty="0"/>
              <a:t> to run 22 miles a week</a:t>
            </a:r>
          </a:p>
          <a:p>
            <a:endParaRPr lang="en-US" b="1" dirty="0"/>
          </a:p>
          <a:p>
            <a:r>
              <a:rPr lang="en-US" b="1" dirty="0"/>
              <a:t>V:</a:t>
            </a:r>
            <a:r>
              <a:rPr lang="en-US" dirty="0"/>
              <a:t> </a:t>
            </a:r>
            <a:r>
              <a:rPr lang="en-US" i="1" dirty="0"/>
              <a:t>always </a:t>
            </a:r>
            <a:r>
              <a:rPr lang="en-US" b="1" i="1" dirty="0" err="1">
                <a:solidFill>
                  <a:srgbClr val="FF0000"/>
                </a:solidFill>
              </a:rPr>
              <a:t>abling</a:t>
            </a:r>
            <a:r>
              <a:rPr lang="en-US" i="1" dirty="0"/>
              <a:t> and abetting the horses</a:t>
            </a:r>
          </a:p>
          <a:p>
            <a:endParaRPr lang="en-US" b="1" dirty="0"/>
          </a:p>
          <a:p>
            <a:r>
              <a:rPr lang="en-US" b="1" dirty="0"/>
              <a:t>A:</a:t>
            </a:r>
            <a:r>
              <a:rPr lang="en-US" dirty="0"/>
              <a:t> </a:t>
            </a:r>
            <a:r>
              <a:rPr lang="en-US" i="1" dirty="0"/>
              <a:t>an </a:t>
            </a:r>
            <a:r>
              <a:rPr lang="en-US" b="1" i="1" dirty="0">
                <a:solidFill>
                  <a:srgbClr val="FF0000"/>
                </a:solidFill>
              </a:rPr>
              <a:t>able</a:t>
            </a:r>
            <a:r>
              <a:rPr lang="en-US" i="1" dirty="0"/>
              <a:t> mind overcomes challenges</a:t>
            </a:r>
          </a:p>
        </p:txBody>
      </p:sp>
    </p:spTree>
    <p:extLst>
      <p:ext uri="{BB962C8B-B14F-4D97-AF65-F5344CB8AC3E}">
        <p14:creationId xmlns:p14="http://schemas.microsoft.com/office/powerpoint/2010/main" val="3751163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4E4C3-00E1-4D9E-B9C8-2D4B0FEFAFD6}"/>
              </a:ext>
            </a:extLst>
          </p:cNvPr>
          <p:cNvSpPr>
            <a:spLocks noGrp="1"/>
          </p:cNvSpPr>
          <p:nvPr>
            <p:ph type="title"/>
          </p:nvPr>
        </p:nvSpPr>
        <p:spPr/>
        <p:txBody>
          <a:bodyPr/>
          <a:lstStyle/>
          <a:p>
            <a:r>
              <a:rPr lang="en-US" i="1" dirty="0"/>
              <a:t>time</a:t>
            </a:r>
          </a:p>
        </p:txBody>
      </p:sp>
      <p:sp>
        <p:nvSpPr>
          <p:cNvPr id="3" name="Content Placeholder 2">
            <a:extLst>
              <a:ext uri="{FF2B5EF4-FFF2-40B4-BE49-F238E27FC236}">
                <a16:creationId xmlns:a16="http://schemas.microsoft.com/office/drawing/2014/main" id="{A30287B1-09DC-45E9-97D2-81015B2AED68}"/>
              </a:ext>
            </a:extLst>
          </p:cNvPr>
          <p:cNvSpPr>
            <a:spLocks noGrp="1"/>
          </p:cNvSpPr>
          <p:nvPr>
            <p:ph idx="1"/>
          </p:nvPr>
        </p:nvSpPr>
        <p:spPr/>
        <p:txBody>
          <a:bodyPr/>
          <a:lstStyle/>
          <a:p>
            <a:r>
              <a:rPr lang="en-US" b="1" dirty="0"/>
              <a:t>N:</a:t>
            </a:r>
            <a:r>
              <a:rPr lang="en-US" dirty="0"/>
              <a:t> </a:t>
            </a:r>
            <a:r>
              <a:rPr lang="en-US" i="1" dirty="0"/>
              <a:t>still one of my favorite series of all </a:t>
            </a:r>
            <a:r>
              <a:rPr lang="en-US" b="1" i="1" dirty="0">
                <a:solidFill>
                  <a:srgbClr val="FF0000"/>
                </a:solidFill>
              </a:rPr>
              <a:t>time</a:t>
            </a:r>
          </a:p>
          <a:p>
            <a:endParaRPr lang="en-US" dirty="0"/>
          </a:p>
          <a:p>
            <a:r>
              <a:rPr lang="en-US" b="1" dirty="0"/>
              <a:t>V:</a:t>
            </a:r>
            <a:r>
              <a:rPr lang="en-US" dirty="0"/>
              <a:t> </a:t>
            </a:r>
            <a:r>
              <a:rPr lang="en-US" i="1" dirty="0"/>
              <a:t>I'm so bored in this class that I'm </a:t>
            </a:r>
            <a:r>
              <a:rPr lang="en-US" b="1" i="1" dirty="0">
                <a:solidFill>
                  <a:srgbClr val="FF0000"/>
                </a:solidFill>
              </a:rPr>
              <a:t>timing</a:t>
            </a:r>
            <a:r>
              <a:rPr lang="en-US" i="1" dirty="0"/>
              <a:t> how long I can hold my breath</a:t>
            </a:r>
          </a:p>
          <a:p>
            <a:endParaRPr lang="en-US" dirty="0"/>
          </a:p>
          <a:p>
            <a:r>
              <a:rPr lang="en-US" b="1" dirty="0"/>
              <a:t>A:</a:t>
            </a:r>
            <a:r>
              <a:rPr lang="en-US" dirty="0"/>
              <a:t> </a:t>
            </a:r>
            <a:r>
              <a:rPr lang="en-US" i="1" dirty="0"/>
              <a:t>2 years ago today (or yesterday depending on your </a:t>
            </a:r>
            <a:r>
              <a:rPr lang="en-US" b="1" i="1" dirty="0">
                <a:solidFill>
                  <a:srgbClr val="FF0000"/>
                </a:solidFill>
              </a:rPr>
              <a:t>time</a:t>
            </a:r>
            <a:r>
              <a:rPr lang="en-US" i="1" dirty="0"/>
              <a:t> zone)</a:t>
            </a:r>
          </a:p>
        </p:txBody>
      </p:sp>
    </p:spTree>
    <p:extLst>
      <p:ext uri="{BB962C8B-B14F-4D97-AF65-F5344CB8AC3E}">
        <p14:creationId xmlns:p14="http://schemas.microsoft.com/office/powerpoint/2010/main" val="280446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7FFBC-8993-4C66-8B70-3D8B6CFF22A5}"/>
              </a:ext>
            </a:extLst>
          </p:cNvPr>
          <p:cNvSpPr>
            <a:spLocks noGrp="1"/>
          </p:cNvSpPr>
          <p:nvPr>
            <p:ph type="title"/>
          </p:nvPr>
        </p:nvSpPr>
        <p:spPr>
          <a:xfrm>
            <a:off x="526470" y="351478"/>
            <a:ext cx="11139060" cy="594360"/>
          </a:xfrm>
        </p:spPr>
        <p:txBody>
          <a:bodyPr/>
          <a:lstStyle/>
          <a:p>
            <a:r>
              <a:rPr lang="en-US" dirty="0"/>
              <a:t>Parts of Speech in English</a:t>
            </a:r>
          </a:p>
        </p:txBody>
      </p:sp>
      <p:sp>
        <p:nvSpPr>
          <p:cNvPr id="3" name="Content Placeholder 2">
            <a:extLst>
              <a:ext uri="{FF2B5EF4-FFF2-40B4-BE49-F238E27FC236}">
                <a16:creationId xmlns:a16="http://schemas.microsoft.com/office/drawing/2014/main" id="{681597A0-C5E1-4576-9768-DA4F9D96A6C5}"/>
              </a:ext>
            </a:extLst>
          </p:cNvPr>
          <p:cNvSpPr>
            <a:spLocks noGrp="1"/>
          </p:cNvSpPr>
          <p:nvPr>
            <p:ph idx="1"/>
          </p:nvPr>
        </p:nvSpPr>
        <p:spPr/>
        <p:txBody>
          <a:bodyPr/>
          <a:lstStyle/>
          <a:p>
            <a:r>
              <a:rPr lang="en-US" dirty="0"/>
              <a:t>How common is flexibility in English?</a:t>
            </a:r>
          </a:p>
          <a:p>
            <a:endParaRPr lang="en-US" dirty="0"/>
          </a:p>
          <a:p>
            <a:r>
              <a:rPr lang="en-US" i="1" dirty="0"/>
              <a:t>rigid</a:t>
            </a:r>
            <a:r>
              <a:rPr lang="en-US" dirty="0"/>
              <a:t> vs. </a:t>
            </a:r>
            <a:r>
              <a:rPr lang="en-US" i="1" dirty="0"/>
              <a:t>flexible</a:t>
            </a:r>
            <a:r>
              <a:rPr lang="en-US" dirty="0"/>
              <a:t> words</a:t>
            </a:r>
            <a:endParaRPr lang="en-US" i="1" dirty="0"/>
          </a:p>
        </p:txBody>
      </p:sp>
    </p:spTree>
    <p:extLst>
      <p:ext uri="{BB962C8B-B14F-4D97-AF65-F5344CB8AC3E}">
        <p14:creationId xmlns:p14="http://schemas.microsoft.com/office/powerpoint/2010/main" val="1716062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38D5B-7E6D-4AE1-BA96-25795C8124AF}"/>
              </a:ext>
            </a:extLst>
          </p:cNvPr>
          <p:cNvSpPr>
            <a:spLocks noGrp="1"/>
          </p:cNvSpPr>
          <p:nvPr>
            <p:ph type="title"/>
          </p:nvPr>
        </p:nvSpPr>
        <p:spPr/>
        <p:txBody>
          <a:bodyPr/>
          <a:lstStyle/>
          <a:p>
            <a:r>
              <a:rPr lang="en-US" dirty="0"/>
              <a:t>A crosslinguistic problem</a:t>
            </a:r>
          </a:p>
        </p:txBody>
      </p:sp>
    </p:spTree>
    <p:extLst>
      <p:ext uri="{BB962C8B-B14F-4D97-AF65-F5344CB8AC3E}">
        <p14:creationId xmlns:p14="http://schemas.microsoft.com/office/powerpoint/2010/main" val="4292409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48CC-51E2-4FE2-AA72-A1E5FFD2216E}"/>
              </a:ext>
            </a:extLst>
          </p:cNvPr>
          <p:cNvSpPr>
            <a:spLocks noGrp="1"/>
          </p:cNvSpPr>
          <p:nvPr>
            <p:ph type="title"/>
          </p:nvPr>
        </p:nvSpPr>
        <p:spPr/>
        <p:txBody>
          <a:bodyPr/>
          <a:lstStyle/>
          <a:p>
            <a:r>
              <a:rPr lang="en-US" dirty="0"/>
              <a:t>Nuuchahnulth (Wakashan; Pacific Northwest)</a:t>
            </a:r>
          </a:p>
        </p:txBody>
      </p:sp>
      <p:sp>
        <p:nvSpPr>
          <p:cNvPr id="3" name="Content Placeholder 2">
            <a:extLst>
              <a:ext uri="{FF2B5EF4-FFF2-40B4-BE49-F238E27FC236}">
                <a16:creationId xmlns:a16="http://schemas.microsoft.com/office/drawing/2014/main" id="{A34B5D66-9CB8-4DCE-85FA-D56844737620}"/>
              </a:ext>
            </a:extLst>
          </p:cNvPr>
          <p:cNvSpPr>
            <a:spLocks noGrp="1"/>
          </p:cNvSpPr>
          <p:nvPr>
            <p:ph idx="1"/>
          </p:nvPr>
        </p:nvSpPr>
        <p:spPr/>
        <p:txBody>
          <a:bodyPr/>
          <a:lstStyle/>
          <a:p>
            <a:pPr marL="514350" indent="-514350">
              <a:buFont typeface="+mj-lt"/>
              <a:buAutoNum type="arabicPeriod"/>
              <a:tabLst>
                <a:tab pos="4572000" algn="l"/>
              </a:tabLst>
            </a:pPr>
            <a:r>
              <a:rPr lang="en-US" dirty="0" err="1"/>
              <a:t>mamuːk-ma</a:t>
            </a:r>
            <a:r>
              <a:rPr lang="en-US" dirty="0"/>
              <a:t>	</a:t>
            </a:r>
            <a:r>
              <a:rPr lang="en-US" b="1" dirty="0" err="1">
                <a:solidFill>
                  <a:srgbClr val="FF0000"/>
                </a:solidFill>
              </a:rPr>
              <a:t>quːʔas</a:t>
            </a:r>
            <a:r>
              <a:rPr lang="en-US" dirty="0" err="1"/>
              <a:t>-ʔi</a:t>
            </a:r>
            <a:endParaRPr lang="en-US" dirty="0"/>
          </a:p>
          <a:p>
            <a:pPr marL="511175" indent="0">
              <a:buNone/>
              <a:tabLst>
                <a:tab pos="4572000" algn="l"/>
              </a:tabLst>
            </a:pPr>
            <a:r>
              <a:rPr lang="en-US" dirty="0"/>
              <a:t>working-PRES(INDIC)	man-DEF</a:t>
            </a:r>
          </a:p>
          <a:p>
            <a:pPr marL="511175" indent="0">
              <a:buNone/>
              <a:tabLst>
                <a:tab pos="4572000" algn="l"/>
              </a:tabLst>
            </a:pPr>
            <a:r>
              <a:rPr lang="en-US" dirty="0" err="1"/>
              <a:t>‘the</a:t>
            </a:r>
            <a:r>
              <a:rPr lang="en-US" dirty="0"/>
              <a:t> man is working’</a:t>
            </a:r>
          </a:p>
          <a:p>
            <a:pPr marL="0" indent="0">
              <a:buNone/>
              <a:tabLst>
                <a:tab pos="4572000" algn="l"/>
              </a:tabLst>
            </a:pPr>
            <a:endParaRPr lang="en-US" dirty="0"/>
          </a:p>
          <a:p>
            <a:pPr marL="514350" indent="-514350">
              <a:buFont typeface="+mj-lt"/>
              <a:buAutoNum type="arabicPeriod" startAt="2"/>
              <a:tabLst>
                <a:tab pos="4572000" algn="l"/>
              </a:tabLst>
            </a:pPr>
            <a:r>
              <a:rPr lang="en-US" b="1" dirty="0" err="1">
                <a:solidFill>
                  <a:srgbClr val="FF0000"/>
                </a:solidFill>
              </a:rPr>
              <a:t>quːʔas</a:t>
            </a:r>
            <a:r>
              <a:rPr lang="en-US" dirty="0" err="1"/>
              <a:t>-ma</a:t>
            </a:r>
            <a:r>
              <a:rPr lang="en-US" dirty="0"/>
              <a:t>	</a:t>
            </a:r>
            <a:r>
              <a:rPr lang="en-US" dirty="0" err="1"/>
              <a:t>mamuːk-ʔi</a:t>
            </a:r>
            <a:endParaRPr lang="en-US" dirty="0"/>
          </a:p>
          <a:p>
            <a:pPr marL="511175" indent="0">
              <a:buNone/>
              <a:tabLst>
                <a:tab pos="4572000" algn="l"/>
              </a:tabLst>
            </a:pPr>
            <a:r>
              <a:rPr lang="en-US" dirty="0"/>
              <a:t>man-PRES(INDIC)	working-DEF</a:t>
            </a:r>
          </a:p>
          <a:p>
            <a:pPr marL="511175" indent="0">
              <a:buNone/>
              <a:tabLst>
                <a:tab pos="4572000" algn="l"/>
              </a:tabLst>
            </a:pPr>
            <a:r>
              <a:rPr lang="en-US" dirty="0" err="1"/>
              <a:t>‘the</a:t>
            </a:r>
            <a:r>
              <a:rPr lang="en-US" dirty="0"/>
              <a:t> working one is a man’</a:t>
            </a:r>
          </a:p>
        </p:txBody>
      </p:sp>
    </p:spTree>
    <p:extLst>
      <p:ext uri="{BB962C8B-B14F-4D97-AF65-F5344CB8AC3E}">
        <p14:creationId xmlns:p14="http://schemas.microsoft.com/office/powerpoint/2010/main" val="57673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48CC-51E2-4FE2-AA72-A1E5FFD2216E}"/>
              </a:ext>
            </a:extLst>
          </p:cNvPr>
          <p:cNvSpPr>
            <a:spLocks noGrp="1"/>
          </p:cNvSpPr>
          <p:nvPr>
            <p:ph type="title"/>
          </p:nvPr>
        </p:nvSpPr>
        <p:spPr/>
        <p:txBody>
          <a:bodyPr/>
          <a:lstStyle/>
          <a:p>
            <a:r>
              <a:rPr lang="en-US" dirty="0"/>
              <a:t>Nuuchahnulth (Wakashan; Pacific Northwest)</a:t>
            </a:r>
          </a:p>
        </p:txBody>
      </p:sp>
      <p:sp>
        <p:nvSpPr>
          <p:cNvPr id="3" name="Content Placeholder 2">
            <a:extLst>
              <a:ext uri="{FF2B5EF4-FFF2-40B4-BE49-F238E27FC236}">
                <a16:creationId xmlns:a16="http://schemas.microsoft.com/office/drawing/2014/main" id="{A34B5D66-9CB8-4DCE-85FA-D56844737620}"/>
              </a:ext>
            </a:extLst>
          </p:cNvPr>
          <p:cNvSpPr>
            <a:spLocks noGrp="1"/>
          </p:cNvSpPr>
          <p:nvPr>
            <p:ph idx="1"/>
          </p:nvPr>
        </p:nvSpPr>
        <p:spPr/>
        <p:txBody>
          <a:bodyPr/>
          <a:lstStyle/>
          <a:p>
            <a:pPr marL="514350" indent="-514350">
              <a:buFont typeface="+mj-lt"/>
              <a:buAutoNum type="arabicPeriod"/>
              <a:tabLst>
                <a:tab pos="4572000" algn="l"/>
              </a:tabLst>
            </a:pPr>
            <a:r>
              <a:rPr lang="en-US" b="1" dirty="0" err="1">
                <a:solidFill>
                  <a:srgbClr val="FF0000"/>
                </a:solidFill>
              </a:rPr>
              <a:t>mamuːk</a:t>
            </a:r>
            <a:r>
              <a:rPr lang="en-US" dirty="0" err="1"/>
              <a:t>-ma</a:t>
            </a:r>
            <a:r>
              <a:rPr lang="en-US" dirty="0"/>
              <a:t>	</a:t>
            </a:r>
            <a:r>
              <a:rPr lang="en-US" dirty="0" err="1"/>
              <a:t>quːʔas-ʔi</a:t>
            </a:r>
            <a:endParaRPr lang="en-US" dirty="0"/>
          </a:p>
          <a:p>
            <a:pPr marL="511175" indent="0">
              <a:buNone/>
              <a:tabLst>
                <a:tab pos="4572000" algn="l"/>
              </a:tabLst>
            </a:pPr>
            <a:r>
              <a:rPr lang="en-US" dirty="0"/>
              <a:t>working-PRES(INDIC)	man-DEF</a:t>
            </a:r>
          </a:p>
          <a:p>
            <a:pPr marL="511175" indent="0">
              <a:buNone/>
              <a:tabLst>
                <a:tab pos="4572000" algn="l"/>
              </a:tabLst>
            </a:pPr>
            <a:r>
              <a:rPr lang="en-US" dirty="0" err="1"/>
              <a:t>‘the</a:t>
            </a:r>
            <a:r>
              <a:rPr lang="en-US" dirty="0"/>
              <a:t> man is working’</a:t>
            </a:r>
          </a:p>
          <a:p>
            <a:pPr marL="0" indent="0">
              <a:buNone/>
              <a:tabLst>
                <a:tab pos="4572000" algn="l"/>
              </a:tabLst>
            </a:pPr>
            <a:endParaRPr lang="en-US" dirty="0"/>
          </a:p>
          <a:p>
            <a:pPr marL="514350" indent="-514350">
              <a:buFont typeface="+mj-lt"/>
              <a:buAutoNum type="arabicPeriod" startAt="2"/>
              <a:tabLst>
                <a:tab pos="4572000" algn="l"/>
              </a:tabLst>
            </a:pPr>
            <a:r>
              <a:rPr lang="en-US" dirty="0" err="1"/>
              <a:t>quːʔas-ma</a:t>
            </a:r>
            <a:r>
              <a:rPr lang="en-US" dirty="0"/>
              <a:t>	</a:t>
            </a:r>
            <a:r>
              <a:rPr lang="en-US" b="1" dirty="0" err="1">
                <a:solidFill>
                  <a:srgbClr val="FF0000"/>
                </a:solidFill>
              </a:rPr>
              <a:t>mamuːk</a:t>
            </a:r>
            <a:r>
              <a:rPr lang="en-US" dirty="0" err="1"/>
              <a:t>-ʔi</a:t>
            </a:r>
            <a:endParaRPr lang="en-US" dirty="0"/>
          </a:p>
          <a:p>
            <a:pPr marL="511175" indent="0">
              <a:buNone/>
              <a:tabLst>
                <a:tab pos="4572000" algn="l"/>
              </a:tabLst>
            </a:pPr>
            <a:r>
              <a:rPr lang="en-US" dirty="0"/>
              <a:t>man-PRES(INDIC)	working-DEF</a:t>
            </a:r>
          </a:p>
          <a:p>
            <a:pPr marL="511175" indent="0">
              <a:buNone/>
              <a:tabLst>
                <a:tab pos="4572000" algn="l"/>
              </a:tabLst>
            </a:pPr>
            <a:r>
              <a:rPr lang="en-US" dirty="0" err="1"/>
              <a:t>‘the</a:t>
            </a:r>
            <a:r>
              <a:rPr lang="en-US" dirty="0"/>
              <a:t> working one is a man’</a:t>
            </a:r>
          </a:p>
        </p:txBody>
      </p:sp>
    </p:spTree>
    <p:extLst>
      <p:ext uri="{BB962C8B-B14F-4D97-AF65-F5344CB8AC3E}">
        <p14:creationId xmlns:p14="http://schemas.microsoft.com/office/powerpoint/2010/main" val="3952540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FEDE9-5AAC-45EF-8134-BCB05E40DAEB}"/>
              </a:ext>
            </a:extLst>
          </p:cNvPr>
          <p:cNvSpPr>
            <a:spLocks noGrp="1"/>
          </p:cNvSpPr>
          <p:nvPr>
            <p:ph type="title"/>
          </p:nvPr>
        </p:nvSpPr>
        <p:spPr/>
        <p:txBody>
          <a:bodyPr/>
          <a:lstStyle/>
          <a:p>
            <a:r>
              <a:rPr lang="en-US" dirty="0"/>
              <a:t>Central Alaskan Yup’ik (Eskimo-Aleut)</a:t>
            </a:r>
          </a:p>
        </p:txBody>
      </p:sp>
      <p:sp>
        <p:nvSpPr>
          <p:cNvPr id="3" name="Content Placeholder 2">
            <a:extLst>
              <a:ext uri="{FF2B5EF4-FFF2-40B4-BE49-F238E27FC236}">
                <a16:creationId xmlns:a16="http://schemas.microsoft.com/office/drawing/2014/main" id="{9D6A30BE-C882-4D7D-B672-8EB1F970F358}"/>
              </a:ext>
            </a:extLst>
          </p:cNvPr>
          <p:cNvSpPr>
            <a:spLocks noGrp="1"/>
          </p:cNvSpPr>
          <p:nvPr>
            <p:ph idx="1"/>
          </p:nvPr>
        </p:nvSpPr>
        <p:spPr/>
        <p:txBody>
          <a:bodyPr/>
          <a:lstStyle/>
          <a:p>
            <a:pPr marL="514350" indent="-514350">
              <a:buFont typeface="+mj-lt"/>
              <a:buAutoNum type="arabicPeriod" startAt="3"/>
              <a:tabLst>
                <a:tab pos="3603625" algn="l"/>
              </a:tabLst>
            </a:pPr>
            <a:r>
              <a:rPr lang="en-US" i="1" dirty="0" err="1"/>
              <a:t>angya-</a:t>
            </a:r>
            <a:r>
              <a:rPr lang="en-US" b="1" i="1" dirty="0" err="1">
                <a:solidFill>
                  <a:srgbClr val="FF0000"/>
                </a:solidFill>
              </a:rPr>
              <a:t>qa</a:t>
            </a:r>
            <a:r>
              <a:rPr lang="en-US" dirty="0"/>
              <a:t>	‘my boat’</a:t>
            </a:r>
          </a:p>
          <a:p>
            <a:pPr marL="511175" indent="0">
              <a:buNone/>
              <a:tabLst>
                <a:tab pos="3603625" algn="l"/>
              </a:tabLst>
            </a:pPr>
            <a:r>
              <a:rPr lang="en-US" i="1" dirty="0" err="1"/>
              <a:t>ner’a-</a:t>
            </a:r>
            <a:r>
              <a:rPr lang="en-US" b="1" i="1" dirty="0" err="1">
                <a:solidFill>
                  <a:srgbClr val="FF0000"/>
                </a:solidFill>
              </a:rPr>
              <a:t>qa</a:t>
            </a:r>
            <a:r>
              <a:rPr lang="en-US" dirty="0"/>
              <a:t>	‘I am eating it’</a:t>
            </a:r>
          </a:p>
          <a:p>
            <a:pPr marL="511175" indent="0">
              <a:buNone/>
              <a:tabLst>
                <a:tab pos="3603625" algn="l"/>
              </a:tabLst>
            </a:pPr>
            <a:endParaRPr lang="en-US" dirty="0"/>
          </a:p>
          <a:p>
            <a:pPr marL="511175" indent="0">
              <a:buNone/>
              <a:tabLst>
                <a:tab pos="3603625" algn="l"/>
              </a:tabLst>
            </a:pPr>
            <a:r>
              <a:rPr lang="en-US" i="1" dirty="0" err="1"/>
              <a:t>angya</a:t>
            </a:r>
            <a:r>
              <a:rPr lang="en-US" i="1" dirty="0"/>
              <a:t>-</a:t>
            </a:r>
            <a:r>
              <a:rPr lang="en-US" b="1" i="1" dirty="0">
                <a:solidFill>
                  <a:srgbClr val="FF0000"/>
                </a:solidFill>
              </a:rPr>
              <a:t>a</a:t>
            </a:r>
            <a:r>
              <a:rPr lang="en-US" dirty="0"/>
              <a:t>	‘his/her boat’</a:t>
            </a:r>
          </a:p>
          <a:p>
            <a:pPr marL="511175" indent="0">
              <a:buNone/>
              <a:tabLst>
                <a:tab pos="3603625" algn="l"/>
              </a:tabLst>
            </a:pPr>
            <a:r>
              <a:rPr lang="en-US" i="1" dirty="0" err="1"/>
              <a:t>ner’a</a:t>
            </a:r>
            <a:r>
              <a:rPr lang="en-US" i="1" dirty="0"/>
              <a:t>-</a:t>
            </a:r>
            <a:r>
              <a:rPr lang="en-US" b="1" i="1" dirty="0">
                <a:solidFill>
                  <a:srgbClr val="FF0000"/>
                </a:solidFill>
              </a:rPr>
              <a:t>a</a:t>
            </a:r>
            <a:r>
              <a:rPr lang="en-US" dirty="0"/>
              <a:t>	‘he/she/it is eating it’</a:t>
            </a:r>
          </a:p>
          <a:p>
            <a:pPr marL="511175" indent="0">
              <a:buNone/>
              <a:tabLst>
                <a:tab pos="3603625" algn="l"/>
              </a:tabLst>
            </a:pPr>
            <a:endParaRPr lang="en-US" dirty="0"/>
          </a:p>
          <a:p>
            <a:pPr marL="511175" indent="0">
              <a:buNone/>
              <a:tabLst>
                <a:tab pos="3603625" algn="l"/>
              </a:tabLst>
            </a:pPr>
            <a:r>
              <a:rPr lang="en-US" i="1" dirty="0" err="1"/>
              <a:t>angya</a:t>
            </a:r>
            <a:r>
              <a:rPr lang="en-US" i="1" dirty="0"/>
              <a:t>-</a:t>
            </a:r>
            <a:r>
              <a:rPr lang="en-US" b="1" i="1" dirty="0">
                <a:solidFill>
                  <a:srgbClr val="FF0000"/>
                </a:solidFill>
              </a:rPr>
              <a:t>at</a:t>
            </a:r>
            <a:r>
              <a:rPr lang="en-US" dirty="0"/>
              <a:t>	‘their boat’</a:t>
            </a:r>
          </a:p>
          <a:p>
            <a:pPr marL="511175" indent="0">
              <a:buNone/>
              <a:tabLst>
                <a:tab pos="3603625" algn="l"/>
              </a:tabLst>
            </a:pPr>
            <a:r>
              <a:rPr lang="en-US" i="1" dirty="0" err="1"/>
              <a:t>nera</a:t>
            </a:r>
            <a:r>
              <a:rPr lang="en-US" i="1" dirty="0"/>
              <a:t>-</a:t>
            </a:r>
            <a:r>
              <a:rPr lang="en-US" b="1" i="1" dirty="0">
                <a:solidFill>
                  <a:srgbClr val="FF0000"/>
                </a:solidFill>
              </a:rPr>
              <a:t>at</a:t>
            </a:r>
            <a:r>
              <a:rPr lang="en-US" dirty="0"/>
              <a:t>	‘they are eating it’</a:t>
            </a:r>
          </a:p>
        </p:txBody>
      </p:sp>
    </p:spTree>
    <p:extLst>
      <p:ext uri="{BB962C8B-B14F-4D97-AF65-F5344CB8AC3E}">
        <p14:creationId xmlns:p14="http://schemas.microsoft.com/office/powerpoint/2010/main" val="686333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FAFA4-36F3-47EF-8746-1BA6C477A0A6}"/>
              </a:ext>
            </a:extLst>
          </p:cNvPr>
          <p:cNvSpPr>
            <a:spLocks noGrp="1"/>
          </p:cNvSpPr>
          <p:nvPr>
            <p:ph type="title"/>
          </p:nvPr>
        </p:nvSpPr>
        <p:spPr/>
        <p:txBody>
          <a:bodyPr/>
          <a:lstStyle/>
          <a:p>
            <a:r>
              <a:rPr lang="en-US" dirty="0"/>
              <a:t>Central Alaskan Yup’ik</a:t>
            </a:r>
          </a:p>
        </p:txBody>
      </p:sp>
      <p:sp>
        <p:nvSpPr>
          <p:cNvPr id="3" name="Content Placeholder 2">
            <a:extLst>
              <a:ext uri="{FF2B5EF4-FFF2-40B4-BE49-F238E27FC236}">
                <a16:creationId xmlns:a16="http://schemas.microsoft.com/office/drawing/2014/main" id="{46844F4F-7E75-4704-914F-B1C8562D4975}"/>
              </a:ext>
            </a:extLst>
          </p:cNvPr>
          <p:cNvSpPr>
            <a:spLocks noGrp="1"/>
          </p:cNvSpPr>
          <p:nvPr>
            <p:ph idx="1"/>
          </p:nvPr>
        </p:nvSpPr>
        <p:spPr/>
        <p:txBody>
          <a:bodyPr/>
          <a:lstStyle/>
          <a:p>
            <a:pPr marL="0" indent="0">
              <a:buNone/>
            </a:pPr>
            <a:r>
              <a:rPr lang="en-US" dirty="0"/>
              <a:t>“In the Eskimo mind the line of demarcation between the noun and the verb seems to be extremely vague, as appears from the whole structure of the language, and from the fact that the inflectional endings are, partially at any rate, the same for both nouns and verbs.” (p. 1057)</a:t>
            </a:r>
          </a:p>
          <a:p>
            <a:pPr marL="0" indent="0">
              <a:buNone/>
            </a:pPr>
            <a:endParaRPr lang="en-US" dirty="0"/>
          </a:p>
          <a:p>
            <a:pPr marL="0" indent="0">
              <a:buNone/>
            </a:pPr>
            <a:r>
              <a:rPr lang="en-US" sz="2000" dirty="0"/>
              <a:t>Thalbitzer, W. 1911. Eskimo. In Franz Boas (ed.), </a:t>
            </a:r>
            <a:r>
              <a:rPr lang="en-US" sz="2000" i="1" dirty="0"/>
              <a:t>Handbook of American Indian Languages</a:t>
            </a:r>
            <a:r>
              <a:rPr lang="en-US" sz="2000" dirty="0"/>
              <a:t> (Bureau of American Ethnology Bulletin 40), 967–1069.</a:t>
            </a:r>
          </a:p>
        </p:txBody>
      </p:sp>
    </p:spTree>
    <p:extLst>
      <p:ext uri="{BB962C8B-B14F-4D97-AF65-F5344CB8AC3E}">
        <p14:creationId xmlns:p14="http://schemas.microsoft.com/office/powerpoint/2010/main" val="3271395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89534-6226-4FFA-9503-311B15B5BAEF}"/>
              </a:ext>
            </a:extLst>
          </p:cNvPr>
          <p:cNvSpPr>
            <a:spLocks noGrp="1"/>
          </p:cNvSpPr>
          <p:nvPr>
            <p:ph type="title"/>
          </p:nvPr>
        </p:nvSpPr>
        <p:spPr/>
        <p:txBody>
          <a:bodyPr/>
          <a:lstStyle/>
          <a:p>
            <a:r>
              <a:rPr lang="en-US" dirty="0"/>
              <a:t>Riau Indonesian (Austronesian)</a:t>
            </a:r>
          </a:p>
        </p:txBody>
      </p:sp>
      <p:sp>
        <p:nvSpPr>
          <p:cNvPr id="3" name="Content Placeholder 2">
            <a:extLst>
              <a:ext uri="{FF2B5EF4-FFF2-40B4-BE49-F238E27FC236}">
                <a16:creationId xmlns:a16="http://schemas.microsoft.com/office/drawing/2014/main" id="{EF558824-9A4A-4CB2-9B9F-97DB17CAEDCA}"/>
              </a:ext>
            </a:extLst>
          </p:cNvPr>
          <p:cNvSpPr>
            <a:spLocks noGrp="1"/>
          </p:cNvSpPr>
          <p:nvPr>
            <p:ph sz="half" idx="1"/>
          </p:nvPr>
        </p:nvSpPr>
        <p:spPr>
          <a:xfrm>
            <a:off x="762000" y="1825625"/>
            <a:ext cx="3714466" cy="4351338"/>
          </a:xfrm>
        </p:spPr>
        <p:txBody>
          <a:bodyPr>
            <a:normAutofit lnSpcReduction="10000"/>
          </a:bodyPr>
          <a:lstStyle/>
          <a:p>
            <a:pPr marL="514350" indent="-514350">
              <a:buFont typeface="+mj-lt"/>
              <a:buAutoNum type="arabicPeriod" startAt="4"/>
              <a:tabLst>
                <a:tab pos="2060575" algn="l"/>
              </a:tabLst>
            </a:pPr>
            <a:r>
              <a:rPr lang="en-US" i="1" dirty="0" err="1"/>
              <a:t>ayam</a:t>
            </a:r>
            <a:r>
              <a:rPr lang="en-US" i="1" dirty="0"/>
              <a:t>	</a:t>
            </a:r>
            <a:r>
              <a:rPr lang="en-US" i="1" dirty="0" err="1"/>
              <a:t>makan</a:t>
            </a:r>
            <a:endParaRPr lang="en-US" dirty="0"/>
          </a:p>
          <a:p>
            <a:pPr marL="511175" indent="0">
              <a:buNone/>
              <a:tabLst>
                <a:tab pos="2060575" algn="l"/>
              </a:tabLst>
            </a:pPr>
            <a:r>
              <a:rPr lang="en-US" dirty="0"/>
              <a:t>chicken	eat</a:t>
            </a:r>
          </a:p>
        </p:txBody>
      </p:sp>
      <p:sp>
        <p:nvSpPr>
          <p:cNvPr id="4" name="Content Placeholder 3">
            <a:extLst>
              <a:ext uri="{FF2B5EF4-FFF2-40B4-BE49-F238E27FC236}">
                <a16:creationId xmlns:a16="http://schemas.microsoft.com/office/drawing/2014/main" id="{1D0B3379-FEC2-4126-98A9-A0EA072DEA83}"/>
              </a:ext>
            </a:extLst>
          </p:cNvPr>
          <p:cNvSpPr>
            <a:spLocks noGrp="1"/>
          </p:cNvSpPr>
          <p:nvPr>
            <p:ph sz="half" idx="2"/>
          </p:nvPr>
        </p:nvSpPr>
        <p:spPr>
          <a:xfrm>
            <a:off x="4476466" y="1825625"/>
            <a:ext cx="6946604" cy="4351338"/>
          </a:xfrm>
        </p:spPr>
        <p:txBody>
          <a:bodyPr>
            <a:normAutofit lnSpcReduction="10000"/>
          </a:bodyPr>
          <a:lstStyle/>
          <a:p>
            <a:r>
              <a:rPr lang="en-US" dirty="0"/>
              <a:t>The chicken is eating.</a:t>
            </a:r>
          </a:p>
          <a:p>
            <a:r>
              <a:rPr lang="en-US" dirty="0"/>
              <a:t>The chicken is being eaten.</a:t>
            </a:r>
          </a:p>
          <a:p>
            <a:r>
              <a:rPr lang="en-US" dirty="0"/>
              <a:t>The chicken is making somebody eat.</a:t>
            </a:r>
          </a:p>
          <a:p>
            <a:r>
              <a:rPr lang="en-US" dirty="0"/>
              <a:t>Somebody is eating for the chicken.</a:t>
            </a:r>
          </a:p>
          <a:p>
            <a:r>
              <a:rPr lang="en-US" dirty="0"/>
              <a:t>Somebody is eating where the chicken is.</a:t>
            </a:r>
          </a:p>
          <a:p>
            <a:r>
              <a:rPr lang="en-US" dirty="0"/>
              <a:t>the chicken that is eating</a:t>
            </a:r>
          </a:p>
          <a:p>
            <a:r>
              <a:rPr lang="en-US" dirty="0"/>
              <a:t>where the chicken is eating</a:t>
            </a:r>
          </a:p>
          <a:p>
            <a:r>
              <a:rPr lang="en-US" dirty="0"/>
              <a:t>when the chicken is eating</a:t>
            </a:r>
          </a:p>
          <a:p>
            <a:r>
              <a:rPr lang="en-US" dirty="0"/>
              <a:t>how the chicken is eating</a:t>
            </a:r>
          </a:p>
        </p:txBody>
      </p:sp>
    </p:spTree>
    <p:extLst>
      <p:ext uri="{BB962C8B-B14F-4D97-AF65-F5344CB8AC3E}">
        <p14:creationId xmlns:p14="http://schemas.microsoft.com/office/powerpoint/2010/main" val="184419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0803B-40B1-484C-B23F-22344D55D29A}"/>
              </a:ext>
            </a:extLst>
          </p:cNvPr>
          <p:cNvSpPr>
            <a:spLocks noGrp="1"/>
          </p:cNvSpPr>
          <p:nvPr>
            <p:ph type="title"/>
          </p:nvPr>
        </p:nvSpPr>
        <p:spPr/>
        <p:txBody>
          <a:bodyPr/>
          <a:lstStyle/>
          <a:p>
            <a:r>
              <a:rPr lang="en-US" dirty="0"/>
              <a:t>What part of speech is </a:t>
            </a:r>
            <a:r>
              <a:rPr lang="en-US" i="1" dirty="0"/>
              <a:t>friend</a:t>
            </a:r>
            <a:r>
              <a:rPr lang="en-US" dirty="0"/>
              <a:t>?</a:t>
            </a:r>
          </a:p>
        </p:txBody>
      </p:sp>
      <p:sp>
        <p:nvSpPr>
          <p:cNvPr id="3" name="Content Placeholder 2">
            <a:extLst>
              <a:ext uri="{FF2B5EF4-FFF2-40B4-BE49-F238E27FC236}">
                <a16:creationId xmlns:a16="http://schemas.microsoft.com/office/drawing/2014/main" id="{C1DBC0F3-A10C-4661-A1C8-1E898600F713}"/>
              </a:ext>
            </a:extLst>
          </p:cNvPr>
          <p:cNvSpPr>
            <a:spLocks noGrp="1"/>
          </p:cNvSpPr>
          <p:nvPr>
            <p:ph idx="1"/>
          </p:nvPr>
        </p:nvSpPr>
        <p:spPr/>
        <p:txBody>
          <a:bodyPr/>
          <a:lstStyle/>
          <a:p>
            <a:r>
              <a:rPr lang="en-US" dirty="0"/>
              <a:t>Noun</a:t>
            </a:r>
          </a:p>
          <a:p>
            <a:endParaRPr lang="en-US" dirty="0"/>
          </a:p>
          <a:p>
            <a:r>
              <a:rPr lang="en-US" dirty="0"/>
              <a:t>Verb</a:t>
            </a:r>
          </a:p>
          <a:p>
            <a:endParaRPr lang="en-US" dirty="0"/>
          </a:p>
          <a:p>
            <a:r>
              <a:rPr lang="en-US" dirty="0"/>
              <a:t>Adjective</a:t>
            </a:r>
          </a:p>
        </p:txBody>
      </p:sp>
    </p:spTree>
    <p:extLst>
      <p:ext uri="{BB962C8B-B14F-4D97-AF65-F5344CB8AC3E}">
        <p14:creationId xmlns:p14="http://schemas.microsoft.com/office/powerpoint/2010/main" val="2204806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8286-6C8A-467A-B7E5-2938EEA766AC}"/>
              </a:ext>
            </a:extLst>
          </p:cNvPr>
          <p:cNvSpPr>
            <a:spLocks noGrp="1"/>
          </p:cNvSpPr>
          <p:nvPr>
            <p:ph type="title"/>
          </p:nvPr>
        </p:nvSpPr>
        <p:spPr/>
        <p:txBody>
          <a:bodyPr/>
          <a:lstStyle/>
          <a:p>
            <a:r>
              <a:rPr lang="en-US" dirty="0"/>
              <a:t>Mundari (Austroasiatic)</a:t>
            </a:r>
          </a:p>
        </p:txBody>
      </p:sp>
      <p:sp>
        <p:nvSpPr>
          <p:cNvPr id="5" name="Content Placeholder 4">
            <a:extLst>
              <a:ext uri="{FF2B5EF4-FFF2-40B4-BE49-F238E27FC236}">
                <a16:creationId xmlns:a16="http://schemas.microsoft.com/office/drawing/2014/main" id="{E77802DC-E3C8-4827-B22C-A34F1D697B56}"/>
              </a:ext>
            </a:extLst>
          </p:cNvPr>
          <p:cNvSpPr>
            <a:spLocks noGrp="1"/>
          </p:cNvSpPr>
          <p:nvPr>
            <p:ph idx="1"/>
          </p:nvPr>
        </p:nvSpPr>
        <p:spPr/>
        <p:txBody>
          <a:bodyPr/>
          <a:lstStyle/>
          <a:p>
            <a:pPr marL="514350" lvl="0" indent="-514350">
              <a:buFont typeface="+mj-lt"/>
              <a:buAutoNum type="arabicPeriod" startAt="5"/>
              <a:tabLst>
                <a:tab pos="3657600" algn="l"/>
              </a:tabLst>
            </a:pPr>
            <a:r>
              <a:rPr lang="en-US" b="1" dirty="0" err="1">
                <a:solidFill>
                  <a:srgbClr val="FF0000"/>
                </a:solidFill>
              </a:rPr>
              <a:t>buru</a:t>
            </a:r>
            <a:r>
              <a:rPr lang="en-US" dirty="0"/>
              <a:t>=ko	bai-</a:t>
            </a:r>
            <a:r>
              <a:rPr lang="en-US" dirty="0" err="1"/>
              <a:t>ke</a:t>
            </a:r>
            <a:r>
              <a:rPr lang="en-US" dirty="0"/>
              <a:t>-d-a</a:t>
            </a:r>
          </a:p>
          <a:p>
            <a:pPr marL="511175" indent="0">
              <a:buNone/>
              <a:tabLst>
                <a:tab pos="3657600" algn="l"/>
              </a:tabLst>
            </a:pPr>
            <a:r>
              <a:rPr lang="en-US" b="1" dirty="0">
                <a:solidFill>
                  <a:srgbClr val="FF0000"/>
                </a:solidFill>
              </a:rPr>
              <a:t>mountain</a:t>
            </a:r>
            <a:r>
              <a:rPr lang="en-US" dirty="0"/>
              <a:t>=</a:t>
            </a:r>
            <a:r>
              <a:rPr lang="en-US" cap="small" dirty="0"/>
              <a:t>3pl.s</a:t>
            </a:r>
            <a:r>
              <a:rPr lang="en-US" dirty="0"/>
              <a:t>	make-</a:t>
            </a:r>
            <a:r>
              <a:rPr lang="en-US" cap="small" dirty="0" err="1"/>
              <a:t>compl</a:t>
            </a:r>
            <a:r>
              <a:rPr lang="en-US" cap="small" dirty="0"/>
              <a:t>‑tr‑</a:t>
            </a:r>
            <a:r>
              <a:rPr lang="en-US" cap="small" dirty="0" err="1"/>
              <a:t>indic</a:t>
            </a:r>
            <a:endParaRPr lang="en-US" dirty="0"/>
          </a:p>
          <a:p>
            <a:pPr marL="511175" indent="0">
              <a:buNone/>
            </a:pPr>
            <a:r>
              <a:rPr lang="en-US" dirty="0"/>
              <a:t>‘They made the mountain.’</a:t>
            </a:r>
          </a:p>
          <a:p>
            <a:pPr marL="0" indent="0">
              <a:buNone/>
            </a:pPr>
            <a:endParaRPr lang="en-US" dirty="0"/>
          </a:p>
          <a:p>
            <a:pPr marL="514350" indent="-514350">
              <a:buFont typeface="+mj-lt"/>
              <a:buAutoNum type="arabicPeriod" startAt="6"/>
              <a:tabLst>
                <a:tab pos="3657600" algn="l"/>
              </a:tabLst>
            </a:pPr>
            <a:r>
              <a:rPr lang="en-US" dirty="0" err="1"/>
              <a:t>saan</a:t>
            </a:r>
            <a:r>
              <a:rPr lang="en-US" dirty="0"/>
              <a:t>=ko	</a:t>
            </a:r>
            <a:r>
              <a:rPr lang="en-US" b="1" dirty="0" err="1">
                <a:solidFill>
                  <a:srgbClr val="FF0000"/>
                </a:solidFill>
              </a:rPr>
              <a:t>buru</a:t>
            </a:r>
            <a:r>
              <a:rPr lang="en-US" dirty="0"/>
              <a:t>-</a:t>
            </a:r>
            <a:r>
              <a:rPr lang="en-US" dirty="0" err="1"/>
              <a:t>ke</a:t>
            </a:r>
            <a:r>
              <a:rPr lang="en-US" dirty="0"/>
              <a:t>-d-a</a:t>
            </a:r>
          </a:p>
          <a:p>
            <a:pPr marL="511175" indent="0">
              <a:buNone/>
              <a:tabLst>
                <a:tab pos="3657600" algn="l"/>
              </a:tabLst>
            </a:pPr>
            <a:r>
              <a:rPr lang="en-US" dirty="0"/>
              <a:t>firewood=</a:t>
            </a:r>
            <a:r>
              <a:rPr lang="en-US" cap="small" dirty="0"/>
              <a:t>3pl.s</a:t>
            </a:r>
            <a:r>
              <a:rPr lang="en-US" dirty="0"/>
              <a:t>	</a:t>
            </a:r>
            <a:r>
              <a:rPr lang="en-US" b="1" dirty="0">
                <a:solidFill>
                  <a:srgbClr val="FF0000"/>
                </a:solidFill>
              </a:rPr>
              <a:t>mountain</a:t>
            </a:r>
            <a:r>
              <a:rPr lang="en-US" dirty="0"/>
              <a:t>‑</a:t>
            </a:r>
            <a:r>
              <a:rPr lang="en-US" cap="small" dirty="0" err="1"/>
              <a:t>compl</a:t>
            </a:r>
            <a:r>
              <a:rPr lang="en-US" cap="small" dirty="0"/>
              <a:t>‑tr‑</a:t>
            </a:r>
            <a:r>
              <a:rPr lang="en-US" cap="small" dirty="0" err="1"/>
              <a:t>indic</a:t>
            </a:r>
            <a:endParaRPr lang="en-US" dirty="0"/>
          </a:p>
          <a:p>
            <a:pPr marL="511175" indent="0">
              <a:buNone/>
            </a:pPr>
            <a:r>
              <a:rPr lang="en-US" dirty="0"/>
              <a:t>‘They heaped up the firewood.’</a:t>
            </a:r>
          </a:p>
        </p:txBody>
      </p:sp>
    </p:spTree>
    <p:extLst>
      <p:ext uri="{BB962C8B-B14F-4D97-AF65-F5344CB8AC3E}">
        <p14:creationId xmlns:p14="http://schemas.microsoft.com/office/powerpoint/2010/main" val="3159015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506B-3F15-40E1-930E-D2E5CDC42324}"/>
              </a:ext>
            </a:extLst>
          </p:cNvPr>
          <p:cNvSpPr>
            <a:spLocks noGrp="1"/>
          </p:cNvSpPr>
          <p:nvPr>
            <p:ph type="title"/>
          </p:nvPr>
        </p:nvSpPr>
        <p:spPr/>
        <p:txBody>
          <a:bodyPr/>
          <a:lstStyle/>
          <a:p>
            <a:r>
              <a:rPr lang="en-US" dirty="0"/>
              <a:t>Flexibility with Fully-Inflected Words</a:t>
            </a:r>
          </a:p>
        </p:txBody>
      </p:sp>
      <p:sp>
        <p:nvSpPr>
          <p:cNvPr id="3" name="Content Placeholder 2">
            <a:extLst>
              <a:ext uri="{FF2B5EF4-FFF2-40B4-BE49-F238E27FC236}">
                <a16:creationId xmlns:a16="http://schemas.microsoft.com/office/drawing/2014/main" id="{69CFA281-CB74-492F-9E21-3352181B4A0D}"/>
              </a:ext>
            </a:extLst>
          </p:cNvPr>
          <p:cNvSpPr>
            <a:spLocks noGrp="1"/>
          </p:cNvSpPr>
          <p:nvPr>
            <p:ph idx="1"/>
          </p:nvPr>
        </p:nvSpPr>
        <p:spPr/>
        <p:txBody>
          <a:bodyPr/>
          <a:lstStyle/>
          <a:p>
            <a:pPr marL="514350" indent="-514350">
              <a:buFont typeface="+mj-lt"/>
              <a:buAutoNum type="arabicPeriod" startAt="7"/>
            </a:pPr>
            <a:r>
              <a:rPr lang="en-US" b="1" dirty="0"/>
              <a:t>Chitimacha</a:t>
            </a:r>
            <a:r>
              <a:rPr lang="en-US" dirty="0"/>
              <a:t> (isolate; Louisiana)</a:t>
            </a:r>
            <a:endParaRPr lang="en-US" b="1" dirty="0"/>
          </a:p>
          <a:p>
            <a:pPr marL="511175" indent="0">
              <a:buNone/>
            </a:pPr>
            <a:r>
              <a:rPr lang="en-US" i="1" dirty="0" err="1"/>
              <a:t>dzampuyna</a:t>
            </a:r>
            <a:endParaRPr lang="en-US" i="1" dirty="0"/>
          </a:p>
          <a:p>
            <a:pPr marL="511175" indent="0">
              <a:buNone/>
            </a:pPr>
            <a:r>
              <a:rPr lang="en-US" dirty="0"/>
              <a:t>‘they usually thrust/spear (with it)’ = ‘a spear’</a:t>
            </a:r>
          </a:p>
          <a:p>
            <a:pPr marL="0" indent="0">
              <a:buNone/>
            </a:pPr>
            <a:endParaRPr lang="en-US" dirty="0"/>
          </a:p>
          <a:p>
            <a:pPr marL="514350" indent="-514350">
              <a:buFont typeface="+mj-lt"/>
              <a:buAutoNum type="arabicPeriod" startAt="8"/>
            </a:pPr>
            <a:r>
              <a:rPr lang="en-US" b="1" dirty="0"/>
              <a:t>Mohawk</a:t>
            </a:r>
            <a:r>
              <a:rPr lang="en-US" dirty="0"/>
              <a:t> (Iroquoian; Ontario / Quebec)</a:t>
            </a:r>
          </a:p>
          <a:p>
            <a:pPr marL="511175" indent="0">
              <a:buNone/>
            </a:pPr>
            <a:r>
              <a:rPr lang="en-US" i="1" dirty="0" err="1"/>
              <a:t>ieráhkhwa</a:t>
            </a:r>
            <a:r>
              <a:rPr lang="en-US" i="1" dirty="0"/>
              <a:t>’</a:t>
            </a:r>
          </a:p>
          <a:p>
            <a:pPr marL="511175" indent="0">
              <a:buNone/>
            </a:pPr>
            <a:r>
              <a:rPr lang="en-US" dirty="0"/>
              <a:t>‘one puts things in with it’ = ‘a container’</a:t>
            </a:r>
          </a:p>
        </p:txBody>
      </p:sp>
    </p:spTree>
    <p:extLst>
      <p:ext uri="{BB962C8B-B14F-4D97-AF65-F5344CB8AC3E}">
        <p14:creationId xmlns:p14="http://schemas.microsoft.com/office/powerpoint/2010/main" val="104811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E772B-8F75-4403-9FF6-A36F68952E63}"/>
              </a:ext>
            </a:extLst>
          </p:cNvPr>
          <p:cNvSpPr>
            <a:spLocks noGrp="1"/>
          </p:cNvSpPr>
          <p:nvPr>
            <p:ph type="title"/>
          </p:nvPr>
        </p:nvSpPr>
        <p:spPr/>
        <p:txBody>
          <a:bodyPr/>
          <a:lstStyle/>
          <a:p>
            <a:r>
              <a:rPr lang="en-US" dirty="0"/>
              <a:t>The Problem of Lexical Flexibility</a:t>
            </a:r>
          </a:p>
        </p:txBody>
      </p:sp>
    </p:spTree>
    <p:extLst>
      <p:ext uri="{BB962C8B-B14F-4D97-AF65-F5344CB8AC3E}">
        <p14:creationId xmlns:p14="http://schemas.microsoft.com/office/powerpoint/2010/main" val="466818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F85915-3D77-4934-AE46-6D49119E8D0C}"/>
              </a:ext>
            </a:extLst>
          </p:cNvPr>
          <p:cNvSpPr>
            <a:spLocks noGrp="1"/>
          </p:cNvSpPr>
          <p:nvPr>
            <p:ph type="title"/>
          </p:nvPr>
        </p:nvSpPr>
        <p:spPr/>
        <p:txBody>
          <a:bodyPr/>
          <a:lstStyle/>
          <a:p>
            <a:r>
              <a:rPr lang="en-US" dirty="0"/>
              <a:t>How to analyze lexical flexibility?</a:t>
            </a:r>
          </a:p>
        </p:txBody>
      </p:sp>
      <p:sp>
        <p:nvSpPr>
          <p:cNvPr id="5" name="Content Placeholder 4">
            <a:extLst>
              <a:ext uri="{FF2B5EF4-FFF2-40B4-BE49-F238E27FC236}">
                <a16:creationId xmlns:a16="http://schemas.microsoft.com/office/drawing/2014/main" id="{265517FF-5163-44CE-8FED-3F25C78624B3}"/>
              </a:ext>
            </a:extLst>
          </p:cNvPr>
          <p:cNvSpPr>
            <a:spLocks noGrp="1"/>
          </p:cNvSpPr>
          <p:nvPr>
            <p:ph idx="1"/>
          </p:nvPr>
        </p:nvSpPr>
        <p:spPr/>
        <p:txBody>
          <a:bodyPr/>
          <a:lstStyle/>
          <a:p>
            <a:r>
              <a:rPr lang="en-US" i="1" dirty="0"/>
              <a:t>conversion</a:t>
            </a:r>
            <a:r>
              <a:rPr lang="en-US" dirty="0"/>
              <a:t> / </a:t>
            </a:r>
            <a:r>
              <a:rPr lang="en-US" i="1" dirty="0"/>
              <a:t>zero-derivation</a:t>
            </a:r>
            <a:r>
              <a:rPr lang="en-US" dirty="0"/>
              <a:t> vs. </a:t>
            </a:r>
            <a:r>
              <a:rPr lang="en-US" i="1" dirty="0"/>
              <a:t>underspecification</a:t>
            </a:r>
          </a:p>
          <a:p>
            <a:endParaRPr lang="en-US" i="1" dirty="0"/>
          </a:p>
          <a:p>
            <a:r>
              <a:rPr lang="en-US" i="1" dirty="0"/>
              <a:t>lexical flexibility</a:t>
            </a:r>
            <a:r>
              <a:rPr lang="en-US" dirty="0"/>
              <a:t> is used in a neutral sense here</a:t>
            </a:r>
            <a:endParaRPr lang="en-US" i="1" dirty="0"/>
          </a:p>
        </p:txBody>
      </p:sp>
    </p:spTree>
    <p:extLst>
      <p:ext uri="{BB962C8B-B14F-4D97-AF65-F5344CB8AC3E}">
        <p14:creationId xmlns:p14="http://schemas.microsoft.com/office/powerpoint/2010/main" val="186673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3816E-56A8-4E12-90FD-64B6B05B6CEF}"/>
              </a:ext>
            </a:extLst>
          </p:cNvPr>
          <p:cNvSpPr>
            <a:spLocks noGrp="1"/>
          </p:cNvSpPr>
          <p:nvPr>
            <p:ph type="title"/>
          </p:nvPr>
        </p:nvSpPr>
        <p:spPr/>
        <p:txBody>
          <a:bodyPr/>
          <a:lstStyle/>
          <a:p>
            <a:r>
              <a:rPr lang="en-US" dirty="0"/>
              <a:t>What is a word?</a:t>
            </a:r>
          </a:p>
        </p:txBody>
      </p:sp>
      <p:sp>
        <p:nvSpPr>
          <p:cNvPr id="3" name="Content Placeholder 2">
            <a:extLst>
              <a:ext uri="{FF2B5EF4-FFF2-40B4-BE49-F238E27FC236}">
                <a16:creationId xmlns:a16="http://schemas.microsoft.com/office/drawing/2014/main" id="{1BAEDAB5-CBD3-42C6-858F-B03A32C4E710}"/>
              </a:ext>
            </a:extLst>
          </p:cNvPr>
          <p:cNvSpPr>
            <a:spLocks noGrp="1"/>
          </p:cNvSpPr>
          <p:nvPr>
            <p:ph idx="1"/>
          </p:nvPr>
        </p:nvSpPr>
        <p:spPr/>
        <p:txBody>
          <a:bodyPr>
            <a:normAutofit lnSpcReduction="10000"/>
          </a:bodyPr>
          <a:lstStyle/>
          <a:p>
            <a:r>
              <a:rPr lang="en-US" i="1" dirty="0"/>
              <a:t>lexeme</a:t>
            </a:r>
          </a:p>
          <a:p>
            <a:pPr lvl="1"/>
            <a:r>
              <a:rPr lang="en-US" dirty="0"/>
              <a:t>abstract representation (cognitive or grammatical) of a group of related </a:t>
            </a:r>
            <a:r>
              <a:rPr lang="en-US" i="1" dirty="0"/>
              <a:t>wordforms</a:t>
            </a:r>
            <a:endParaRPr lang="en-US" dirty="0"/>
          </a:p>
          <a:p>
            <a:pPr lvl="1"/>
            <a:r>
              <a:rPr lang="en-US" dirty="0"/>
              <a:t>whatever it is that’s common to those wordforms (usually a stem)</a:t>
            </a:r>
          </a:p>
          <a:p>
            <a:endParaRPr lang="en-US" dirty="0"/>
          </a:p>
          <a:p>
            <a:r>
              <a:rPr lang="en-US" i="1" dirty="0"/>
              <a:t>lemma</a:t>
            </a:r>
            <a:r>
              <a:rPr lang="en-US" dirty="0"/>
              <a:t> – conventional wordform used to represent a group of wordforms</a:t>
            </a:r>
          </a:p>
          <a:p>
            <a:pPr lvl="1"/>
            <a:r>
              <a:rPr lang="en-US" dirty="0"/>
              <a:t>keyword: </a:t>
            </a:r>
            <a:r>
              <a:rPr lang="en-US" i="1" dirty="0"/>
              <a:t>conventional</a:t>
            </a:r>
          </a:p>
          <a:p>
            <a:endParaRPr lang="en-US" i="1" dirty="0"/>
          </a:p>
          <a:p>
            <a:r>
              <a:rPr lang="en-US" i="1" dirty="0"/>
              <a:t>token</a:t>
            </a:r>
            <a:r>
              <a:rPr lang="en-US" dirty="0"/>
              <a:t> – a specific instance of a lexeme in discourse</a:t>
            </a:r>
            <a:endParaRPr lang="en-US" i="1" dirty="0"/>
          </a:p>
        </p:txBody>
      </p:sp>
    </p:spTree>
    <p:extLst>
      <p:ext uri="{BB962C8B-B14F-4D97-AF65-F5344CB8AC3E}">
        <p14:creationId xmlns:p14="http://schemas.microsoft.com/office/powerpoint/2010/main" val="36952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05CD-33CA-45FE-8102-3C59AA329688}"/>
              </a:ext>
            </a:extLst>
          </p:cNvPr>
          <p:cNvSpPr>
            <a:spLocks noGrp="1"/>
          </p:cNvSpPr>
          <p:nvPr>
            <p:ph type="title"/>
          </p:nvPr>
        </p:nvSpPr>
        <p:spPr/>
        <p:txBody>
          <a:bodyPr/>
          <a:lstStyle/>
          <a:p>
            <a:r>
              <a:rPr lang="en-US" dirty="0"/>
              <a:t>How to determine </a:t>
            </a:r>
            <a:r>
              <a:rPr lang="en-US" dirty="0" err="1"/>
              <a:t>wordhood</a:t>
            </a:r>
            <a:r>
              <a:rPr lang="en-US" dirty="0"/>
              <a:t>?</a:t>
            </a:r>
          </a:p>
        </p:txBody>
      </p:sp>
      <p:sp>
        <p:nvSpPr>
          <p:cNvPr id="3" name="Content Placeholder 2">
            <a:extLst>
              <a:ext uri="{FF2B5EF4-FFF2-40B4-BE49-F238E27FC236}">
                <a16:creationId xmlns:a16="http://schemas.microsoft.com/office/drawing/2014/main" id="{66EDFDDE-5BFE-4697-9FEE-BCA203E2B892}"/>
              </a:ext>
            </a:extLst>
          </p:cNvPr>
          <p:cNvSpPr>
            <a:spLocks noGrp="1"/>
          </p:cNvSpPr>
          <p:nvPr>
            <p:ph idx="1"/>
          </p:nvPr>
        </p:nvSpPr>
        <p:spPr/>
        <p:txBody>
          <a:bodyPr/>
          <a:lstStyle/>
          <a:p>
            <a:r>
              <a:rPr lang="en-US" dirty="0"/>
              <a:t>words have many senses</a:t>
            </a:r>
          </a:p>
        </p:txBody>
      </p:sp>
    </p:spTree>
    <p:extLst>
      <p:ext uri="{BB962C8B-B14F-4D97-AF65-F5344CB8AC3E}">
        <p14:creationId xmlns:p14="http://schemas.microsoft.com/office/powerpoint/2010/main" val="3609295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A8D8-D7CE-42DD-9462-C53DC335CC88}"/>
              </a:ext>
            </a:extLst>
          </p:cNvPr>
          <p:cNvSpPr>
            <a:spLocks noGrp="1"/>
          </p:cNvSpPr>
          <p:nvPr>
            <p:ph type="title"/>
          </p:nvPr>
        </p:nvSpPr>
        <p:spPr/>
        <p:txBody>
          <a:bodyPr/>
          <a:lstStyle/>
          <a:p>
            <a:r>
              <a:rPr lang="en-US" dirty="0"/>
              <a:t>Senses of </a:t>
            </a:r>
            <a:r>
              <a:rPr lang="en-US" i="1" dirty="0"/>
              <a:t>run</a:t>
            </a:r>
            <a:endParaRPr lang="en-US" dirty="0"/>
          </a:p>
        </p:txBody>
      </p:sp>
      <p:sp>
        <p:nvSpPr>
          <p:cNvPr id="3" name="Content Placeholder 2">
            <a:extLst>
              <a:ext uri="{FF2B5EF4-FFF2-40B4-BE49-F238E27FC236}">
                <a16:creationId xmlns:a16="http://schemas.microsoft.com/office/drawing/2014/main" id="{5D9CE628-0A93-45AF-9D62-E09BEC08F986}"/>
              </a:ext>
            </a:extLst>
          </p:cNvPr>
          <p:cNvSpPr>
            <a:spLocks noGrp="1"/>
          </p:cNvSpPr>
          <p:nvPr>
            <p:ph idx="1"/>
          </p:nvPr>
        </p:nvSpPr>
        <p:spPr/>
        <p:txBody>
          <a:bodyPr/>
          <a:lstStyle/>
          <a:p>
            <a:r>
              <a:rPr lang="en-US" dirty="0">
                <a:hlinkClick r:id="rId3"/>
              </a:rPr>
              <a:t>Dictionary.com</a:t>
            </a:r>
            <a:r>
              <a:rPr lang="en-US" dirty="0"/>
              <a:t> lists 148 senses of </a:t>
            </a:r>
            <a:r>
              <a:rPr lang="en-US" i="1" dirty="0"/>
              <a:t>run</a:t>
            </a:r>
            <a:r>
              <a:rPr lang="en-US" dirty="0"/>
              <a:t>, some nouns, some verbs (but again no adjectives)</a:t>
            </a:r>
          </a:p>
          <a:p>
            <a:endParaRPr lang="en-US" dirty="0"/>
          </a:p>
          <a:p>
            <a:pPr fontAlgn="ctr">
              <a:tabLst>
                <a:tab pos="6175375" algn="l"/>
              </a:tabLst>
            </a:pPr>
            <a:r>
              <a:rPr lang="en-US" dirty="0"/>
              <a:t>fast pedestrian motion:	</a:t>
            </a:r>
            <a:r>
              <a:rPr lang="en-US" i="1" dirty="0"/>
              <a:t>I run every day</a:t>
            </a:r>
            <a:endParaRPr lang="en-US" dirty="0"/>
          </a:p>
          <a:p>
            <a:pPr fontAlgn="ctr">
              <a:tabLst>
                <a:tab pos="6175375" algn="l"/>
              </a:tabLst>
            </a:pPr>
            <a:r>
              <a:rPr lang="en-US" dirty="0"/>
              <a:t>conduct a political campaign:	</a:t>
            </a:r>
            <a:r>
              <a:rPr lang="en-US" i="1" dirty="0"/>
              <a:t>he ran a fair campaign</a:t>
            </a:r>
            <a:endParaRPr lang="en-US" dirty="0"/>
          </a:p>
          <a:p>
            <a:pPr fontAlgn="ctr">
              <a:tabLst>
                <a:tab pos="6175375" algn="l"/>
              </a:tabLst>
            </a:pPr>
            <a:r>
              <a:rPr lang="en-US" dirty="0"/>
              <a:t>come undone:	</a:t>
            </a:r>
            <a:r>
              <a:rPr lang="en-US" i="1" dirty="0"/>
              <a:t>these stockings run easily</a:t>
            </a:r>
            <a:endParaRPr lang="en-US" dirty="0"/>
          </a:p>
          <a:p>
            <a:pPr fontAlgn="ctr">
              <a:tabLst>
                <a:tab pos="6175375" algn="l"/>
              </a:tabLst>
            </a:pPr>
            <a:r>
              <a:rPr lang="en-US" dirty="0"/>
              <a:t>operate or function:	</a:t>
            </a:r>
            <a:r>
              <a:rPr lang="en-US" i="1" dirty="0"/>
              <a:t>does it run well?</a:t>
            </a:r>
            <a:endParaRPr lang="en-US" dirty="0"/>
          </a:p>
          <a:p>
            <a:pPr fontAlgn="ctr">
              <a:tabLst>
                <a:tab pos="6175375" algn="l"/>
              </a:tabLst>
            </a:pPr>
            <a:r>
              <a:rPr lang="en-US" dirty="0"/>
              <a:t>get or become:	</a:t>
            </a:r>
            <a:r>
              <a:rPr lang="en-US" i="1" dirty="0"/>
              <a:t>the well ran dry</a:t>
            </a:r>
            <a:endParaRPr lang="en-US" dirty="0"/>
          </a:p>
        </p:txBody>
      </p:sp>
    </p:spTree>
    <p:extLst>
      <p:ext uri="{BB962C8B-B14F-4D97-AF65-F5344CB8AC3E}">
        <p14:creationId xmlns:p14="http://schemas.microsoft.com/office/powerpoint/2010/main" val="2604068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05CD-33CA-45FE-8102-3C59AA329688}"/>
              </a:ext>
            </a:extLst>
          </p:cNvPr>
          <p:cNvSpPr>
            <a:spLocks noGrp="1"/>
          </p:cNvSpPr>
          <p:nvPr>
            <p:ph type="title"/>
          </p:nvPr>
        </p:nvSpPr>
        <p:spPr/>
        <p:txBody>
          <a:bodyPr/>
          <a:lstStyle/>
          <a:p>
            <a:r>
              <a:rPr lang="en-US" dirty="0"/>
              <a:t>How to determine </a:t>
            </a:r>
            <a:r>
              <a:rPr lang="en-US" dirty="0" err="1"/>
              <a:t>wordhood</a:t>
            </a:r>
            <a:r>
              <a:rPr lang="en-US" dirty="0"/>
              <a:t>?</a:t>
            </a:r>
          </a:p>
        </p:txBody>
      </p:sp>
      <p:sp>
        <p:nvSpPr>
          <p:cNvPr id="3" name="Content Placeholder 2">
            <a:extLst>
              <a:ext uri="{FF2B5EF4-FFF2-40B4-BE49-F238E27FC236}">
                <a16:creationId xmlns:a16="http://schemas.microsoft.com/office/drawing/2014/main" id="{66EDFDDE-5BFE-4697-9FEE-BCA203E2B892}"/>
              </a:ext>
            </a:extLst>
          </p:cNvPr>
          <p:cNvSpPr>
            <a:spLocks noGrp="1"/>
          </p:cNvSpPr>
          <p:nvPr>
            <p:ph idx="1"/>
          </p:nvPr>
        </p:nvSpPr>
        <p:spPr/>
        <p:txBody>
          <a:bodyPr/>
          <a:lstStyle/>
          <a:p>
            <a:r>
              <a:rPr lang="en-US" dirty="0"/>
              <a:t>words have many senses</a:t>
            </a:r>
          </a:p>
          <a:p>
            <a:endParaRPr lang="en-US" dirty="0"/>
          </a:p>
          <a:p>
            <a:r>
              <a:rPr lang="en-US" dirty="0"/>
              <a:t>grammatical categories vs. cognitive associations</a:t>
            </a:r>
          </a:p>
          <a:p>
            <a:endParaRPr lang="en-US" dirty="0"/>
          </a:p>
          <a:p>
            <a:r>
              <a:rPr lang="en-US" dirty="0"/>
              <a:t>categories are prototypal</a:t>
            </a:r>
          </a:p>
          <a:p>
            <a:endParaRPr lang="en-US" dirty="0"/>
          </a:p>
          <a:p>
            <a:r>
              <a:rPr lang="en-US" dirty="0"/>
              <a:t>derived words have unpredictable meanings</a:t>
            </a:r>
          </a:p>
        </p:txBody>
      </p:sp>
    </p:spTree>
    <p:extLst>
      <p:ext uri="{BB962C8B-B14F-4D97-AF65-F5344CB8AC3E}">
        <p14:creationId xmlns:p14="http://schemas.microsoft.com/office/powerpoint/2010/main" val="53483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1CA17-5108-4A22-B1B7-8500770EC58B}"/>
              </a:ext>
            </a:extLst>
          </p:cNvPr>
          <p:cNvSpPr>
            <a:spLocks noGrp="1"/>
          </p:cNvSpPr>
          <p:nvPr>
            <p:ph type="title"/>
          </p:nvPr>
        </p:nvSpPr>
        <p:spPr/>
        <p:txBody>
          <a:bodyPr/>
          <a:lstStyle/>
          <a:p>
            <a:r>
              <a:rPr lang="en-US" dirty="0"/>
              <a:t>Semantic Predictability</a:t>
            </a:r>
          </a:p>
        </p:txBody>
      </p:sp>
      <p:sp>
        <p:nvSpPr>
          <p:cNvPr id="3" name="Content Placeholder 2">
            <a:extLst>
              <a:ext uri="{FF2B5EF4-FFF2-40B4-BE49-F238E27FC236}">
                <a16:creationId xmlns:a16="http://schemas.microsoft.com/office/drawing/2014/main" id="{502A4D47-23FC-41FA-8875-055AB487DC73}"/>
              </a:ext>
            </a:extLst>
          </p:cNvPr>
          <p:cNvSpPr>
            <a:spLocks noGrp="1"/>
          </p:cNvSpPr>
          <p:nvPr>
            <p:ph idx="1"/>
          </p:nvPr>
        </p:nvSpPr>
        <p:spPr/>
        <p:txBody>
          <a:bodyPr/>
          <a:lstStyle/>
          <a:p>
            <a:r>
              <a:rPr lang="en-US" i="1" dirty="0"/>
              <a:t>brother</a:t>
            </a:r>
            <a:r>
              <a:rPr lang="en-US" dirty="0"/>
              <a:t> vs. </a:t>
            </a:r>
            <a:r>
              <a:rPr lang="en-US" i="1" dirty="0"/>
              <a:t>brethren</a:t>
            </a:r>
            <a:endParaRPr lang="en-US" dirty="0"/>
          </a:p>
          <a:p>
            <a:r>
              <a:rPr lang="en-US" i="1" dirty="0"/>
              <a:t>cloth</a:t>
            </a:r>
            <a:r>
              <a:rPr lang="en-US" dirty="0"/>
              <a:t> vs. </a:t>
            </a:r>
            <a:r>
              <a:rPr lang="en-US" i="1" dirty="0"/>
              <a:t>clothes</a:t>
            </a:r>
            <a:endParaRPr lang="en-US" dirty="0"/>
          </a:p>
          <a:p>
            <a:r>
              <a:rPr lang="en-US" i="1" dirty="0"/>
              <a:t>new</a:t>
            </a:r>
            <a:r>
              <a:rPr lang="en-US" dirty="0"/>
              <a:t> vs. </a:t>
            </a:r>
            <a:r>
              <a:rPr lang="en-US" i="1" dirty="0"/>
              <a:t>news</a:t>
            </a:r>
            <a:endParaRPr lang="en-US" dirty="0"/>
          </a:p>
          <a:p>
            <a:r>
              <a:rPr lang="en-US" dirty="0"/>
              <a:t>(hunting) </a:t>
            </a:r>
            <a:r>
              <a:rPr lang="en-US" i="1" dirty="0"/>
              <a:t>blind</a:t>
            </a:r>
            <a:r>
              <a:rPr lang="en-US" dirty="0"/>
              <a:t> vs. (window) </a:t>
            </a:r>
            <a:r>
              <a:rPr lang="en-US" i="1" dirty="0"/>
              <a:t>blinds</a:t>
            </a:r>
          </a:p>
          <a:p>
            <a:r>
              <a:rPr lang="en-US" i="1" dirty="0"/>
              <a:t>custom</a:t>
            </a:r>
            <a:r>
              <a:rPr lang="en-US" dirty="0"/>
              <a:t> vs. </a:t>
            </a:r>
            <a:r>
              <a:rPr lang="en-US" i="1" dirty="0"/>
              <a:t>customs</a:t>
            </a:r>
          </a:p>
          <a:p>
            <a:r>
              <a:rPr lang="en-US" i="1" dirty="0"/>
              <a:t>arm</a:t>
            </a:r>
            <a:r>
              <a:rPr lang="en-US" dirty="0"/>
              <a:t> vs. </a:t>
            </a:r>
            <a:r>
              <a:rPr lang="en-US" i="1" dirty="0"/>
              <a:t>arms</a:t>
            </a:r>
          </a:p>
          <a:p>
            <a:r>
              <a:rPr lang="en-US" i="1" dirty="0"/>
              <a:t>wood</a:t>
            </a:r>
            <a:r>
              <a:rPr lang="en-US" dirty="0"/>
              <a:t> vs. </a:t>
            </a:r>
            <a:r>
              <a:rPr lang="en-US" i="1" dirty="0"/>
              <a:t>woods</a:t>
            </a:r>
          </a:p>
        </p:txBody>
      </p:sp>
    </p:spTree>
    <p:extLst>
      <p:ext uri="{BB962C8B-B14F-4D97-AF65-F5344CB8AC3E}">
        <p14:creationId xmlns:p14="http://schemas.microsoft.com/office/powerpoint/2010/main" val="118022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CF1DE-7CB8-4B22-B5E6-A8E4F719A317}"/>
              </a:ext>
            </a:extLst>
          </p:cNvPr>
          <p:cNvSpPr>
            <a:spLocks noGrp="1"/>
          </p:cNvSpPr>
          <p:nvPr>
            <p:ph type="title"/>
          </p:nvPr>
        </p:nvSpPr>
        <p:spPr/>
        <p:txBody>
          <a:bodyPr/>
          <a:lstStyle/>
          <a:p>
            <a:r>
              <a:rPr lang="en-US" dirty="0"/>
              <a:t>Semantic Predictability</a:t>
            </a:r>
          </a:p>
        </p:txBody>
      </p:sp>
      <p:sp>
        <p:nvSpPr>
          <p:cNvPr id="3" name="Content Placeholder 2">
            <a:extLst>
              <a:ext uri="{FF2B5EF4-FFF2-40B4-BE49-F238E27FC236}">
                <a16:creationId xmlns:a16="http://schemas.microsoft.com/office/drawing/2014/main" id="{5F46FB83-D955-43DF-90B8-9D3AF4B9A3BF}"/>
              </a:ext>
            </a:extLst>
          </p:cNvPr>
          <p:cNvSpPr>
            <a:spLocks noGrp="1"/>
          </p:cNvSpPr>
          <p:nvPr>
            <p:ph idx="1"/>
          </p:nvPr>
        </p:nvSpPr>
        <p:spPr/>
        <p:txBody>
          <a:bodyPr/>
          <a:lstStyle/>
          <a:p>
            <a:r>
              <a:rPr lang="en-US" dirty="0"/>
              <a:t>inflectional vs. derivational uses of the same morpheme</a:t>
            </a:r>
          </a:p>
          <a:p>
            <a:endParaRPr lang="en-US" dirty="0"/>
          </a:p>
          <a:p>
            <a:r>
              <a:rPr lang="en-US" dirty="0"/>
              <a:t>English </a:t>
            </a:r>
            <a:r>
              <a:rPr lang="en-US" i="1" dirty="0"/>
              <a:t>–</a:t>
            </a:r>
            <a:r>
              <a:rPr lang="en-US" i="1" dirty="0" err="1"/>
              <a:t>ing</a:t>
            </a:r>
            <a:r>
              <a:rPr lang="en-US" dirty="0"/>
              <a:t> progressive / gerund</a:t>
            </a:r>
          </a:p>
          <a:p>
            <a:pPr lvl="1"/>
            <a:r>
              <a:rPr lang="en-US" i="1" dirty="0"/>
              <a:t>the running man</a:t>
            </a:r>
            <a:r>
              <a:rPr lang="en-US" dirty="0"/>
              <a:t> (inflectional)</a:t>
            </a:r>
          </a:p>
          <a:p>
            <a:pPr lvl="1"/>
            <a:r>
              <a:rPr lang="en-US" i="1" dirty="0"/>
              <a:t>the running of the bulls</a:t>
            </a:r>
            <a:r>
              <a:rPr lang="en-US" dirty="0"/>
              <a:t> (derivational)</a:t>
            </a:r>
            <a:endParaRPr lang="en-US" i="1" dirty="0"/>
          </a:p>
          <a:p>
            <a:endParaRPr lang="en-US" dirty="0"/>
          </a:p>
          <a:p>
            <a:r>
              <a:rPr lang="en-US" dirty="0"/>
              <a:t>Chitimacha </a:t>
            </a:r>
            <a:r>
              <a:rPr lang="en-US" i="1" dirty="0"/>
              <a:t>–ma</a:t>
            </a:r>
            <a:r>
              <a:rPr lang="en-US" dirty="0"/>
              <a:t> pluractional</a:t>
            </a:r>
          </a:p>
          <a:p>
            <a:pPr lvl="1"/>
            <a:r>
              <a:rPr lang="en-US" i="1" dirty="0" err="1"/>
              <a:t>guxma</a:t>
            </a:r>
            <a:r>
              <a:rPr lang="en-US" i="1" dirty="0"/>
              <a:t>-</a:t>
            </a:r>
            <a:r>
              <a:rPr lang="en-US" dirty="0"/>
              <a:t> ‘eat (multiple things)’ (inflectional)</a:t>
            </a:r>
          </a:p>
          <a:p>
            <a:pPr lvl="1"/>
            <a:r>
              <a:rPr lang="en-US" i="1" dirty="0" err="1"/>
              <a:t>haakxtema</a:t>
            </a:r>
            <a:r>
              <a:rPr lang="en-US" i="1" dirty="0"/>
              <a:t>-</a:t>
            </a:r>
            <a:r>
              <a:rPr lang="en-US" dirty="0"/>
              <a:t> ‘design’ (from </a:t>
            </a:r>
            <a:r>
              <a:rPr lang="en-US" i="1" dirty="0" err="1"/>
              <a:t>haakxte</a:t>
            </a:r>
            <a:r>
              <a:rPr lang="en-US" i="1" dirty="0"/>
              <a:t>-</a:t>
            </a:r>
            <a:r>
              <a:rPr lang="en-US" dirty="0"/>
              <a:t> ‘draw’) (derivational)</a:t>
            </a:r>
            <a:endParaRPr lang="en-US" i="1" dirty="0"/>
          </a:p>
        </p:txBody>
      </p:sp>
    </p:spTree>
    <p:extLst>
      <p:ext uri="{BB962C8B-B14F-4D97-AF65-F5344CB8AC3E}">
        <p14:creationId xmlns:p14="http://schemas.microsoft.com/office/powerpoint/2010/main" val="393921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2F138-435D-46E0-8D60-39B6562B43BC}"/>
              </a:ext>
            </a:extLst>
          </p:cNvPr>
          <p:cNvSpPr>
            <a:spLocks noGrp="1"/>
          </p:cNvSpPr>
          <p:nvPr>
            <p:ph type="title"/>
          </p:nvPr>
        </p:nvSpPr>
        <p:spPr/>
        <p:txBody>
          <a:bodyPr/>
          <a:lstStyle/>
          <a:p>
            <a:r>
              <a:rPr lang="en-US" i="1" dirty="0"/>
              <a:t>friend</a:t>
            </a:r>
            <a:r>
              <a:rPr lang="en-US" dirty="0"/>
              <a:t> as Noun</a:t>
            </a:r>
            <a:endParaRPr lang="en-US" i="1" dirty="0"/>
          </a:p>
        </p:txBody>
      </p:sp>
      <p:sp>
        <p:nvSpPr>
          <p:cNvPr id="3" name="Content Placeholder 2">
            <a:extLst>
              <a:ext uri="{FF2B5EF4-FFF2-40B4-BE49-F238E27FC236}">
                <a16:creationId xmlns:a16="http://schemas.microsoft.com/office/drawing/2014/main" id="{B399874F-0224-49A2-BF34-980859A8BE0A}"/>
              </a:ext>
            </a:extLst>
          </p:cNvPr>
          <p:cNvSpPr>
            <a:spLocks noGrp="1"/>
          </p:cNvSpPr>
          <p:nvPr>
            <p:ph idx="1"/>
          </p:nvPr>
        </p:nvSpPr>
        <p:spPr/>
        <p:txBody>
          <a:bodyPr/>
          <a:lstStyle/>
          <a:p>
            <a:r>
              <a:rPr lang="en-US" i="1" dirty="0"/>
              <a:t>I got a spooky box from my best </a:t>
            </a:r>
            <a:r>
              <a:rPr lang="en-US" b="1" i="1" dirty="0">
                <a:solidFill>
                  <a:srgbClr val="FF0000"/>
                </a:solidFill>
              </a:rPr>
              <a:t>friends</a:t>
            </a:r>
            <a:r>
              <a:rPr lang="en-US" i="1" dirty="0"/>
              <a:t>.</a:t>
            </a:r>
          </a:p>
          <a:p>
            <a:endParaRPr lang="en-US" dirty="0"/>
          </a:p>
          <a:p>
            <a:r>
              <a:rPr lang="en-US" i="1" dirty="0"/>
              <a:t>Secrets don't make </a:t>
            </a:r>
            <a:r>
              <a:rPr lang="en-US" b="1" i="1" dirty="0">
                <a:solidFill>
                  <a:srgbClr val="FF0000"/>
                </a:solidFill>
              </a:rPr>
              <a:t>friends</a:t>
            </a:r>
            <a:r>
              <a:rPr lang="en-US" i="1" dirty="0"/>
              <a:t>, Luke.</a:t>
            </a:r>
            <a:endParaRPr lang="en-US" dirty="0"/>
          </a:p>
          <a:p>
            <a:endParaRPr lang="en-US" dirty="0"/>
          </a:p>
          <a:p>
            <a:r>
              <a:rPr lang="en-US" i="1" dirty="0"/>
              <a:t>Just think I saw an old college </a:t>
            </a:r>
            <a:r>
              <a:rPr lang="en-US" b="1" i="1" dirty="0">
                <a:solidFill>
                  <a:srgbClr val="FF0000"/>
                </a:solidFill>
              </a:rPr>
              <a:t>friend</a:t>
            </a:r>
            <a:r>
              <a:rPr lang="en-US" i="1" dirty="0"/>
              <a:t> on TV meeting Hilary Clinton.</a:t>
            </a:r>
          </a:p>
        </p:txBody>
      </p:sp>
    </p:spTree>
    <p:extLst>
      <p:ext uri="{BB962C8B-B14F-4D97-AF65-F5344CB8AC3E}">
        <p14:creationId xmlns:p14="http://schemas.microsoft.com/office/powerpoint/2010/main" val="66022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43BD-B6A1-4914-BD5B-B88A1D6035CD}"/>
              </a:ext>
            </a:extLst>
          </p:cNvPr>
          <p:cNvSpPr>
            <a:spLocks noGrp="1"/>
          </p:cNvSpPr>
          <p:nvPr>
            <p:ph type="title"/>
          </p:nvPr>
        </p:nvSpPr>
        <p:spPr/>
        <p:txBody>
          <a:bodyPr/>
          <a:lstStyle/>
          <a:p>
            <a:r>
              <a:rPr lang="en-US" dirty="0"/>
              <a:t>English </a:t>
            </a:r>
            <a:r>
              <a:rPr lang="en-US" i="1" dirty="0"/>
              <a:t>–</a:t>
            </a:r>
            <a:r>
              <a:rPr lang="en-US" i="1" dirty="0" err="1"/>
              <a:t>ing</a:t>
            </a:r>
            <a:r>
              <a:rPr lang="en-US" dirty="0"/>
              <a:t>: Inflection vs. Derivation</a:t>
            </a:r>
          </a:p>
        </p:txBody>
      </p:sp>
      <p:pic>
        <p:nvPicPr>
          <p:cNvPr id="5" name="Content Placeholder 4" descr="A close up of text on a white surface&#10;&#10;Description automatically generated">
            <a:extLst>
              <a:ext uri="{FF2B5EF4-FFF2-40B4-BE49-F238E27FC236}">
                <a16:creationId xmlns:a16="http://schemas.microsoft.com/office/drawing/2014/main" id="{A9BF1B0E-04AF-492A-9B9C-D760AED80760}"/>
              </a:ext>
            </a:extLst>
          </p:cNvPr>
          <p:cNvPicPr>
            <a:picLocks noGrp="1" noChangeAspect="1"/>
          </p:cNvPicPr>
          <p:nvPr>
            <p:ph idx="1"/>
          </p:nvPr>
        </p:nvPicPr>
        <p:blipFill>
          <a:blip r:embed="rId3"/>
          <a:stretch>
            <a:fillRect/>
          </a:stretch>
        </p:blipFill>
        <p:spPr>
          <a:xfrm>
            <a:off x="0" y="1446990"/>
            <a:ext cx="12134758" cy="3964021"/>
          </a:xfrm>
        </p:spPr>
      </p:pic>
    </p:spTree>
    <p:extLst>
      <p:ext uri="{BB962C8B-B14F-4D97-AF65-F5344CB8AC3E}">
        <p14:creationId xmlns:p14="http://schemas.microsoft.com/office/powerpoint/2010/main" val="2518111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96C0E-868B-4EB2-BB23-3DE9A35EE3E7}"/>
              </a:ext>
            </a:extLst>
          </p:cNvPr>
          <p:cNvSpPr>
            <a:spLocks noGrp="1"/>
          </p:cNvSpPr>
          <p:nvPr>
            <p:ph type="title"/>
          </p:nvPr>
        </p:nvSpPr>
        <p:spPr/>
        <p:txBody>
          <a:bodyPr/>
          <a:lstStyle/>
          <a:p>
            <a:r>
              <a:rPr lang="en-US" dirty="0"/>
              <a:t>How to determine </a:t>
            </a:r>
            <a:r>
              <a:rPr lang="en-US" dirty="0" err="1"/>
              <a:t>wordhood</a:t>
            </a:r>
            <a:r>
              <a:rPr lang="en-US" dirty="0"/>
              <a:t>?</a:t>
            </a:r>
          </a:p>
        </p:txBody>
      </p:sp>
      <p:sp>
        <p:nvSpPr>
          <p:cNvPr id="3" name="Content Placeholder 2">
            <a:extLst>
              <a:ext uri="{FF2B5EF4-FFF2-40B4-BE49-F238E27FC236}">
                <a16:creationId xmlns:a16="http://schemas.microsoft.com/office/drawing/2014/main" id="{0B02C209-5DF8-478A-9D79-63383CB9E2DD}"/>
              </a:ext>
            </a:extLst>
          </p:cNvPr>
          <p:cNvSpPr>
            <a:spLocks noGrp="1"/>
          </p:cNvSpPr>
          <p:nvPr>
            <p:ph idx="1"/>
          </p:nvPr>
        </p:nvSpPr>
        <p:spPr/>
        <p:txBody>
          <a:bodyPr>
            <a:normAutofit fontScale="92500"/>
          </a:bodyPr>
          <a:lstStyle/>
          <a:p>
            <a:r>
              <a:rPr lang="en-US" dirty="0"/>
              <a:t>bad question</a:t>
            </a:r>
          </a:p>
          <a:p>
            <a:endParaRPr lang="en-US" dirty="0"/>
          </a:p>
          <a:p>
            <a:r>
              <a:rPr lang="en-US" dirty="0"/>
              <a:t>good questions</a:t>
            </a:r>
          </a:p>
          <a:p>
            <a:pPr lvl="1"/>
            <a:r>
              <a:rPr lang="en-US" dirty="0"/>
              <a:t>How common is flexibility / unmarked derivation?</a:t>
            </a:r>
          </a:p>
          <a:p>
            <a:pPr lvl="1"/>
            <a:endParaRPr lang="en-US" dirty="0"/>
          </a:p>
          <a:p>
            <a:pPr lvl="1"/>
            <a:r>
              <a:rPr lang="en-US" dirty="0"/>
              <a:t>Does the frequency / degree of flexibility vary from word to word?</a:t>
            </a:r>
          </a:p>
          <a:p>
            <a:pPr lvl="1"/>
            <a:endParaRPr lang="en-US" dirty="0"/>
          </a:p>
          <a:p>
            <a:pPr lvl="1"/>
            <a:r>
              <a:rPr lang="en-US" dirty="0"/>
              <a:t>Does the frequency / degree of flexibility vary from language to language?</a:t>
            </a:r>
          </a:p>
          <a:p>
            <a:pPr lvl="1"/>
            <a:endParaRPr lang="en-US" dirty="0"/>
          </a:p>
          <a:p>
            <a:pPr lvl="1"/>
            <a:r>
              <a:rPr lang="en-US" dirty="0"/>
              <a:t>Why are some instances of derivation marked, and others not? What’s special about the (un)marked ones?</a:t>
            </a:r>
          </a:p>
        </p:txBody>
      </p:sp>
      <p:cxnSp>
        <p:nvCxnSpPr>
          <p:cNvPr id="5" name="Straight Connector 4">
            <a:extLst>
              <a:ext uri="{FF2B5EF4-FFF2-40B4-BE49-F238E27FC236}">
                <a16:creationId xmlns:a16="http://schemas.microsoft.com/office/drawing/2014/main" id="{26F2AC21-836D-4484-AF92-25080807F523}"/>
              </a:ext>
            </a:extLst>
          </p:cNvPr>
          <p:cNvCxnSpPr>
            <a:stCxn id="2" idx="1"/>
          </p:cNvCxnSpPr>
          <p:nvPr/>
        </p:nvCxnSpPr>
        <p:spPr>
          <a:xfrm flipV="1">
            <a:off x="526470" y="642730"/>
            <a:ext cx="6695965" cy="19576"/>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0551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6C1051-A739-4EFC-962C-AB49149D259F}"/>
              </a:ext>
            </a:extLst>
          </p:cNvPr>
          <p:cNvSpPr>
            <a:spLocks noGrp="1"/>
          </p:cNvSpPr>
          <p:nvPr>
            <p:ph type="title"/>
          </p:nvPr>
        </p:nvSpPr>
        <p:spPr/>
        <p:txBody>
          <a:bodyPr/>
          <a:lstStyle/>
          <a:p>
            <a:r>
              <a:rPr lang="en-US" dirty="0"/>
              <a:t>This Study</a:t>
            </a:r>
          </a:p>
        </p:txBody>
      </p:sp>
    </p:spTree>
    <p:extLst>
      <p:ext uri="{BB962C8B-B14F-4D97-AF65-F5344CB8AC3E}">
        <p14:creationId xmlns:p14="http://schemas.microsoft.com/office/powerpoint/2010/main" val="1073670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C1AFA-CE57-4894-8B4C-3AB3291F65F1}"/>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D95DFF02-DF55-4F80-ACAB-3F538826B65C}"/>
              </a:ext>
            </a:extLst>
          </p:cNvPr>
          <p:cNvSpPr>
            <a:spLocks noGrp="1"/>
          </p:cNvSpPr>
          <p:nvPr>
            <p:ph idx="1"/>
          </p:nvPr>
        </p:nvSpPr>
        <p:spPr/>
        <p:txBody>
          <a:bodyPr/>
          <a:lstStyle/>
          <a:p>
            <a:pPr marL="514350" indent="-514350">
              <a:buFont typeface="+mj-lt"/>
              <a:buAutoNum type="arabicPeriod"/>
            </a:pPr>
            <a:r>
              <a:rPr lang="en-US" dirty="0"/>
              <a:t>How flexible are the words of English, and English generally?</a:t>
            </a:r>
          </a:p>
          <a:p>
            <a:pPr marL="514350" indent="-514350">
              <a:buFont typeface="+mj-lt"/>
              <a:buAutoNum type="arabicPeriod"/>
            </a:pPr>
            <a:endParaRPr lang="en-US" dirty="0"/>
          </a:p>
          <a:p>
            <a:pPr marL="514350" indent="-514350">
              <a:buFont typeface="+mj-lt"/>
              <a:buAutoNum type="arabicPeriod"/>
            </a:pPr>
            <a:r>
              <a:rPr lang="en-US" dirty="0"/>
              <a:t>Does flexibility correlate with semantic domain?</a:t>
            </a:r>
          </a:p>
        </p:txBody>
      </p:sp>
    </p:spTree>
    <p:extLst>
      <p:ext uri="{BB962C8B-B14F-4D97-AF65-F5344CB8AC3E}">
        <p14:creationId xmlns:p14="http://schemas.microsoft.com/office/powerpoint/2010/main" val="1946889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2CEE6-E4B9-42FD-A3DD-1DAB0E860BF9}"/>
              </a:ext>
            </a:extLst>
          </p:cNvPr>
          <p:cNvSpPr>
            <a:spLocks noGrp="1"/>
          </p:cNvSpPr>
          <p:nvPr>
            <p:ph type="title"/>
          </p:nvPr>
        </p:nvSpPr>
        <p:spPr/>
        <p:txBody>
          <a:bodyPr/>
          <a:lstStyle/>
          <a:p>
            <a:r>
              <a:rPr lang="en-US" dirty="0"/>
              <a:t>Determining Degree of Flexibility</a:t>
            </a:r>
          </a:p>
        </p:txBody>
      </p:sp>
      <p:sp>
        <p:nvSpPr>
          <p:cNvPr id="3" name="Content Placeholder 2">
            <a:extLst>
              <a:ext uri="{FF2B5EF4-FFF2-40B4-BE49-F238E27FC236}">
                <a16:creationId xmlns:a16="http://schemas.microsoft.com/office/drawing/2014/main" id="{4D7CB63E-A340-45E3-B7F4-28A8D0624306}"/>
              </a:ext>
            </a:extLst>
          </p:cNvPr>
          <p:cNvSpPr>
            <a:spLocks noGrp="1"/>
          </p:cNvSpPr>
          <p:nvPr>
            <p:ph idx="1"/>
          </p:nvPr>
        </p:nvSpPr>
        <p:spPr/>
        <p:txBody>
          <a:bodyPr/>
          <a:lstStyle/>
          <a:p>
            <a:pPr marL="514350" indent="-514350">
              <a:buFont typeface="+mj-lt"/>
              <a:buAutoNum type="arabicPeriod"/>
            </a:pPr>
            <a:r>
              <a:rPr lang="en-US" dirty="0"/>
              <a:t>For a given word, count how often that word is used as a noun, verb, or adjective.</a:t>
            </a:r>
          </a:p>
          <a:p>
            <a:pPr marL="514350" indent="-514350">
              <a:buFont typeface="+mj-lt"/>
              <a:buAutoNum type="arabicPeriod"/>
            </a:pPr>
            <a:endParaRPr lang="en-US" dirty="0"/>
          </a:p>
          <a:p>
            <a:pPr marL="514350" indent="-514350">
              <a:buFont typeface="+mj-lt"/>
              <a:buAutoNum type="arabicPeriod"/>
            </a:pPr>
            <a:r>
              <a:rPr lang="en-US" dirty="0"/>
              <a:t>Calculate a flexibility score for that word – how evenly distributed its uses are across different categories.</a:t>
            </a:r>
          </a:p>
          <a:p>
            <a:pPr marL="514350" indent="-514350">
              <a:buFont typeface="+mj-lt"/>
              <a:buAutoNum type="arabicPeriod"/>
            </a:pPr>
            <a:endParaRPr lang="en-US" dirty="0"/>
          </a:p>
          <a:p>
            <a:pPr marL="514350" indent="-514350">
              <a:buFont typeface="+mj-lt"/>
              <a:buAutoNum type="arabicPeriod"/>
            </a:pPr>
            <a:r>
              <a:rPr lang="en-US" dirty="0"/>
              <a:t>Apply this method to each word in the language (or a representative sample of them)</a:t>
            </a:r>
          </a:p>
        </p:txBody>
      </p:sp>
    </p:spTree>
    <p:extLst>
      <p:ext uri="{BB962C8B-B14F-4D97-AF65-F5344CB8AC3E}">
        <p14:creationId xmlns:p14="http://schemas.microsoft.com/office/powerpoint/2010/main" val="3823841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7664-CE06-42A8-8907-F667292665E7}"/>
              </a:ext>
            </a:extLst>
          </p:cNvPr>
          <p:cNvSpPr>
            <a:spLocks noGrp="1"/>
          </p:cNvSpPr>
          <p:nvPr>
            <p:ph type="title"/>
          </p:nvPr>
        </p:nvSpPr>
        <p:spPr/>
        <p:txBody>
          <a:bodyPr/>
          <a:lstStyle/>
          <a:p>
            <a:r>
              <a:rPr lang="en-US" dirty="0"/>
              <a:t>Data &amp; Methods</a:t>
            </a:r>
          </a:p>
        </p:txBody>
      </p:sp>
      <p:sp>
        <p:nvSpPr>
          <p:cNvPr id="3" name="Content Placeholder 2">
            <a:extLst>
              <a:ext uri="{FF2B5EF4-FFF2-40B4-BE49-F238E27FC236}">
                <a16:creationId xmlns:a16="http://schemas.microsoft.com/office/drawing/2014/main" id="{7DCDA025-0CDE-46EA-8B3A-49D6B83E8A03}"/>
              </a:ext>
            </a:extLst>
          </p:cNvPr>
          <p:cNvSpPr>
            <a:spLocks noGrp="1"/>
          </p:cNvSpPr>
          <p:nvPr>
            <p:ph idx="1"/>
          </p:nvPr>
        </p:nvSpPr>
        <p:spPr/>
        <p:txBody>
          <a:bodyPr/>
          <a:lstStyle/>
          <a:p>
            <a:r>
              <a:rPr lang="en-US" dirty="0"/>
              <a:t>Spoken portion of the Open American National Corpus (OANC) (~3.5 million words) (not Twitter)</a:t>
            </a:r>
          </a:p>
          <a:p>
            <a:endParaRPr lang="en-US" dirty="0"/>
          </a:p>
          <a:p>
            <a:r>
              <a:rPr lang="en-US" dirty="0"/>
              <a:t>Randomly selected wordforms from 100 different frequency bins</a:t>
            </a:r>
          </a:p>
          <a:p>
            <a:endParaRPr lang="en-US" dirty="0"/>
          </a:p>
          <a:p>
            <a:r>
              <a:rPr lang="en-US" dirty="0"/>
              <a:t>Created a list of every instance of those 100 words (~380,000 tokens total)</a:t>
            </a:r>
          </a:p>
          <a:p>
            <a:endParaRPr lang="en-US" dirty="0"/>
          </a:p>
          <a:p>
            <a:r>
              <a:rPr lang="en-US" dirty="0"/>
              <a:t>Annotated each token for its function: noun, verb, adjective</a:t>
            </a:r>
          </a:p>
        </p:txBody>
      </p:sp>
    </p:spTree>
    <p:extLst>
      <p:ext uri="{BB962C8B-B14F-4D97-AF65-F5344CB8AC3E}">
        <p14:creationId xmlns:p14="http://schemas.microsoft.com/office/powerpoint/2010/main" val="2810963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B4A2C-6D05-4F14-A874-04D907ACB868}"/>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5850116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3EF4CE-3F69-42C3-A971-A0DA55F9EE78}"/>
              </a:ext>
            </a:extLst>
          </p:cNvPr>
          <p:cNvSpPr>
            <a:spLocks noGrp="1"/>
          </p:cNvSpPr>
          <p:nvPr>
            <p:ph type="title"/>
          </p:nvPr>
        </p:nvSpPr>
        <p:spPr/>
        <p:txBody>
          <a:bodyPr/>
          <a:lstStyle/>
          <a:p>
            <a:r>
              <a:rPr lang="en-US" i="1" dirty="0"/>
              <a:t>able</a:t>
            </a:r>
          </a:p>
        </p:txBody>
      </p:sp>
      <p:sp>
        <p:nvSpPr>
          <p:cNvPr id="5" name="Content Placeholder 4">
            <a:extLst>
              <a:ext uri="{FF2B5EF4-FFF2-40B4-BE49-F238E27FC236}">
                <a16:creationId xmlns:a16="http://schemas.microsoft.com/office/drawing/2014/main" id="{0F82A879-1920-4034-BA31-3E8C1ADBE983}"/>
              </a:ext>
            </a:extLst>
          </p:cNvPr>
          <p:cNvSpPr>
            <a:spLocks noGrp="1"/>
          </p:cNvSpPr>
          <p:nvPr>
            <p:ph idx="1"/>
          </p:nvPr>
        </p:nvSpPr>
        <p:spPr/>
        <p:txBody>
          <a:bodyPr/>
          <a:lstStyle/>
          <a:p>
            <a:r>
              <a:rPr lang="en-US" b="1" dirty="0"/>
              <a:t>N:</a:t>
            </a:r>
            <a:r>
              <a:rPr lang="en-US" dirty="0"/>
              <a:t> [none]</a:t>
            </a:r>
            <a:endParaRPr lang="en-US" b="1" dirty="0"/>
          </a:p>
          <a:p>
            <a:endParaRPr lang="en-US" b="1" dirty="0"/>
          </a:p>
          <a:p>
            <a:r>
              <a:rPr lang="en-US" b="1" dirty="0"/>
              <a:t>V:</a:t>
            </a:r>
            <a:r>
              <a:rPr lang="en-US" i="1" dirty="0"/>
              <a:t> Are you </a:t>
            </a:r>
            <a:r>
              <a:rPr lang="en-US" b="1" i="1" dirty="0">
                <a:solidFill>
                  <a:srgbClr val="FF0000"/>
                </a:solidFill>
              </a:rPr>
              <a:t>able</a:t>
            </a:r>
            <a:r>
              <a:rPr lang="en-US" i="1" dirty="0"/>
              <a:t>?</a:t>
            </a:r>
          </a:p>
          <a:p>
            <a:endParaRPr lang="en-US" b="1" i="1" dirty="0"/>
          </a:p>
          <a:p>
            <a:r>
              <a:rPr lang="en-US" b="1" dirty="0"/>
              <a:t>A:</a:t>
            </a:r>
            <a:r>
              <a:rPr lang="en-US" i="1" dirty="0"/>
              <a:t> most of the </a:t>
            </a:r>
            <a:r>
              <a:rPr lang="en-US" b="1" i="1" dirty="0">
                <a:solidFill>
                  <a:srgbClr val="FF0000"/>
                </a:solidFill>
              </a:rPr>
              <a:t>able</a:t>
            </a:r>
            <a:r>
              <a:rPr lang="en-US" i="1" dirty="0"/>
              <a:t> bodied Americans</a:t>
            </a:r>
          </a:p>
        </p:txBody>
      </p:sp>
    </p:spTree>
    <p:extLst>
      <p:ext uri="{BB962C8B-B14F-4D97-AF65-F5344CB8AC3E}">
        <p14:creationId xmlns:p14="http://schemas.microsoft.com/office/powerpoint/2010/main" val="27081642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7853-E2CB-49D3-A35F-C92256986726}"/>
              </a:ext>
            </a:extLst>
          </p:cNvPr>
          <p:cNvSpPr>
            <a:spLocks noGrp="1"/>
          </p:cNvSpPr>
          <p:nvPr>
            <p:ph type="title"/>
          </p:nvPr>
        </p:nvSpPr>
        <p:spPr/>
        <p:txBody>
          <a:bodyPr/>
          <a:lstStyle/>
          <a:p>
            <a:r>
              <a:rPr lang="en-US" dirty="0"/>
              <a:t>Omnipredicativity</a:t>
            </a:r>
          </a:p>
        </p:txBody>
      </p:sp>
      <p:pic>
        <p:nvPicPr>
          <p:cNvPr id="5" name="Content Placeholder 4" descr="A close up of a logo&#10;&#10;Description automatically generated">
            <a:extLst>
              <a:ext uri="{FF2B5EF4-FFF2-40B4-BE49-F238E27FC236}">
                <a16:creationId xmlns:a16="http://schemas.microsoft.com/office/drawing/2014/main" id="{F5D52A74-6D28-4ABF-A229-E302DB93AE47}"/>
              </a:ext>
            </a:extLst>
          </p:cNvPr>
          <p:cNvPicPr>
            <a:picLocks noGrp="1" noChangeAspect="1"/>
          </p:cNvPicPr>
          <p:nvPr>
            <p:ph idx="1"/>
          </p:nvPr>
        </p:nvPicPr>
        <p:blipFill>
          <a:blip r:embed="rId3"/>
          <a:stretch>
            <a:fillRect/>
          </a:stretch>
        </p:blipFill>
        <p:spPr>
          <a:xfrm>
            <a:off x="3526439" y="959485"/>
            <a:ext cx="5139122" cy="5886299"/>
          </a:xfrm>
        </p:spPr>
      </p:pic>
    </p:spTree>
    <p:extLst>
      <p:ext uri="{BB962C8B-B14F-4D97-AF65-F5344CB8AC3E}">
        <p14:creationId xmlns:p14="http://schemas.microsoft.com/office/powerpoint/2010/main" val="3657821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1B3AE-8929-40CA-A9AD-387A2536574E}"/>
              </a:ext>
            </a:extLst>
          </p:cNvPr>
          <p:cNvSpPr>
            <a:spLocks noGrp="1"/>
          </p:cNvSpPr>
          <p:nvPr>
            <p:ph type="title"/>
          </p:nvPr>
        </p:nvSpPr>
        <p:spPr/>
        <p:txBody>
          <a:bodyPr/>
          <a:lstStyle/>
          <a:p>
            <a:r>
              <a:rPr lang="en-US" i="1" dirty="0"/>
              <a:t>able</a:t>
            </a:r>
          </a:p>
        </p:txBody>
      </p:sp>
      <p:pic>
        <p:nvPicPr>
          <p:cNvPr id="16" name="Content Placeholder 15">
            <a:extLst>
              <a:ext uri="{FF2B5EF4-FFF2-40B4-BE49-F238E27FC236}">
                <a16:creationId xmlns:a16="http://schemas.microsoft.com/office/drawing/2014/main" id="{24A4D060-4F76-4C9B-B95B-EA9DE61F0A68}"/>
              </a:ext>
            </a:extLst>
          </p:cNvPr>
          <p:cNvPicPr>
            <a:picLocks noGrp="1" noChangeAspect="1"/>
          </p:cNvPicPr>
          <p:nvPr>
            <p:ph idx="1"/>
          </p:nvPr>
        </p:nvPicPr>
        <p:blipFill>
          <a:blip r:embed="rId3"/>
          <a:stretch>
            <a:fillRect/>
          </a:stretch>
        </p:blipFill>
        <p:spPr>
          <a:xfrm>
            <a:off x="271502" y="1143000"/>
            <a:ext cx="11648996" cy="4572000"/>
          </a:xfrm>
          <a:prstGeom prst="rect">
            <a:avLst/>
          </a:prstGeom>
        </p:spPr>
      </p:pic>
    </p:spTree>
    <p:extLst>
      <p:ext uri="{BB962C8B-B14F-4D97-AF65-F5344CB8AC3E}">
        <p14:creationId xmlns:p14="http://schemas.microsoft.com/office/powerpoint/2010/main" val="2134634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D542A-9F2E-4C61-A6AC-09793121C509}"/>
              </a:ext>
            </a:extLst>
          </p:cNvPr>
          <p:cNvSpPr>
            <a:spLocks noGrp="1"/>
          </p:cNvSpPr>
          <p:nvPr>
            <p:ph type="title"/>
          </p:nvPr>
        </p:nvSpPr>
        <p:spPr/>
        <p:txBody>
          <a:bodyPr/>
          <a:lstStyle/>
          <a:p>
            <a:r>
              <a:rPr lang="en-US" i="1" dirty="0"/>
              <a:t>friend</a:t>
            </a:r>
            <a:r>
              <a:rPr lang="en-US" dirty="0"/>
              <a:t> as Verb</a:t>
            </a:r>
            <a:endParaRPr lang="en-US" i="1" dirty="0"/>
          </a:p>
        </p:txBody>
      </p:sp>
      <p:sp>
        <p:nvSpPr>
          <p:cNvPr id="3" name="Content Placeholder 2">
            <a:extLst>
              <a:ext uri="{FF2B5EF4-FFF2-40B4-BE49-F238E27FC236}">
                <a16:creationId xmlns:a16="http://schemas.microsoft.com/office/drawing/2014/main" id="{30DD6C06-A205-4EBC-85DC-D7C907871285}"/>
              </a:ext>
            </a:extLst>
          </p:cNvPr>
          <p:cNvSpPr>
            <a:spLocks noGrp="1"/>
          </p:cNvSpPr>
          <p:nvPr>
            <p:ph idx="1"/>
          </p:nvPr>
        </p:nvSpPr>
        <p:spPr/>
        <p:txBody>
          <a:bodyPr/>
          <a:lstStyle/>
          <a:p>
            <a:r>
              <a:rPr lang="en-US" i="1" dirty="0"/>
              <a:t>What's your user? I would love to </a:t>
            </a:r>
            <a:r>
              <a:rPr lang="en-US" b="1" i="1" dirty="0">
                <a:solidFill>
                  <a:srgbClr val="FF0000"/>
                </a:solidFill>
              </a:rPr>
              <a:t>friend</a:t>
            </a:r>
            <a:r>
              <a:rPr lang="en-US" i="1" dirty="0"/>
              <a:t> you and look at it when finished!</a:t>
            </a:r>
            <a:endParaRPr lang="en-US" dirty="0"/>
          </a:p>
          <a:p>
            <a:endParaRPr lang="en-US" dirty="0"/>
          </a:p>
          <a:p>
            <a:r>
              <a:rPr lang="en-US" i="1" dirty="0"/>
              <a:t>If we don't have mutual friends we can't get </a:t>
            </a:r>
            <a:r>
              <a:rPr lang="en-US" b="1" i="1" dirty="0">
                <a:solidFill>
                  <a:srgbClr val="FF0000"/>
                </a:solidFill>
              </a:rPr>
              <a:t>friended</a:t>
            </a:r>
            <a:r>
              <a:rPr lang="en-US" i="1" dirty="0"/>
              <a:t>.</a:t>
            </a:r>
          </a:p>
          <a:p>
            <a:endParaRPr lang="en-US" i="1" dirty="0"/>
          </a:p>
          <a:p>
            <a:r>
              <a:rPr lang="en-US" i="1" dirty="0"/>
              <a:t>I accidentally downloaded Facebook and created a profile and </a:t>
            </a:r>
            <a:r>
              <a:rPr lang="en-US" b="1" i="1" dirty="0">
                <a:solidFill>
                  <a:srgbClr val="FF0000"/>
                </a:solidFill>
              </a:rPr>
              <a:t>friended</a:t>
            </a:r>
            <a:r>
              <a:rPr lang="en-US" i="1" dirty="0"/>
              <a:t> a bunch of people.</a:t>
            </a:r>
          </a:p>
        </p:txBody>
      </p:sp>
    </p:spTree>
    <p:extLst>
      <p:ext uri="{BB962C8B-B14F-4D97-AF65-F5344CB8AC3E}">
        <p14:creationId xmlns:p14="http://schemas.microsoft.com/office/powerpoint/2010/main" val="98496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40B5A-8B4A-48A2-A71E-80EF09B75E6C}"/>
              </a:ext>
            </a:extLst>
          </p:cNvPr>
          <p:cNvSpPr>
            <a:spLocks noGrp="1"/>
          </p:cNvSpPr>
          <p:nvPr>
            <p:ph type="title"/>
          </p:nvPr>
        </p:nvSpPr>
        <p:spPr/>
        <p:txBody>
          <a:bodyPr/>
          <a:lstStyle/>
          <a:p>
            <a:r>
              <a:rPr lang="en-US" i="1" dirty="0"/>
              <a:t>ahead</a:t>
            </a:r>
          </a:p>
        </p:txBody>
      </p:sp>
      <p:sp>
        <p:nvSpPr>
          <p:cNvPr id="3" name="Content Placeholder 2">
            <a:extLst>
              <a:ext uri="{FF2B5EF4-FFF2-40B4-BE49-F238E27FC236}">
                <a16:creationId xmlns:a16="http://schemas.microsoft.com/office/drawing/2014/main" id="{B93807D3-3116-417C-A2E9-44FF35ED5362}"/>
              </a:ext>
            </a:extLst>
          </p:cNvPr>
          <p:cNvSpPr>
            <a:spLocks noGrp="1"/>
          </p:cNvSpPr>
          <p:nvPr>
            <p:ph idx="1"/>
          </p:nvPr>
        </p:nvSpPr>
        <p:spPr/>
        <p:txBody>
          <a:bodyPr/>
          <a:lstStyle/>
          <a:p>
            <a:r>
              <a:rPr lang="en-US" b="1" dirty="0"/>
              <a:t>N:</a:t>
            </a:r>
            <a:r>
              <a:rPr lang="en-US" dirty="0"/>
              <a:t> [none]</a:t>
            </a:r>
          </a:p>
          <a:p>
            <a:endParaRPr lang="en-US" b="1" dirty="0"/>
          </a:p>
          <a:p>
            <a:r>
              <a:rPr lang="en-US" b="1" dirty="0"/>
              <a:t>V:</a:t>
            </a:r>
            <a:r>
              <a:rPr lang="en-US" dirty="0"/>
              <a:t> </a:t>
            </a:r>
            <a:r>
              <a:rPr lang="en-US" i="1" dirty="0"/>
              <a:t>I’m </a:t>
            </a:r>
            <a:r>
              <a:rPr lang="en-US" b="1" i="1" dirty="0">
                <a:solidFill>
                  <a:srgbClr val="FF0000"/>
                </a:solidFill>
              </a:rPr>
              <a:t>ahead</a:t>
            </a:r>
            <a:r>
              <a:rPr lang="en-US" i="1" dirty="0"/>
              <a:t> of him right now</a:t>
            </a:r>
            <a:endParaRPr lang="en-US" dirty="0"/>
          </a:p>
          <a:p>
            <a:endParaRPr lang="en-US" b="1" dirty="0"/>
          </a:p>
          <a:p>
            <a:r>
              <a:rPr lang="en-US" b="1" dirty="0"/>
              <a:t>A:</a:t>
            </a:r>
            <a:r>
              <a:rPr lang="en-US" dirty="0"/>
              <a:t> [none]</a:t>
            </a:r>
            <a:endParaRPr lang="en-US" b="1" dirty="0"/>
          </a:p>
        </p:txBody>
      </p:sp>
    </p:spTree>
    <p:extLst>
      <p:ext uri="{BB962C8B-B14F-4D97-AF65-F5344CB8AC3E}">
        <p14:creationId xmlns:p14="http://schemas.microsoft.com/office/powerpoint/2010/main" val="8992794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83D1-3F33-4C53-B851-3AFCFEDB47D3}"/>
              </a:ext>
            </a:extLst>
          </p:cNvPr>
          <p:cNvSpPr>
            <a:spLocks noGrp="1"/>
          </p:cNvSpPr>
          <p:nvPr>
            <p:ph type="title"/>
          </p:nvPr>
        </p:nvSpPr>
        <p:spPr/>
        <p:txBody>
          <a:bodyPr/>
          <a:lstStyle/>
          <a:p>
            <a:r>
              <a:rPr lang="en-US" i="1" dirty="0"/>
              <a:t>ahead</a:t>
            </a:r>
          </a:p>
        </p:txBody>
      </p:sp>
      <p:pic>
        <p:nvPicPr>
          <p:cNvPr id="7" name="Content Placeholder 6">
            <a:extLst>
              <a:ext uri="{FF2B5EF4-FFF2-40B4-BE49-F238E27FC236}">
                <a16:creationId xmlns:a16="http://schemas.microsoft.com/office/drawing/2014/main" id="{6FBD238D-38C0-4513-AC68-8A5B1B1D149C}"/>
              </a:ext>
            </a:extLst>
          </p:cNvPr>
          <p:cNvPicPr>
            <a:picLocks noGrp="1" noChangeAspect="1"/>
          </p:cNvPicPr>
          <p:nvPr>
            <p:ph idx="1"/>
          </p:nvPr>
        </p:nvPicPr>
        <p:blipFill>
          <a:blip r:embed="rId3"/>
          <a:stretch>
            <a:fillRect/>
          </a:stretch>
        </p:blipFill>
        <p:spPr>
          <a:xfrm>
            <a:off x="271502" y="1143000"/>
            <a:ext cx="11648996" cy="4572000"/>
          </a:xfrm>
          <a:prstGeom prst="rect">
            <a:avLst/>
          </a:prstGeom>
        </p:spPr>
      </p:pic>
    </p:spTree>
    <p:extLst>
      <p:ext uri="{BB962C8B-B14F-4D97-AF65-F5344CB8AC3E}">
        <p14:creationId xmlns:p14="http://schemas.microsoft.com/office/powerpoint/2010/main" val="26331491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DCEFD-754B-44BE-A268-DD0673F43D39}"/>
              </a:ext>
            </a:extLst>
          </p:cNvPr>
          <p:cNvSpPr>
            <a:spLocks noGrp="1"/>
          </p:cNvSpPr>
          <p:nvPr>
            <p:ph type="title"/>
          </p:nvPr>
        </p:nvSpPr>
        <p:spPr/>
        <p:txBody>
          <a:bodyPr/>
          <a:lstStyle/>
          <a:p>
            <a:r>
              <a:rPr lang="en-US" i="1" dirty="0"/>
              <a:t>anything</a:t>
            </a:r>
          </a:p>
        </p:txBody>
      </p:sp>
      <p:sp>
        <p:nvSpPr>
          <p:cNvPr id="3" name="Content Placeholder 2">
            <a:extLst>
              <a:ext uri="{FF2B5EF4-FFF2-40B4-BE49-F238E27FC236}">
                <a16:creationId xmlns:a16="http://schemas.microsoft.com/office/drawing/2014/main" id="{AE735C26-216A-4630-AB69-C36ACD6FF7B7}"/>
              </a:ext>
            </a:extLst>
          </p:cNvPr>
          <p:cNvSpPr>
            <a:spLocks noGrp="1"/>
          </p:cNvSpPr>
          <p:nvPr>
            <p:ph idx="1"/>
          </p:nvPr>
        </p:nvSpPr>
        <p:spPr/>
        <p:txBody>
          <a:bodyPr/>
          <a:lstStyle/>
          <a:p>
            <a:r>
              <a:rPr lang="en-US" b="1" dirty="0"/>
              <a:t>N:</a:t>
            </a:r>
            <a:r>
              <a:rPr lang="en-US" dirty="0"/>
              <a:t> </a:t>
            </a:r>
            <a:r>
              <a:rPr lang="en-US" i="1" dirty="0"/>
              <a:t>I was never exposed to </a:t>
            </a:r>
            <a:r>
              <a:rPr lang="en-US" b="1" i="1" dirty="0">
                <a:solidFill>
                  <a:srgbClr val="FF0000"/>
                </a:solidFill>
              </a:rPr>
              <a:t>anything</a:t>
            </a:r>
            <a:r>
              <a:rPr lang="en-US" i="1" dirty="0"/>
              <a:t> of the sort</a:t>
            </a:r>
          </a:p>
          <a:p>
            <a:endParaRPr lang="en-US" b="1" i="1" dirty="0"/>
          </a:p>
          <a:p>
            <a:r>
              <a:rPr lang="en-US" b="1" dirty="0"/>
              <a:t>V:</a:t>
            </a:r>
            <a:r>
              <a:rPr lang="en-US" dirty="0"/>
              <a:t> </a:t>
            </a:r>
            <a:r>
              <a:rPr lang="en-US" i="1" dirty="0"/>
              <a:t>it’s </a:t>
            </a:r>
            <a:r>
              <a:rPr lang="en-US" b="1" i="1" dirty="0">
                <a:solidFill>
                  <a:srgbClr val="FF0000"/>
                </a:solidFill>
              </a:rPr>
              <a:t>anything</a:t>
            </a:r>
            <a:r>
              <a:rPr lang="en-US" i="1" dirty="0"/>
              <a:t> in that hobby line</a:t>
            </a:r>
            <a:endParaRPr lang="en-US" dirty="0"/>
          </a:p>
          <a:p>
            <a:endParaRPr lang="en-US" b="1" dirty="0"/>
          </a:p>
          <a:p>
            <a:r>
              <a:rPr lang="en-US" b="1" dirty="0"/>
              <a:t>A:</a:t>
            </a:r>
            <a:r>
              <a:rPr lang="en-US" dirty="0"/>
              <a:t> [none]</a:t>
            </a:r>
            <a:endParaRPr lang="en-US" b="1" dirty="0"/>
          </a:p>
        </p:txBody>
      </p:sp>
    </p:spTree>
    <p:extLst>
      <p:ext uri="{BB962C8B-B14F-4D97-AF65-F5344CB8AC3E}">
        <p14:creationId xmlns:p14="http://schemas.microsoft.com/office/powerpoint/2010/main" val="24051818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79FC4-5BC2-44A5-BED0-FAA707B3050F}"/>
              </a:ext>
            </a:extLst>
          </p:cNvPr>
          <p:cNvSpPr>
            <a:spLocks noGrp="1"/>
          </p:cNvSpPr>
          <p:nvPr>
            <p:ph type="title"/>
          </p:nvPr>
        </p:nvSpPr>
        <p:spPr/>
        <p:txBody>
          <a:bodyPr/>
          <a:lstStyle/>
          <a:p>
            <a:r>
              <a:rPr lang="en-US" i="1" dirty="0"/>
              <a:t>anything</a:t>
            </a:r>
          </a:p>
        </p:txBody>
      </p:sp>
      <p:pic>
        <p:nvPicPr>
          <p:cNvPr id="7" name="Content Placeholder 6">
            <a:extLst>
              <a:ext uri="{FF2B5EF4-FFF2-40B4-BE49-F238E27FC236}">
                <a16:creationId xmlns:a16="http://schemas.microsoft.com/office/drawing/2014/main" id="{8A97FC66-C47C-487F-8C55-7D599065D25D}"/>
              </a:ext>
            </a:extLst>
          </p:cNvPr>
          <p:cNvPicPr>
            <a:picLocks noGrp="1" noChangeAspect="1"/>
          </p:cNvPicPr>
          <p:nvPr>
            <p:ph idx="1"/>
          </p:nvPr>
        </p:nvPicPr>
        <p:blipFill>
          <a:blip r:embed="rId3"/>
          <a:stretch>
            <a:fillRect/>
          </a:stretch>
        </p:blipFill>
        <p:spPr>
          <a:xfrm>
            <a:off x="271502" y="1143000"/>
            <a:ext cx="11648996" cy="4572000"/>
          </a:xfrm>
          <a:prstGeom prst="rect">
            <a:avLst/>
          </a:prstGeom>
        </p:spPr>
      </p:pic>
    </p:spTree>
    <p:extLst>
      <p:ext uri="{BB962C8B-B14F-4D97-AF65-F5344CB8AC3E}">
        <p14:creationId xmlns:p14="http://schemas.microsoft.com/office/powerpoint/2010/main" val="20154557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43340-FFE8-4C24-9E01-58250C8305BF}"/>
              </a:ext>
            </a:extLst>
          </p:cNvPr>
          <p:cNvSpPr>
            <a:spLocks noGrp="1"/>
          </p:cNvSpPr>
          <p:nvPr>
            <p:ph type="title"/>
          </p:nvPr>
        </p:nvSpPr>
        <p:spPr/>
        <p:txBody>
          <a:bodyPr/>
          <a:lstStyle/>
          <a:p>
            <a:r>
              <a:rPr lang="en-US" i="1" dirty="0"/>
              <a:t>back</a:t>
            </a:r>
          </a:p>
        </p:txBody>
      </p:sp>
      <p:sp>
        <p:nvSpPr>
          <p:cNvPr id="3" name="Content Placeholder 2">
            <a:extLst>
              <a:ext uri="{FF2B5EF4-FFF2-40B4-BE49-F238E27FC236}">
                <a16:creationId xmlns:a16="http://schemas.microsoft.com/office/drawing/2014/main" id="{BE2395E7-EE46-4229-B3F5-D0FA8E1E9347}"/>
              </a:ext>
            </a:extLst>
          </p:cNvPr>
          <p:cNvSpPr>
            <a:spLocks noGrp="1"/>
          </p:cNvSpPr>
          <p:nvPr>
            <p:ph idx="1"/>
          </p:nvPr>
        </p:nvSpPr>
        <p:spPr/>
        <p:txBody>
          <a:bodyPr/>
          <a:lstStyle/>
          <a:p>
            <a:r>
              <a:rPr lang="en-US" b="1" dirty="0"/>
              <a:t>N:</a:t>
            </a:r>
            <a:r>
              <a:rPr lang="en-US" dirty="0"/>
              <a:t> </a:t>
            </a:r>
            <a:r>
              <a:rPr lang="en-US" i="1" dirty="0"/>
              <a:t>hand print on the </a:t>
            </a:r>
            <a:r>
              <a:rPr lang="en-US" b="1" i="1" dirty="0">
                <a:solidFill>
                  <a:srgbClr val="FF0000"/>
                </a:solidFill>
              </a:rPr>
              <a:t>back</a:t>
            </a:r>
            <a:r>
              <a:rPr lang="en-US" i="1" dirty="0"/>
              <a:t> of her leg</a:t>
            </a:r>
          </a:p>
          <a:p>
            <a:endParaRPr lang="en-US" b="1" i="1" dirty="0"/>
          </a:p>
          <a:p>
            <a:r>
              <a:rPr lang="en-US" b="1" dirty="0"/>
              <a:t>V:</a:t>
            </a:r>
            <a:r>
              <a:rPr lang="en-US" dirty="0"/>
              <a:t> </a:t>
            </a:r>
            <a:r>
              <a:rPr lang="en-US" i="1" dirty="0"/>
              <a:t>as I’m </a:t>
            </a:r>
            <a:r>
              <a:rPr lang="en-US" b="1" i="1" dirty="0">
                <a:solidFill>
                  <a:srgbClr val="FF0000"/>
                </a:solidFill>
              </a:rPr>
              <a:t>backing</a:t>
            </a:r>
            <a:r>
              <a:rPr lang="en-US" i="1" dirty="0"/>
              <a:t> off I’m still keeping an eye on it</a:t>
            </a:r>
            <a:endParaRPr lang="en-US" dirty="0"/>
          </a:p>
          <a:p>
            <a:endParaRPr lang="en-US" b="1" dirty="0"/>
          </a:p>
          <a:p>
            <a:r>
              <a:rPr lang="en-US" b="1" dirty="0"/>
              <a:t>A:</a:t>
            </a:r>
            <a:r>
              <a:rPr lang="en-US" dirty="0"/>
              <a:t> </a:t>
            </a:r>
            <a:r>
              <a:rPr lang="en-US" i="1" dirty="0"/>
              <a:t>when I look out my </a:t>
            </a:r>
            <a:r>
              <a:rPr lang="en-US" b="1" i="1" dirty="0">
                <a:solidFill>
                  <a:srgbClr val="FF0000"/>
                </a:solidFill>
              </a:rPr>
              <a:t>back</a:t>
            </a:r>
            <a:r>
              <a:rPr lang="en-US" i="1" dirty="0"/>
              <a:t> door</a:t>
            </a:r>
            <a:endParaRPr lang="en-US" b="1" dirty="0"/>
          </a:p>
        </p:txBody>
      </p:sp>
    </p:spTree>
    <p:extLst>
      <p:ext uri="{BB962C8B-B14F-4D97-AF65-F5344CB8AC3E}">
        <p14:creationId xmlns:p14="http://schemas.microsoft.com/office/powerpoint/2010/main" val="9343055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A471-2AE6-4FE0-BFE3-2FA53E5785EB}"/>
              </a:ext>
            </a:extLst>
          </p:cNvPr>
          <p:cNvSpPr>
            <a:spLocks noGrp="1"/>
          </p:cNvSpPr>
          <p:nvPr>
            <p:ph type="title"/>
          </p:nvPr>
        </p:nvSpPr>
        <p:spPr/>
        <p:txBody>
          <a:bodyPr/>
          <a:lstStyle/>
          <a:p>
            <a:r>
              <a:rPr lang="en-US" i="1" dirty="0"/>
              <a:t>back</a:t>
            </a:r>
          </a:p>
        </p:txBody>
      </p:sp>
      <p:pic>
        <p:nvPicPr>
          <p:cNvPr id="7" name="Content Placeholder 6">
            <a:extLst>
              <a:ext uri="{FF2B5EF4-FFF2-40B4-BE49-F238E27FC236}">
                <a16:creationId xmlns:a16="http://schemas.microsoft.com/office/drawing/2014/main" id="{D3915BD3-819B-4081-8C60-F0CBC4C3E5F9}"/>
              </a:ext>
            </a:extLst>
          </p:cNvPr>
          <p:cNvPicPr>
            <a:picLocks noGrp="1" noChangeAspect="1"/>
          </p:cNvPicPr>
          <p:nvPr>
            <p:ph idx="1"/>
          </p:nvPr>
        </p:nvPicPr>
        <p:blipFill>
          <a:blip r:embed="rId3"/>
          <a:stretch>
            <a:fillRect/>
          </a:stretch>
        </p:blipFill>
        <p:spPr>
          <a:xfrm>
            <a:off x="271502" y="1143000"/>
            <a:ext cx="11648996" cy="4572000"/>
          </a:xfrm>
          <a:prstGeom prst="rect">
            <a:avLst/>
          </a:prstGeom>
        </p:spPr>
      </p:pic>
    </p:spTree>
    <p:extLst>
      <p:ext uri="{BB962C8B-B14F-4D97-AF65-F5344CB8AC3E}">
        <p14:creationId xmlns:p14="http://schemas.microsoft.com/office/powerpoint/2010/main" val="2199537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D09AE-7911-4AED-82A0-678CE017811F}"/>
              </a:ext>
            </a:extLst>
          </p:cNvPr>
          <p:cNvSpPr>
            <a:spLocks noGrp="1"/>
          </p:cNvSpPr>
          <p:nvPr>
            <p:ph type="title"/>
          </p:nvPr>
        </p:nvSpPr>
        <p:spPr/>
        <p:txBody>
          <a:bodyPr/>
          <a:lstStyle/>
          <a:p>
            <a:r>
              <a:rPr lang="en-US" i="1" dirty="0"/>
              <a:t>believe</a:t>
            </a:r>
          </a:p>
        </p:txBody>
      </p:sp>
      <p:sp>
        <p:nvSpPr>
          <p:cNvPr id="3" name="Content Placeholder 2">
            <a:extLst>
              <a:ext uri="{FF2B5EF4-FFF2-40B4-BE49-F238E27FC236}">
                <a16:creationId xmlns:a16="http://schemas.microsoft.com/office/drawing/2014/main" id="{A6C82679-8E33-4DB7-B394-0438609374C3}"/>
              </a:ext>
            </a:extLst>
          </p:cNvPr>
          <p:cNvSpPr>
            <a:spLocks noGrp="1"/>
          </p:cNvSpPr>
          <p:nvPr>
            <p:ph idx="1"/>
          </p:nvPr>
        </p:nvSpPr>
        <p:spPr/>
        <p:txBody>
          <a:bodyPr/>
          <a:lstStyle/>
          <a:p>
            <a:r>
              <a:rPr lang="en-US" b="1" dirty="0"/>
              <a:t>N:</a:t>
            </a:r>
            <a:r>
              <a:rPr lang="en-US" dirty="0"/>
              <a:t> </a:t>
            </a:r>
            <a:r>
              <a:rPr lang="en-US" i="1" dirty="0"/>
              <a:t>I don’t have any choice but </a:t>
            </a:r>
            <a:r>
              <a:rPr lang="en-US" b="1" i="1" dirty="0">
                <a:solidFill>
                  <a:srgbClr val="FF0000"/>
                </a:solidFill>
              </a:rPr>
              <a:t>to believe</a:t>
            </a:r>
            <a:r>
              <a:rPr lang="en-US" i="1" dirty="0"/>
              <a:t> it</a:t>
            </a:r>
          </a:p>
          <a:p>
            <a:r>
              <a:rPr lang="en-US" b="1" dirty="0"/>
              <a:t>N:</a:t>
            </a:r>
            <a:r>
              <a:rPr lang="en-US" dirty="0"/>
              <a:t> </a:t>
            </a:r>
            <a:r>
              <a:rPr lang="en-US" i="1" dirty="0"/>
              <a:t>all those feelings of </a:t>
            </a:r>
            <a:r>
              <a:rPr lang="en-US" b="1" i="1" dirty="0">
                <a:solidFill>
                  <a:srgbClr val="FF0000"/>
                </a:solidFill>
              </a:rPr>
              <a:t>believing</a:t>
            </a:r>
            <a:endParaRPr lang="en-US" b="1" dirty="0">
              <a:solidFill>
                <a:srgbClr val="FF0000"/>
              </a:solidFill>
            </a:endParaRPr>
          </a:p>
          <a:p>
            <a:endParaRPr lang="en-US" b="1" i="1" dirty="0"/>
          </a:p>
          <a:p>
            <a:r>
              <a:rPr lang="en-US" b="1" dirty="0"/>
              <a:t>V:</a:t>
            </a:r>
            <a:r>
              <a:rPr lang="en-US" dirty="0"/>
              <a:t> </a:t>
            </a:r>
            <a:r>
              <a:rPr lang="en-US" i="1" dirty="0"/>
              <a:t>I don’t </a:t>
            </a:r>
            <a:r>
              <a:rPr lang="en-US" b="1" i="1" dirty="0">
                <a:solidFill>
                  <a:srgbClr val="FF0000"/>
                </a:solidFill>
              </a:rPr>
              <a:t>believe</a:t>
            </a:r>
            <a:r>
              <a:rPr lang="en-US" i="1" dirty="0"/>
              <a:t> she read a lot</a:t>
            </a:r>
            <a:endParaRPr lang="en-US" dirty="0"/>
          </a:p>
          <a:p>
            <a:endParaRPr lang="en-US" b="1" dirty="0"/>
          </a:p>
          <a:p>
            <a:r>
              <a:rPr lang="en-US" b="1" dirty="0"/>
              <a:t>A:</a:t>
            </a:r>
            <a:r>
              <a:rPr lang="en-US" dirty="0"/>
              <a:t> </a:t>
            </a:r>
            <a:r>
              <a:rPr lang="en-US" i="1" dirty="0"/>
              <a:t>the </a:t>
            </a:r>
            <a:r>
              <a:rPr lang="en-US" b="1" i="1" dirty="0">
                <a:solidFill>
                  <a:srgbClr val="FF0000"/>
                </a:solidFill>
              </a:rPr>
              <a:t>believing</a:t>
            </a:r>
            <a:r>
              <a:rPr lang="en-US" i="1" dirty="0"/>
              <a:t> scientist</a:t>
            </a:r>
            <a:endParaRPr lang="en-US" b="1" dirty="0"/>
          </a:p>
        </p:txBody>
      </p:sp>
    </p:spTree>
    <p:extLst>
      <p:ext uri="{BB962C8B-B14F-4D97-AF65-F5344CB8AC3E}">
        <p14:creationId xmlns:p14="http://schemas.microsoft.com/office/powerpoint/2010/main" val="15795489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03B93-9932-4908-9360-5BECB424DEF9}"/>
              </a:ext>
            </a:extLst>
          </p:cNvPr>
          <p:cNvSpPr>
            <a:spLocks noGrp="1"/>
          </p:cNvSpPr>
          <p:nvPr>
            <p:ph type="title"/>
          </p:nvPr>
        </p:nvSpPr>
        <p:spPr/>
        <p:txBody>
          <a:bodyPr/>
          <a:lstStyle/>
          <a:p>
            <a:r>
              <a:rPr lang="en-US" i="1" dirty="0"/>
              <a:t>believe</a:t>
            </a:r>
          </a:p>
        </p:txBody>
      </p:sp>
      <p:pic>
        <p:nvPicPr>
          <p:cNvPr id="6" name="Content Placeholder 5">
            <a:extLst>
              <a:ext uri="{FF2B5EF4-FFF2-40B4-BE49-F238E27FC236}">
                <a16:creationId xmlns:a16="http://schemas.microsoft.com/office/drawing/2014/main" id="{8CAA734E-A73B-4A1A-A2BB-1BB04C3E8EED}"/>
              </a:ext>
            </a:extLst>
          </p:cNvPr>
          <p:cNvPicPr>
            <a:picLocks noGrp="1" noChangeAspect="1"/>
          </p:cNvPicPr>
          <p:nvPr>
            <p:ph idx="1"/>
          </p:nvPr>
        </p:nvPicPr>
        <p:blipFill>
          <a:blip r:embed="rId3"/>
          <a:stretch>
            <a:fillRect/>
          </a:stretch>
        </p:blipFill>
        <p:spPr>
          <a:xfrm>
            <a:off x="271502" y="1143000"/>
            <a:ext cx="11648996" cy="4572000"/>
          </a:xfrm>
          <a:prstGeom prst="rect">
            <a:avLst/>
          </a:prstGeom>
        </p:spPr>
      </p:pic>
    </p:spTree>
    <p:extLst>
      <p:ext uri="{BB962C8B-B14F-4D97-AF65-F5344CB8AC3E}">
        <p14:creationId xmlns:p14="http://schemas.microsoft.com/office/powerpoint/2010/main" val="35644673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CEF47-23A0-434A-AC84-FFFBCFAE0C10}"/>
              </a:ext>
            </a:extLst>
          </p:cNvPr>
          <p:cNvSpPr>
            <a:spLocks noGrp="1"/>
          </p:cNvSpPr>
          <p:nvPr>
            <p:ph type="title"/>
          </p:nvPr>
        </p:nvSpPr>
        <p:spPr/>
        <p:txBody>
          <a:bodyPr/>
          <a:lstStyle/>
          <a:p>
            <a:r>
              <a:rPr lang="en-US" i="1" dirty="0"/>
              <a:t>best</a:t>
            </a:r>
          </a:p>
        </p:txBody>
      </p:sp>
      <p:sp>
        <p:nvSpPr>
          <p:cNvPr id="3" name="Content Placeholder 2">
            <a:extLst>
              <a:ext uri="{FF2B5EF4-FFF2-40B4-BE49-F238E27FC236}">
                <a16:creationId xmlns:a16="http://schemas.microsoft.com/office/drawing/2014/main" id="{C6457FD4-A789-45E2-A90C-1E6707F2D836}"/>
              </a:ext>
            </a:extLst>
          </p:cNvPr>
          <p:cNvSpPr>
            <a:spLocks noGrp="1"/>
          </p:cNvSpPr>
          <p:nvPr>
            <p:ph idx="1"/>
          </p:nvPr>
        </p:nvSpPr>
        <p:spPr/>
        <p:txBody>
          <a:bodyPr/>
          <a:lstStyle/>
          <a:p>
            <a:r>
              <a:rPr lang="en-US" b="1" dirty="0"/>
              <a:t>N:</a:t>
            </a:r>
            <a:r>
              <a:rPr lang="en-US" dirty="0"/>
              <a:t> </a:t>
            </a:r>
            <a:r>
              <a:rPr lang="en-US" i="1" dirty="0"/>
              <a:t>summer is the </a:t>
            </a:r>
            <a:r>
              <a:rPr lang="en-US" b="1" i="1" dirty="0">
                <a:solidFill>
                  <a:srgbClr val="FF0000"/>
                </a:solidFill>
              </a:rPr>
              <a:t>best</a:t>
            </a:r>
          </a:p>
          <a:p>
            <a:endParaRPr lang="en-US" b="1" i="1" dirty="0">
              <a:solidFill>
                <a:srgbClr val="FF0000"/>
              </a:solidFill>
            </a:endParaRPr>
          </a:p>
          <a:p>
            <a:r>
              <a:rPr lang="en-US" b="1" dirty="0"/>
              <a:t>V:</a:t>
            </a:r>
            <a:r>
              <a:rPr lang="en-US" dirty="0"/>
              <a:t> </a:t>
            </a:r>
            <a:r>
              <a:rPr lang="en-US" i="1" dirty="0"/>
              <a:t>the new crew was </a:t>
            </a:r>
            <a:r>
              <a:rPr lang="en-US" b="1" i="1" dirty="0">
                <a:solidFill>
                  <a:srgbClr val="FF0000"/>
                </a:solidFill>
              </a:rPr>
              <a:t>best</a:t>
            </a:r>
          </a:p>
          <a:p>
            <a:endParaRPr lang="en-US" b="1" i="1" dirty="0">
              <a:solidFill>
                <a:srgbClr val="FF0000"/>
              </a:solidFill>
            </a:endParaRPr>
          </a:p>
          <a:p>
            <a:r>
              <a:rPr lang="en-US" b="1" dirty="0"/>
              <a:t>A:</a:t>
            </a:r>
            <a:r>
              <a:rPr lang="en-US" dirty="0"/>
              <a:t> </a:t>
            </a:r>
            <a:r>
              <a:rPr lang="en-US" i="1" dirty="0"/>
              <a:t>he is one of the </a:t>
            </a:r>
            <a:r>
              <a:rPr lang="en-US" b="1" i="1" dirty="0">
                <a:solidFill>
                  <a:srgbClr val="FF0000"/>
                </a:solidFill>
              </a:rPr>
              <a:t>best</a:t>
            </a:r>
            <a:r>
              <a:rPr lang="en-US" i="1" dirty="0"/>
              <a:t> actors</a:t>
            </a:r>
            <a:endParaRPr lang="en-US" b="1" dirty="0"/>
          </a:p>
        </p:txBody>
      </p:sp>
    </p:spTree>
    <p:extLst>
      <p:ext uri="{BB962C8B-B14F-4D97-AF65-F5344CB8AC3E}">
        <p14:creationId xmlns:p14="http://schemas.microsoft.com/office/powerpoint/2010/main" val="19534582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60909-4349-4A4D-BC42-8F9D7908D77D}"/>
              </a:ext>
            </a:extLst>
          </p:cNvPr>
          <p:cNvSpPr>
            <a:spLocks noGrp="1"/>
          </p:cNvSpPr>
          <p:nvPr>
            <p:ph type="title"/>
          </p:nvPr>
        </p:nvSpPr>
        <p:spPr/>
        <p:txBody>
          <a:bodyPr/>
          <a:lstStyle/>
          <a:p>
            <a:r>
              <a:rPr lang="en-US" i="1" dirty="0"/>
              <a:t>best</a:t>
            </a:r>
          </a:p>
        </p:txBody>
      </p:sp>
      <p:pic>
        <p:nvPicPr>
          <p:cNvPr id="4" name="Content Placeholder 3">
            <a:extLst>
              <a:ext uri="{FF2B5EF4-FFF2-40B4-BE49-F238E27FC236}">
                <a16:creationId xmlns:a16="http://schemas.microsoft.com/office/drawing/2014/main" id="{7D435DD6-385B-42C6-B7DC-6EFD5AD59E44}"/>
              </a:ext>
            </a:extLst>
          </p:cNvPr>
          <p:cNvPicPr>
            <a:picLocks noGrp="1" noChangeAspect="1"/>
          </p:cNvPicPr>
          <p:nvPr>
            <p:ph idx="1"/>
          </p:nvPr>
        </p:nvPicPr>
        <p:blipFill>
          <a:blip r:embed="rId3"/>
          <a:stretch>
            <a:fillRect/>
          </a:stretch>
        </p:blipFill>
        <p:spPr>
          <a:xfrm>
            <a:off x="271502" y="1143000"/>
            <a:ext cx="11648996" cy="4572000"/>
          </a:xfrm>
          <a:prstGeom prst="rect">
            <a:avLst/>
          </a:prstGeom>
        </p:spPr>
      </p:pic>
    </p:spTree>
    <p:extLst>
      <p:ext uri="{BB962C8B-B14F-4D97-AF65-F5344CB8AC3E}">
        <p14:creationId xmlns:p14="http://schemas.microsoft.com/office/powerpoint/2010/main" val="1809416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6E4AA-D94C-40A0-A1D1-7FC14312B19F}"/>
              </a:ext>
            </a:extLst>
          </p:cNvPr>
          <p:cNvSpPr>
            <a:spLocks noGrp="1"/>
          </p:cNvSpPr>
          <p:nvPr>
            <p:ph type="title"/>
          </p:nvPr>
        </p:nvSpPr>
        <p:spPr/>
        <p:txBody>
          <a:bodyPr/>
          <a:lstStyle/>
          <a:p>
            <a:r>
              <a:rPr lang="en-US" i="1" dirty="0"/>
              <a:t>friend</a:t>
            </a:r>
            <a:r>
              <a:rPr lang="en-US" dirty="0"/>
              <a:t> as Adjective</a:t>
            </a:r>
            <a:endParaRPr lang="en-US" i="1" dirty="0"/>
          </a:p>
        </p:txBody>
      </p:sp>
      <p:sp>
        <p:nvSpPr>
          <p:cNvPr id="3" name="Content Placeholder 2">
            <a:extLst>
              <a:ext uri="{FF2B5EF4-FFF2-40B4-BE49-F238E27FC236}">
                <a16:creationId xmlns:a16="http://schemas.microsoft.com/office/drawing/2014/main" id="{F37F7D3B-29C4-4ACD-9B5F-A08A02E2A9BE}"/>
              </a:ext>
            </a:extLst>
          </p:cNvPr>
          <p:cNvSpPr>
            <a:spLocks noGrp="1"/>
          </p:cNvSpPr>
          <p:nvPr>
            <p:ph idx="1"/>
          </p:nvPr>
        </p:nvSpPr>
        <p:spPr/>
        <p:txBody>
          <a:bodyPr/>
          <a:lstStyle/>
          <a:p>
            <a:r>
              <a:rPr lang="en-US" i="1" dirty="0"/>
              <a:t>the guy became the national symbol of </a:t>
            </a:r>
            <a:r>
              <a:rPr lang="en-US" b="1" i="1" u="sng" dirty="0">
                <a:solidFill>
                  <a:srgbClr val="FF0000"/>
                </a:solidFill>
              </a:rPr>
              <a:t>friend</a:t>
            </a:r>
            <a:r>
              <a:rPr lang="en-US" i="1" u="sng" dirty="0"/>
              <a:t> zone</a:t>
            </a:r>
            <a:r>
              <a:rPr lang="en-US" i="1" dirty="0"/>
              <a:t> in just a day</a:t>
            </a:r>
            <a:endParaRPr lang="en-US" dirty="0"/>
          </a:p>
          <a:p>
            <a:endParaRPr lang="en-US" dirty="0"/>
          </a:p>
          <a:p>
            <a:r>
              <a:rPr lang="en-US" i="1" dirty="0"/>
              <a:t>Facebook just put me in the damn </a:t>
            </a:r>
            <a:r>
              <a:rPr lang="en-US" b="1" i="1" u="sng" dirty="0">
                <a:solidFill>
                  <a:srgbClr val="FF0000"/>
                </a:solidFill>
              </a:rPr>
              <a:t>friend</a:t>
            </a:r>
            <a:r>
              <a:rPr lang="en-US" i="1" u="sng" dirty="0"/>
              <a:t> zone</a:t>
            </a:r>
            <a:r>
              <a:rPr lang="en-US" i="1" dirty="0"/>
              <a:t> with my wife</a:t>
            </a:r>
            <a:endParaRPr lang="en-US" dirty="0"/>
          </a:p>
          <a:p>
            <a:endParaRPr lang="en-US" dirty="0"/>
          </a:p>
          <a:p>
            <a:r>
              <a:rPr lang="en-US" i="1" dirty="0"/>
              <a:t>can someone help me with some </a:t>
            </a:r>
            <a:r>
              <a:rPr lang="en-US" b="1" i="1" u="sng" dirty="0">
                <a:solidFill>
                  <a:srgbClr val="FF0000"/>
                </a:solidFill>
              </a:rPr>
              <a:t>friend</a:t>
            </a:r>
            <a:r>
              <a:rPr lang="en-US" i="1" u="sng" dirty="0"/>
              <a:t> drama</a:t>
            </a:r>
            <a:r>
              <a:rPr lang="en-US" i="1" dirty="0"/>
              <a:t>?</a:t>
            </a:r>
          </a:p>
        </p:txBody>
      </p:sp>
    </p:spTree>
    <p:extLst>
      <p:ext uri="{BB962C8B-B14F-4D97-AF65-F5344CB8AC3E}">
        <p14:creationId xmlns:p14="http://schemas.microsoft.com/office/powerpoint/2010/main" val="216870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A4AC4-8E13-4A95-A074-D2C967AE95AE}"/>
              </a:ext>
            </a:extLst>
          </p:cNvPr>
          <p:cNvSpPr>
            <a:spLocks noGrp="1"/>
          </p:cNvSpPr>
          <p:nvPr>
            <p:ph type="title"/>
          </p:nvPr>
        </p:nvSpPr>
        <p:spPr/>
        <p:txBody>
          <a:bodyPr/>
          <a:lstStyle/>
          <a:p>
            <a:r>
              <a:rPr lang="en-US" i="1" dirty="0"/>
              <a:t>bill</a:t>
            </a:r>
          </a:p>
        </p:txBody>
      </p:sp>
      <p:sp>
        <p:nvSpPr>
          <p:cNvPr id="3" name="Content Placeholder 2">
            <a:extLst>
              <a:ext uri="{FF2B5EF4-FFF2-40B4-BE49-F238E27FC236}">
                <a16:creationId xmlns:a16="http://schemas.microsoft.com/office/drawing/2014/main" id="{AF95E31D-1FDE-469B-A599-15BB461A833C}"/>
              </a:ext>
            </a:extLst>
          </p:cNvPr>
          <p:cNvSpPr>
            <a:spLocks noGrp="1"/>
          </p:cNvSpPr>
          <p:nvPr>
            <p:ph idx="1"/>
          </p:nvPr>
        </p:nvSpPr>
        <p:spPr/>
        <p:txBody>
          <a:bodyPr/>
          <a:lstStyle/>
          <a:p>
            <a:r>
              <a:rPr lang="en-US" b="1" dirty="0"/>
              <a:t>N:</a:t>
            </a:r>
            <a:r>
              <a:rPr lang="en-US" dirty="0"/>
              <a:t> </a:t>
            </a:r>
            <a:r>
              <a:rPr lang="en-US" i="1" dirty="0"/>
              <a:t>the </a:t>
            </a:r>
            <a:r>
              <a:rPr lang="en-US" b="1" i="1" dirty="0">
                <a:solidFill>
                  <a:srgbClr val="FF0000"/>
                </a:solidFill>
              </a:rPr>
              <a:t>bill</a:t>
            </a:r>
            <a:r>
              <a:rPr lang="en-US" i="1" dirty="0"/>
              <a:t> always comes in</a:t>
            </a:r>
          </a:p>
          <a:p>
            <a:endParaRPr lang="en-US" b="1" i="1" dirty="0"/>
          </a:p>
          <a:p>
            <a:r>
              <a:rPr lang="en-US" b="1" dirty="0"/>
              <a:t>V:</a:t>
            </a:r>
            <a:r>
              <a:rPr lang="en-US" dirty="0"/>
              <a:t> </a:t>
            </a:r>
            <a:r>
              <a:rPr lang="en-US" i="1" dirty="0"/>
              <a:t>they could </a:t>
            </a:r>
            <a:r>
              <a:rPr lang="en-US" b="1" i="1" dirty="0">
                <a:solidFill>
                  <a:srgbClr val="FF0000"/>
                </a:solidFill>
              </a:rPr>
              <a:t>bill</a:t>
            </a:r>
            <a:r>
              <a:rPr lang="en-US" i="1" dirty="0"/>
              <a:t> Uncle Sam for that hospital care</a:t>
            </a:r>
            <a:endParaRPr lang="en-US" dirty="0"/>
          </a:p>
          <a:p>
            <a:endParaRPr lang="en-US" b="1" i="1" dirty="0"/>
          </a:p>
          <a:p>
            <a:r>
              <a:rPr lang="en-US" b="1" dirty="0"/>
              <a:t>A:</a:t>
            </a:r>
            <a:r>
              <a:rPr lang="en-US" dirty="0"/>
              <a:t> </a:t>
            </a:r>
            <a:r>
              <a:rPr lang="en-US" b="1" i="1" dirty="0">
                <a:solidFill>
                  <a:srgbClr val="FF0000"/>
                </a:solidFill>
              </a:rPr>
              <a:t>bills</a:t>
            </a:r>
            <a:r>
              <a:rPr lang="en-US" i="1" dirty="0"/>
              <a:t> wise we divide everything</a:t>
            </a:r>
            <a:endParaRPr lang="en-US" b="1" dirty="0"/>
          </a:p>
        </p:txBody>
      </p:sp>
    </p:spTree>
    <p:extLst>
      <p:ext uri="{BB962C8B-B14F-4D97-AF65-F5344CB8AC3E}">
        <p14:creationId xmlns:p14="http://schemas.microsoft.com/office/powerpoint/2010/main" val="7301688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ABD4E-41E1-474C-857B-C4A83B8CD319}"/>
              </a:ext>
            </a:extLst>
          </p:cNvPr>
          <p:cNvSpPr>
            <a:spLocks noGrp="1"/>
          </p:cNvSpPr>
          <p:nvPr>
            <p:ph type="title"/>
          </p:nvPr>
        </p:nvSpPr>
        <p:spPr/>
        <p:txBody>
          <a:bodyPr/>
          <a:lstStyle/>
          <a:p>
            <a:r>
              <a:rPr lang="en-US" i="1" dirty="0"/>
              <a:t>bill</a:t>
            </a:r>
          </a:p>
        </p:txBody>
      </p:sp>
      <p:pic>
        <p:nvPicPr>
          <p:cNvPr id="4" name="Content Placeholder 3">
            <a:extLst>
              <a:ext uri="{FF2B5EF4-FFF2-40B4-BE49-F238E27FC236}">
                <a16:creationId xmlns:a16="http://schemas.microsoft.com/office/drawing/2014/main" id="{5AED503A-C6FB-4147-A12F-AE092284AC94}"/>
              </a:ext>
            </a:extLst>
          </p:cNvPr>
          <p:cNvPicPr>
            <a:picLocks noGrp="1" noChangeAspect="1"/>
          </p:cNvPicPr>
          <p:nvPr>
            <p:ph idx="1"/>
          </p:nvPr>
        </p:nvPicPr>
        <p:blipFill>
          <a:blip r:embed="rId3"/>
          <a:stretch>
            <a:fillRect/>
          </a:stretch>
        </p:blipFill>
        <p:spPr>
          <a:xfrm>
            <a:off x="271502" y="1143000"/>
            <a:ext cx="11648996" cy="4572000"/>
          </a:xfrm>
          <a:prstGeom prst="rect">
            <a:avLst/>
          </a:prstGeom>
        </p:spPr>
      </p:pic>
    </p:spTree>
    <p:extLst>
      <p:ext uri="{BB962C8B-B14F-4D97-AF65-F5344CB8AC3E}">
        <p14:creationId xmlns:p14="http://schemas.microsoft.com/office/powerpoint/2010/main" val="15908663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9CDB5-877C-4EF0-B4DF-36F49832599C}"/>
              </a:ext>
            </a:extLst>
          </p:cNvPr>
          <p:cNvSpPr>
            <a:spLocks noGrp="1"/>
          </p:cNvSpPr>
          <p:nvPr>
            <p:ph type="title"/>
          </p:nvPr>
        </p:nvSpPr>
        <p:spPr/>
        <p:txBody>
          <a:bodyPr/>
          <a:lstStyle/>
          <a:p>
            <a:r>
              <a:rPr lang="en-US" i="1" dirty="0"/>
              <a:t>business</a:t>
            </a:r>
          </a:p>
        </p:txBody>
      </p:sp>
      <p:sp>
        <p:nvSpPr>
          <p:cNvPr id="3" name="Content Placeholder 2">
            <a:extLst>
              <a:ext uri="{FF2B5EF4-FFF2-40B4-BE49-F238E27FC236}">
                <a16:creationId xmlns:a16="http://schemas.microsoft.com/office/drawing/2014/main" id="{77BD0CCB-45FB-45F1-B09A-D53D17BE76A3}"/>
              </a:ext>
            </a:extLst>
          </p:cNvPr>
          <p:cNvSpPr>
            <a:spLocks noGrp="1"/>
          </p:cNvSpPr>
          <p:nvPr>
            <p:ph idx="1"/>
          </p:nvPr>
        </p:nvSpPr>
        <p:spPr/>
        <p:txBody>
          <a:bodyPr/>
          <a:lstStyle/>
          <a:p>
            <a:r>
              <a:rPr lang="en-US" b="1" dirty="0"/>
              <a:t>N:</a:t>
            </a:r>
            <a:r>
              <a:rPr lang="en-US" dirty="0"/>
              <a:t> </a:t>
            </a:r>
            <a:r>
              <a:rPr lang="en-US" i="1" dirty="0"/>
              <a:t>we were in the retail milk </a:t>
            </a:r>
            <a:r>
              <a:rPr lang="en-US" b="1" i="1" dirty="0">
                <a:solidFill>
                  <a:srgbClr val="FF0000"/>
                </a:solidFill>
              </a:rPr>
              <a:t>business</a:t>
            </a:r>
            <a:endParaRPr lang="en-US" b="1" dirty="0">
              <a:solidFill>
                <a:srgbClr val="FF0000"/>
              </a:solidFill>
            </a:endParaRPr>
          </a:p>
          <a:p>
            <a:endParaRPr lang="en-US" b="1" dirty="0"/>
          </a:p>
          <a:p>
            <a:r>
              <a:rPr lang="en-US" b="1" dirty="0"/>
              <a:t>V:</a:t>
            </a:r>
            <a:r>
              <a:rPr lang="en-US" dirty="0"/>
              <a:t> </a:t>
            </a:r>
            <a:r>
              <a:rPr lang="en-US" i="1" dirty="0"/>
              <a:t>it’s </a:t>
            </a:r>
            <a:r>
              <a:rPr lang="en-US" b="1" i="1" dirty="0">
                <a:solidFill>
                  <a:srgbClr val="FF0000"/>
                </a:solidFill>
              </a:rPr>
              <a:t>business</a:t>
            </a:r>
            <a:r>
              <a:rPr lang="en-US" i="1" dirty="0"/>
              <a:t> and it’s serious</a:t>
            </a:r>
            <a:endParaRPr lang="en-US" b="1" dirty="0"/>
          </a:p>
          <a:p>
            <a:endParaRPr lang="en-US" b="1" dirty="0"/>
          </a:p>
          <a:p>
            <a:r>
              <a:rPr lang="en-US" b="1" dirty="0"/>
              <a:t>A: </a:t>
            </a:r>
            <a:r>
              <a:rPr lang="en-US" i="1" dirty="0"/>
              <a:t>here’s my </a:t>
            </a:r>
            <a:r>
              <a:rPr lang="en-US" b="1" i="1" dirty="0">
                <a:solidFill>
                  <a:srgbClr val="FF0000"/>
                </a:solidFill>
              </a:rPr>
              <a:t>business</a:t>
            </a:r>
            <a:r>
              <a:rPr lang="en-US" i="1" dirty="0"/>
              <a:t> card</a:t>
            </a:r>
            <a:endParaRPr lang="en-US" b="1" dirty="0"/>
          </a:p>
        </p:txBody>
      </p:sp>
    </p:spTree>
    <p:extLst>
      <p:ext uri="{BB962C8B-B14F-4D97-AF65-F5344CB8AC3E}">
        <p14:creationId xmlns:p14="http://schemas.microsoft.com/office/powerpoint/2010/main" val="35590465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B72F-3F84-43CC-9333-4FBFE547DAF5}"/>
              </a:ext>
            </a:extLst>
          </p:cNvPr>
          <p:cNvSpPr>
            <a:spLocks noGrp="1"/>
          </p:cNvSpPr>
          <p:nvPr>
            <p:ph type="title"/>
          </p:nvPr>
        </p:nvSpPr>
        <p:spPr/>
        <p:txBody>
          <a:bodyPr/>
          <a:lstStyle/>
          <a:p>
            <a:r>
              <a:rPr lang="en-US" i="1" dirty="0"/>
              <a:t>business</a:t>
            </a:r>
          </a:p>
        </p:txBody>
      </p:sp>
      <p:pic>
        <p:nvPicPr>
          <p:cNvPr id="4" name="Content Placeholder 3">
            <a:extLst>
              <a:ext uri="{FF2B5EF4-FFF2-40B4-BE49-F238E27FC236}">
                <a16:creationId xmlns:a16="http://schemas.microsoft.com/office/drawing/2014/main" id="{63FE39D5-F0FF-4573-A5CF-E27A76518CB3}"/>
              </a:ext>
            </a:extLst>
          </p:cNvPr>
          <p:cNvPicPr>
            <a:picLocks noGrp="1" noChangeAspect="1"/>
          </p:cNvPicPr>
          <p:nvPr>
            <p:ph idx="1"/>
          </p:nvPr>
        </p:nvPicPr>
        <p:blipFill>
          <a:blip r:embed="rId3"/>
          <a:stretch>
            <a:fillRect/>
          </a:stretch>
        </p:blipFill>
        <p:spPr>
          <a:xfrm>
            <a:off x="271502" y="1143000"/>
            <a:ext cx="11648997" cy="4572000"/>
          </a:xfrm>
          <a:prstGeom prst="rect">
            <a:avLst/>
          </a:prstGeom>
        </p:spPr>
      </p:pic>
    </p:spTree>
    <p:extLst>
      <p:ext uri="{BB962C8B-B14F-4D97-AF65-F5344CB8AC3E}">
        <p14:creationId xmlns:p14="http://schemas.microsoft.com/office/powerpoint/2010/main" val="31382429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E08F8F-9D75-4AAB-BC00-AA7CFE133F95}"/>
              </a:ext>
            </a:extLst>
          </p:cNvPr>
          <p:cNvPicPr>
            <a:picLocks noChangeAspect="1"/>
          </p:cNvPicPr>
          <p:nvPr/>
        </p:nvPicPr>
        <p:blipFill>
          <a:blip r:embed="rId3"/>
          <a:stretch>
            <a:fillRect/>
          </a:stretch>
        </p:blipFill>
        <p:spPr>
          <a:xfrm>
            <a:off x="0" y="589777"/>
            <a:ext cx="12197918" cy="5678447"/>
          </a:xfrm>
          <a:prstGeom prst="rect">
            <a:avLst/>
          </a:prstGeom>
        </p:spPr>
      </p:pic>
    </p:spTree>
    <p:extLst>
      <p:ext uri="{BB962C8B-B14F-4D97-AF65-F5344CB8AC3E}">
        <p14:creationId xmlns:p14="http://schemas.microsoft.com/office/powerpoint/2010/main" val="13178726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D97640-1D69-42AA-AB21-96FE2CD99297}"/>
              </a:ext>
            </a:extLst>
          </p:cNvPr>
          <p:cNvPicPr>
            <a:picLocks noChangeAspect="1"/>
          </p:cNvPicPr>
          <p:nvPr/>
        </p:nvPicPr>
        <p:blipFill>
          <a:blip r:embed="rId3"/>
          <a:stretch>
            <a:fillRect/>
          </a:stretch>
        </p:blipFill>
        <p:spPr>
          <a:xfrm>
            <a:off x="0" y="591154"/>
            <a:ext cx="12192000" cy="5675692"/>
          </a:xfrm>
          <a:prstGeom prst="rect">
            <a:avLst/>
          </a:prstGeom>
        </p:spPr>
      </p:pic>
    </p:spTree>
    <p:extLst>
      <p:ext uri="{BB962C8B-B14F-4D97-AF65-F5344CB8AC3E}">
        <p14:creationId xmlns:p14="http://schemas.microsoft.com/office/powerpoint/2010/main" val="26004043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5075-7D4C-4856-BCFD-88D507163676}"/>
              </a:ext>
            </a:extLst>
          </p:cNvPr>
          <p:cNvSpPr>
            <a:spLocks noGrp="1"/>
          </p:cNvSpPr>
          <p:nvPr>
            <p:ph type="title"/>
          </p:nvPr>
        </p:nvSpPr>
        <p:spPr/>
        <p:txBody>
          <a:bodyPr/>
          <a:lstStyle/>
          <a:p>
            <a:r>
              <a:rPr lang="en-US" dirty="0"/>
              <a:t>Preliminary Results from English</a:t>
            </a:r>
          </a:p>
        </p:txBody>
      </p:sp>
      <p:sp>
        <p:nvSpPr>
          <p:cNvPr id="3" name="Content Placeholder 2">
            <a:extLst>
              <a:ext uri="{FF2B5EF4-FFF2-40B4-BE49-F238E27FC236}">
                <a16:creationId xmlns:a16="http://schemas.microsoft.com/office/drawing/2014/main" id="{63A87EA8-C396-4669-AF2F-3E00638AE6CE}"/>
              </a:ext>
            </a:extLst>
          </p:cNvPr>
          <p:cNvSpPr>
            <a:spLocks noGrp="1"/>
          </p:cNvSpPr>
          <p:nvPr>
            <p:ph idx="1"/>
          </p:nvPr>
        </p:nvSpPr>
        <p:spPr/>
        <p:txBody>
          <a:bodyPr/>
          <a:lstStyle/>
          <a:p>
            <a:r>
              <a:rPr lang="en-US" dirty="0"/>
              <a:t>Most words of English are not especially flexible</a:t>
            </a:r>
          </a:p>
          <a:p>
            <a:pPr lvl="1"/>
            <a:r>
              <a:rPr lang="en-US" dirty="0"/>
              <a:t>One function tends to predominate for any given word</a:t>
            </a:r>
          </a:p>
          <a:p>
            <a:endParaRPr lang="en-US" dirty="0"/>
          </a:p>
          <a:p>
            <a:r>
              <a:rPr lang="en-US" dirty="0"/>
              <a:t>All (?) words of English exhibit </a:t>
            </a:r>
            <a:r>
              <a:rPr lang="en-US" i="1" dirty="0"/>
              <a:t>some</a:t>
            </a:r>
            <a:r>
              <a:rPr lang="en-US" dirty="0"/>
              <a:t> flexibility</a:t>
            </a:r>
          </a:p>
          <a:p>
            <a:endParaRPr lang="en-US" dirty="0"/>
          </a:p>
          <a:p>
            <a:r>
              <a:rPr lang="en-US" dirty="0"/>
              <a:t>Possible blocking effects (e.g. </a:t>
            </a:r>
            <a:r>
              <a:rPr lang="en-US" i="1" dirty="0"/>
              <a:t>ability</a:t>
            </a:r>
            <a:r>
              <a:rPr lang="en-US" dirty="0"/>
              <a:t> ↛ </a:t>
            </a:r>
            <a:r>
              <a:rPr lang="en-US" i="1" dirty="0"/>
              <a:t>the able</a:t>
            </a:r>
            <a:r>
              <a:rPr lang="en-US" dirty="0"/>
              <a:t>)</a:t>
            </a:r>
          </a:p>
          <a:p>
            <a:endParaRPr lang="en-US" dirty="0"/>
          </a:p>
          <a:p>
            <a:r>
              <a:rPr lang="en-US" dirty="0"/>
              <a:t>Body part terms may exhibit more flexibility than other semantic domains</a:t>
            </a:r>
          </a:p>
        </p:txBody>
      </p:sp>
    </p:spTree>
    <p:extLst>
      <p:ext uri="{BB962C8B-B14F-4D97-AF65-F5344CB8AC3E}">
        <p14:creationId xmlns:p14="http://schemas.microsoft.com/office/powerpoint/2010/main" val="22098433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53309-DF68-4714-90F8-DD9A381F7A39}"/>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41D23AFD-15F1-4F9A-A006-C0334E15B5E3}"/>
              </a:ext>
            </a:extLst>
          </p:cNvPr>
          <p:cNvSpPr>
            <a:spLocks noGrp="1"/>
          </p:cNvSpPr>
          <p:nvPr>
            <p:ph idx="1"/>
          </p:nvPr>
        </p:nvSpPr>
        <p:spPr/>
        <p:txBody>
          <a:bodyPr>
            <a:normAutofit lnSpcReduction="10000"/>
          </a:bodyPr>
          <a:lstStyle/>
          <a:p>
            <a:r>
              <a:rPr lang="en-US" dirty="0"/>
              <a:t>Add data from Nuuchahnulth (and other languages)</a:t>
            </a:r>
          </a:p>
          <a:p>
            <a:endParaRPr lang="en-US" dirty="0"/>
          </a:p>
          <a:p>
            <a:r>
              <a:rPr lang="en-US" dirty="0"/>
              <a:t>Annotate more than 100 words per language</a:t>
            </a:r>
          </a:p>
          <a:p>
            <a:endParaRPr lang="en-US" dirty="0"/>
          </a:p>
          <a:p>
            <a:r>
              <a:rPr lang="en-US" dirty="0"/>
              <a:t>Code data for semantic domain, especially body part terms</a:t>
            </a:r>
          </a:p>
          <a:p>
            <a:endParaRPr lang="en-US" dirty="0"/>
          </a:p>
          <a:p>
            <a:r>
              <a:rPr lang="en-US" dirty="0"/>
              <a:t>Investigate historical development of flexible uses</a:t>
            </a:r>
          </a:p>
          <a:p>
            <a:endParaRPr lang="en-US" dirty="0"/>
          </a:p>
          <a:p>
            <a:r>
              <a:rPr lang="en-US" dirty="0"/>
              <a:t>Investigate correlations between frequency and flexibility</a:t>
            </a:r>
          </a:p>
        </p:txBody>
      </p:sp>
    </p:spTree>
    <p:extLst>
      <p:ext uri="{BB962C8B-B14F-4D97-AF65-F5344CB8AC3E}">
        <p14:creationId xmlns:p14="http://schemas.microsoft.com/office/powerpoint/2010/main" val="24008513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978FAD-D7FA-48A0-BE9D-42E98FF168BA}"/>
              </a:ext>
            </a:extLst>
          </p:cNvPr>
          <p:cNvSpPr>
            <a:spLocks noGrp="1"/>
          </p:cNvSpPr>
          <p:nvPr>
            <p:ph type="title"/>
          </p:nvPr>
        </p:nvSpPr>
        <p:spPr/>
        <p:txBody>
          <a:bodyPr/>
          <a:lstStyle/>
          <a:p>
            <a:r>
              <a:rPr lang="en-US" dirty="0"/>
              <a:t>Thanks!</a:t>
            </a:r>
          </a:p>
        </p:txBody>
      </p:sp>
    </p:spTree>
    <p:extLst>
      <p:ext uri="{BB962C8B-B14F-4D97-AF65-F5344CB8AC3E}">
        <p14:creationId xmlns:p14="http://schemas.microsoft.com/office/powerpoint/2010/main" val="18587167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4813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57A3C-1B69-43E8-ACB0-2EEBBDA6B91B}"/>
              </a:ext>
            </a:extLst>
          </p:cNvPr>
          <p:cNvSpPr>
            <a:spLocks noGrp="1"/>
          </p:cNvSpPr>
          <p:nvPr>
            <p:ph type="title"/>
          </p:nvPr>
        </p:nvSpPr>
        <p:spPr/>
        <p:txBody>
          <a:bodyPr/>
          <a:lstStyle/>
          <a:p>
            <a:r>
              <a:rPr lang="en-US" dirty="0"/>
              <a:t>What does the dictionary say?</a:t>
            </a:r>
          </a:p>
        </p:txBody>
      </p:sp>
      <p:sp>
        <p:nvSpPr>
          <p:cNvPr id="3" name="Content Placeholder 2">
            <a:extLst>
              <a:ext uri="{FF2B5EF4-FFF2-40B4-BE49-F238E27FC236}">
                <a16:creationId xmlns:a16="http://schemas.microsoft.com/office/drawing/2014/main" id="{A5532C2A-BA5F-45F2-B96E-C49EA84B233F}"/>
              </a:ext>
            </a:extLst>
          </p:cNvPr>
          <p:cNvSpPr>
            <a:spLocks noGrp="1"/>
          </p:cNvSpPr>
          <p:nvPr>
            <p:ph idx="1"/>
          </p:nvPr>
        </p:nvSpPr>
        <p:spPr/>
        <p:txBody>
          <a:bodyPr/>
          <a:lstStyle/>
          <a:p>
            <a:r>
              <a:rPr lang="en-US" dirty="0"/>
              <a:t>Dictionary.com: verb, noun</a:t>
            </a:r>
          </a:p>
          <a:p>
            <a:endParaRPr lang="en-US" dirty="0"/>
          </a:p>
          <a:p>
            <a:r>
              <a:rPr lang="en-US" dirty="0"/>
              <a:t>Merriam-Webster: verb, noun</a:t>
            </a:r>
          </a:p>
          <a:p>
            <a:endParaRPr lang="en-US" dirty="0"/>
          </a:p>
          <a:p>
            <a:r>
              <a:rPr lang="en-US" dirty="0"/>
              <a:t>Why not adjectives?</a:t>
            </a:r>
          </a:p>
        </p:txBody>
      </p:sp>
    </p:spTree>
    <p:extLst>
      <p:ext uri="{BB962C8B-B14F-4D97-AF65-F5344CB8AC3E}">
        <p14:creationId xmlns:p14="http://schemas.microsoft.com/office/powerpoint/2010/main" val="7918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2360-B339-4FBA-BE7F-DFD6E73A3A49}"/>
              </a:ext>
            </a:extLst>
          </p:cNvPr>
          <p:cNvSpPr>
            <a:spLocks noGrp="1"/>
          </p:cNvSpPr>
          <p:nvPr>
            <p:ph type="title"/>
          </p:nvPr>
        </p:nvSpPr>
        <p:spPr/>
        <p:txBody>
          <a:bodyPr/>
          <a:lstStyle/>
          <a:p>
            <a:r>
              <a:rPr lang="en-US" dirty="0"/>
              <a:t>Nouns Modifying Nouns</a:t>
            </a:r>
          </a:p>
        </p:txBody>
      </p:sp>
      <p:sp>
        <p:nvSpPr>
          <p:cNvPr id="3" name="Content Placeholder 2">
            <a:extLst>
              <a:ext uri="{FF2B5EF4-FFF2-40B4-BE49-F238E27FC236}">
                <a16:creationId xmlns:a16="http://schemas.microsoft.com/office/drawing/2014/main" id="{69832A91-7C60-46B7-9444-240A25D837F5}"/>
              </a:ext>
            </a:extLst>
          </p:cNvPr>
          <p:cNvSpPr>
            <a:spLocks noGrp="1"/>
          </p:cNvSpPr>
          <p:nvPr>
            <p:ph idx="1"/>
          </p:nvPr>
        </p:nvSpPr>
        <p:spPr/>
        <p:txBody>
          <a:bodyPr>
            <a:normAutofit/>
          </a:bodyPr>
          <a:lstStyle/>
          <a:p>
            <a:r>
              <a:rPr lang="en-US" dirty="0"/>
              <a:t>Are they compounds?</a:t>
            </a:r>
          </a:p>
          <a:p>
            <a:endParaRPr lang="en-US" dirty="0"/>
          </a:p>
          <a:p>
            <a:pPr lvl="1"/>
            <a:r>
              <a:rPr lang="en-US" i="1" dirty="0"/>
              <a:t>health care</a:t>
            </a:r>
            <a:r>
              <a:rPr lang="en-US" dirty="0"/>
              <a:t> vs. </a:t>
            </a:r>
            <a:r>
              <a:rPr lang="en-US" i="1" dirty="0"/>
              <a:t>healthcare</a:t>
            </a:r>
            <a:endParaRPr lang="en-US" dirty="0"/>
          </a:p>
          <a:p>
            <a:endParaRPr lang="en-US" i="1" dirty="0"/>
          </a:p>
          <a:p>
            <a:pPr lvl="1"/>
            <a:r>
              <a:rPr lang="en-US" i="1" dirty="0"/>
              <a:t>friend zone</a:t>
            </a:r>
            <a:r>
              <a:rPr lang="en-US" dirty="0"/>
              <a:t> vs. </a:t>
            </a:r>
            <a:r>
              <a:rPr lang="en-US" i="1" dirty="0"/>
              <a:t>friendzone</a:t>
            </a:r>
          </a:p>
          <a:p>
            <a:endParaRPr lang="en-US" dirty="0"/>
          </a:p>
          <a:p>
            <a:endParaRPr lang="en-US" dirty="0"/>
          </a:p>
        </p:txBody>
      </p:sp>
    </p:spTree>
    <p:extLst>
      <p:ext uri="{BB962C8B-B14F-4D97-AF65-F5344CB8AC3E}">
        <p14:creationId xmlns:p14="http://schemas.microsoft.com/office/powerpoint/2010/main" val="2905563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38F811-CAA5-4990-94E5-DA69AED048F0}"/>
              </a:ext>
            </a:extLst>
          </p:cNvPr>
          <p:cNvPicPr>
            <a:picLocks noChangeAspect="1"/>
          </p:cNvPicPr>
          <p:nvPr/>
        </p:nvPicPr>
        <p:blipFill>
          <a:blip r:embed="rId3"/>
          <a:stretch>
            <a:fillRect/>
          </a:stretch>
        </p:blipFill>
        <p:spPr>
          <a:xfrm>
            <a:off x="0" y="1263916"/>
            <a:ext cx="12192000" cy="4330169"/>
          </a:xfrm>
          <a:prstGeom prst="rect">
            <a:avLst/>
          </a:prstGeom>
        </p:spPr>
      </p:pic>
      <p:sp>
        <p:nvSpPr>
          <p:cNvPr id="5" name="Title 4">
            <a:extLst>
              <a:ext uri="{FF2B5EF4-FFF2-40B4-BE49-F238E27FC236}">
                <a16:creationId xmlns:a16="http://schemas.microsoft.com/office/drawing/2014/main" id="{71FED193-4FA7-4DBF-BA88-E8E163E9ACBB}"/>
              </a:ext>
            </a:extLst>
          </p:cNvPr>
          <p:cNvSpPr>
            <a:spLocks noGrp="1"/>
          </p:cNvSpPr>
          <p:nvPr>
            <p:ph type="title"/>
          </p:nvPr>
        </p:nvSpPr>
        <p:spPr/>
        <p:txBody>
          <a:bodyPr/>
          <a:lstStyle/>
          <a:p>
            <a:r>
              <a:rPr lang="en-US" i="1" dirty="0"/>
              <a:t>health care</a:t>
            </a:r>
            <a:r>
              <a:rPr lang="en-US" dirty="0"/>
              <a:t> vs. </a:t>
            </a:r>
            <a:r>
              <a:rPr lang="en-US" i="1" dirty="0"/>
              <a:t>healthcare</a:t>
            </a:r>
            <a:r>
              <a:rPr lang="en-US" dirty="0"/>
              <a:t> (Google Books)</a:t>
            </a:r>
            <a:endParaRPr lang="en-US" i="1" dirty="0"/>
          </a:p>
        </p:txBody>
      </p:sp>
    </p:spTree>
    <p:extLst>
      <p:ext uri="{BB962C8B-B14F-4D97-AF65-F5344CB8AC3E}">
        <p14:creationId xmlns:p14="http://schemas.microsoft.com/office/powerpoint/2010/main" val="2920826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2360-B339-4FBA-BE7F-DFD6E73A3A49}"/>
              </a:ext>
            </a:extLst>
          </p:cNvPr>
          <p:cNvSpPr>
            <a:spLocks noGrp="1"/>
          </p:cNvSpPr>
          <p:nvPr>
            <p:ph type="title"/>
          </p:nvPr>
        </p:nvSpPr>
        <p:spPr/>
        <p:txBody>
          <a:bodyPr/>
          <a:lstStyle/>
          <a:p>
            <a:r>
              <a:rPr lang="en-US" dirty="0"/>
              <a:t>Nouns Modifying Nouns</a:t>
            </a:r>
          </a:p>
        </p:txBody>
      </p:sp>
      <p:sp>
        <p:nvSpPr>
          <p:cNvPr id="3" name="Content Placeholder 2">
            <a:extLst>
              <a:ext uri="{FF2B5EF4-FFF2-40B4-BE49-F238E27FC236}">
                <a16:creationId xmlns:a16="http://schemas.microsoft.com/office/drawing/2014/main" id="{69832A91-7C60-46B7-9444-240A25D837F5}"/>
              </a:ext>
            </a:extLst>
          </p:cNvPr>
          <p:cNvSpPr>
            <a:spLocks noGrp="1"/>
          </p:cNvSpPr>
          <p:nvPr>
            <p:ph idx="1"/>
          </p:nvPr>
        </p:nvSpPr>
        <p:spPr/>
        <p:txBody>
          <a:bodyPr>
            <a:normAutofit/>
          </a:bodyPr>
          <a:lstStyle/>
          <a:p>
            <a:r>
              <a:rPr lang="en-US" dirty="0"/>
              <a:t>Are they compounds?</a:t>
            </a:r>
          </a:p>
          <a:p>
            <a:endParaRPr lang="en-US" dirty="0"/>
          </a:p>
          <a:p>
            <a:pPr lvl="1"/>
            <a:r>
              <a:rPr lang="en-US" i="1" dirty="0"/>
              <a:t>health care</a:t>
            </a:r>
            <a:r>
              <a:rPr lang="en-US" dirty="0"/>
              <a:t> vs. </a:t>
            </a:r>
            <a:r>
              <a:rPr lang="en-US" i="1" dirty="0"/>
              <a:t>health care</a:t>
            </a:r>
            <a:endParaRPr lang="en-US" dirty="0"/>
          </a:p>
          <a:p>
            <a:endParaRPr lang="en-US" i="1" dirty="0"/>
          </a:p>
          <a:p>
            <a:pPr lvl="1"/>
            <a:r>
              <a:rPr lang="en-US" i="1" dirty="0"/>
              <a:t>friend zone</a:t>
            </a:r>
            <a:r>
              <a:rPr lang="en-US" dirty="0"/>
              <a:t> vs. </a:t>
            </a:r>
            <a:r>
              <a:rPr lang="en-US" i="1" dirty="0"/>
              <a:t>friendzone</a:t>
            </a:r>
          </a:p>
          <a:p>
            <a:endParaRPr lang="en-US" dirty="0"/>
          </a:p>
          <a:p>
            <a:r>
              <a:rPr lang="en-US" dirty="0"/>
              <a:t>We don’t analyze these as adjectives because:</a:t>
            </a:r>
          </a:p>
          <a:p>
            <a:pPr lvl="1"/>
            <a:r>
              <a:rPr lang="en-US" dirty="0"/>
              <a:t>tradition</a:t>
            </a:r>
          </a:p>
          <a:p>
            <a:pPr lvl="1"/>
            <a:r>
              <a:rPr lang="en-US" dirty="0"/>
              <a:t>the change is unmarked</a:t>
            </a:r>
          </a:p>
        </p:txBody>
      </p:sp>
    </p:spTree>
    <p:extLst>
      <p:ext uri="{BB962C8B-B14F-4D97-AF65-F5344CB8AC3E}">
        <p14:creationId xmlns:p14="http://schemas.microsoft.com/office/powerpoint/2010/main" val="1828861910"/>
      </p:ext>
    </p:extLst>
  </p:cSld>
  <p:clrMapOvr>
    <a:masterClrMapping/>
  </p:clrMapOvr>
</p:sld>
</file>

<file path=ppt/theme/theme1.xml><?xml version="1.0" encoding="utf-8"?>
<a:theme xmlns:a="http://schemas.openxmlformats.org/drawingml/2006/main" name="Office Theme">
  <a:themeElements>
    <a:clrScheme name="UC Santa Barbara">
      <a:dk1>
        <a:srgbClr val="000000"/>
      </a:dk1>
      <a:lt1>
        <a:srgbClr val="FFFFFF"/>
      </a:lt1>
      <a:dk2>
        <a:srgbClr val="003660"/>
      </a:dk2>
      <a:lt2>
        <a:srgbClr val="FEBC11"/>
      </a:lt2>
      <a:accent1>
        <a:srgbClr val="04859B"/>
      </a:accent1>
      <a:accent2>
        <a:srgbClr val="798D38"/>
      </a:accent2>
      <a:accent3>
        <a:srgbClr val="0BA89A"/>
      </a:accent3>
      <a:accent4>
        <a:srgbClr val="EF5645"/>
      </a:accent4>
      <a:accent5>
        <a:srgbClr val="9CBEBE"/>
      </a:accent5>
      <a:accent6>
        <a:srgbClr val="DCD6CC"/>
      </a:accent6>
      <a:hlink>
        <a:srgbClr val="07518C"/>
      </a:hlink>
      <a:folHlink>
        <a:srgbClr val="A1AFBA"/>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F0F9FADF-A8F9-41BC-9868-6E32412B2020}" vid="{2BC96AA9-D353-46D3-9AC1-10751B8659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302</TotalTime>
  <Words>2772</Words>
  <Application>Microsoft Office PowerPoint</Application>
  <PresentationFormat>Widescreen</PresentationFormat>
  <Paragraphs>491</Paragraphs>
  <Slides>59</Slides>
  <Notes>59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Century Gothic</vt:lpstr>
      <vt:lpstr>Charis SIL</vt:lpstr>
      <vt:lpstr>Office Theme</vt:lpstr>
      <vt:lpstr>Lexical flexibility in English: A preliminary study</vt:lpstr>
      <vt:lpstr>What part of speech is friend?</vt:lpstr>
      <vt:lpstr>friend as Noun</vt:lpstr>
      <vt:lpstr>friend as Verb</vt:lpstr>
      <vt:lpstr>friend as Adjective</vt:lpstr>
      <vt:lpstr>What does the dictionary say?</vt:lpstr>
      <vt:lpstr>Nouns Modifying Nouns</vt:lpstr>
      <vt:lpstr>health care vs. healthcare (Google Books)</vt:lpstr>
      <vt:lpstr>Nouns Modifying Nouns</vt:lpstr>
      <vt:lpstr>Aside</vt:lpstr>
      <vt:lpstr>able</vt:lpstr>
      <vt:lpstr>time</vt:lpstr>
      <vt:lpstr>Parts of Speech in English</vt:lpstr>
      <vt:lpstr>A crosslinguistic problem</vt:lpstr>
      <vt:lpstr>Nuuchahnulth (Wakashan; Pacific Northwest)</vt:lpstr>
      <vt:lpstr>Nuuchahnulth (Wakashan; Pacific Northwest)</vt:lpstr>
      <vt:lpstr>Central Alaskan Yup’ik (Eskimo-Aleut)</vt:lpstr>
      <vt:lpstr>Central Alaskan Yup’ik</vt:lpstr>
      <vt:lpstr>Riau Indonesian (Austronesian)</vt:lpstr>
      <vt:lpstr>Mundari (Austroasiatic)</vt:lpstr>
      <vt:lpstr>Flexibility with Fully-Inflected Words</vt:lpstr>
      <vt:lpstr>The Problem of Lexical Flexibility</vt:lpstr>
      <vt:lpstr>How to analyze lexical flexibility?</vt:lpstr>
      <vt:lpstr>What is a word?</vt:lpstr>
      <vt:lpstr>How to determine wordhood?</vt:lpstr>
      <vt:lpstr>Senses of run</vt:lpstr>
      <vt:lpstr>How to determine wordhood?</vt:lpstr>
      <vt:lpstr>Semantic Predictability</vt:lpstr>
      <vt:lpstr>Semantic Predictability</vt:lpstr>
      <vt:lpstr>English –ing: Inflection vs. Derivation</vt:lpstr>
      <vt:lpstr>How to determine wordhood?</vt:lpstr>
      <vt:lpstr>This Study</vt:lpstr>
      <vt:lpstr>Research Questions</vt:lpstr>
      <vt:lpstr>Determining Degree of Flexibility</vt:lpstr>
      <vt:lpstr>Data &amp; Methods</vt:lpstr>
      <vt:lpstr>Results</vt:lpstr>
      <vt:lpstr>able</vt:lpstr>
      <vt:lpstr>Omnipredicativity</vt:lpstr>
      <vt:lpstr>able</vt:lpstr>
      <vt:lpstr>ahead</vt:lpstr>
      <vt:lpstr>ahead</vt:lpstr>
      <vt:lpstr>anything</vt:lpstr>
      <vt:lpstr>anything</vt:lpstr>
      <vt:lpstr>back</vt:lpstr>
      <vt:lpstr>back</vt:lpstr>
      <vt:lpstr>believe</vt:lpstr>
      <vt:lpstr>believe</vt:lpstr>
      <vt:lpstr>best</vt:lpstr>
      <vt:lpstr>best</vt:lpstr>
      <vt:lpstr>bill</vt:lpstr>
      <vt:lpstr>bill</vt:lpstr>
      <vt:lpstr>business</vt:lpstr>
      <vt:lpstr>business</vt:lpstr>
      <vt:lpstr>PowerPoint Presentation</vt:lpstr>
      <vt:lpstr>PowerPoint Presentation</vt:lpstr>
      <vt:lpstr>Preliminary Results from English</vt:lpstr>
      <vt:lpstr>Next Steps</vt:lpstr>
      <vt:lpstr>Thanks!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W. Hieber</dc:creator>
  <cp:lastModifiedBy>Daniel W. Hieber</cp:lastModifiedBy>
  <cp:revision>6</cp:revision>
  <dcterms:created xsi:type="dcterms:W3CDTF">2019-10-16T01:13:08Z</dcterms:created>
  <dcterms:modified xsi:type="dcterms:W3CDTF">2019-10-16T23:33:37Z</dcterms:modified>
</cp:coreProperties>
</file>