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27">
          <p15:clr>
            <a:srgbClr val="747775"/>
          </p15:clr>
        </p15:guide>
        <p15:guide id="2" pos="563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27" orient="horz"/>
        <p:guide pos="5637"/>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0209db82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0209db82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0209db8f3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0209db8f3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0209db82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0209db82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0cd2601a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0cd2601a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53750" y="202647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Bitcoin vs Gold - Where Are The Most Gains?</a:t>
            </a:r>
            <a:endParaRPr/>
          </a:p>
        </p:txBody>
      </p:sp>
      <p:sp>
        <p:nvSpPr>
          <p:cNvPr id="86" name="Google Shape;86;p13"/>
          <p:cNvSpPr txBox="1"/>
          <p:nvPr>
            <p:ph idx="1" type="subTitle"/>
          </p:nvPr>
        </p:nvSpPr>
        <p:spPr>
          <a:xfrm>
            <a:off x="553738" y="286526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pic>
        <p:nvPicPr>
          <p:cNvPr id="87" name="Google Shape;87;p13"/>
          <p:cNvPicPr preferRelativeResize="0"/>
          <p:nvPr/>
        </p:nvPicPr>
        <p:blipFill>
          <a:blip r:embed="rId3">
            <a:alphaModFix/>
          </a:blip>
          <a:stretch>
            <a:fillRect/>
          </a:stretch>
        </p:blipFill>
        <p:spPr>
          <a:xfrm>
            <a:off x="878900" y="368587"/>
            <a:ext cx="1141251" cy="1141251"/>
          </a:xfrm>
          <a:prstGeom prst="rect">
            <a:avLst/>
          </a:prstGeom>
          <a:noFill/>
          <a:ln>
            <a:noFill/>
          </a:ln>
          <a:effectLst>
            <a:outerShdw blurRad="57150" rotWithShape="0" algn="bl" dir="5400000" dist="19050">
              <a:srgbClr val="000000">
                <a:alpha val="50000"/>
              </a:srgbClr>
            </a:outerShdw>
          </a:effectLst>
        </p:spPr>
      </p:pic>
      <p:pic>
        <p:nvPicPr>
          <p:cNvPr id="88" name="Google Shape;88;p13"/>
          <p:cNvPicPr preferRelativeResize="0"/>
          <p:nvPr/>
        </p:nvPicPr>
        <p:blipFill>
          <a:blip r:embed="rId4">
            <a:alphaModFix/>
          </a:blip>
          <a:stretch>
            <a:fillRect/>
          </a:stretch>
        </p:blipFill>
        <p:spPr>
          <a:xfrm>
            <a:off x="2716775" y="49913"/>
            <a:ext cx="1689887" cy="1689887"/>
          </a:xfrm>
          <a:prstGeom prst="rect">
            <a:avLst/>
          </a:prstGeom>
          <a:noFill/>
          <a:ln>
            <a:noFill/>
          </a:ln>
          <a:effectLst>
            <a:outerShdw blurRad="57150" rotWithShape="0" algn="bl" dir="5400000" dist="19050">
              <a:srgbClr val="000000">
                <a:alpha val="50000"/>
              </a:srgbClr>
            </a:outerShdw>
          </a:effectLst>
        </p:spPr>
      </p:pic>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Bitcoin Price Performance</a:t>
            </a:r>
            <a:endParaRPr sz="2400"/>
          </a:p>
        </p:txBody>
      </p:sp>
      <p:sp>
        <p:nvSpPr>
          <p:cNvPr id="94" name="Google Shape;94;p14"/>
          <p:cNvSpPr txBox="1"/>
          <p:nvPr>
            <p:ph idx="1" type="body"/>
          </p:nvPr>
        </p:nvSpPr>
        <p:spPr>
          <a:xfrm>
            <a:off x="311700" y="586750"/>
            <a:ext cx="3254400" cy="3982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Huge Increase Over Short Amount Of Time</a:t>
            </a:r>
            <a:endParaRPr sz="1400"/>
          </a:p>
          <a:p>
            <a:pPr indent="-317500" lvl="0" marL="457200" rtl="0" algn="l">
              <a:spcBef>
                <a:spcPts val="0"/>
              </a:spcBef>
              <a:spcAft>
                <a:spcPts val="0"/>
              </a:spcAft>
              <a:buSzPts val="1400"/>
              <a:buChar char="●"/>
            </a:pPr>
            <a:r>
              <a:rPr lang="en" sz="1400"/>
              <a:t>Much More Volatile</a:t>
            </a:r>
            <a:endParaRPr sz="1400"/>
          </a:p>
          <a:p>
            <a:pPr indent="-317500" lvl="0" marL="457200" rtl="0" algn="l">
              <a:spcBef>
                <a:spcPts val="0"/>
              </a:spcBef>
              <a:spcAft>
                <a:spcPts val="0"/>
              </a:spcAft>
              <a:buSzPts val="1400"/>
              <a:buChar char="●"/>
            </a:pPr>
            <a:r>
              <a:rPr lang="en" sz="1400"/>
              <a:t>Newer Asset, Less Trust</a:t>
            </a:r>
            <a:endParaRPr sz="1400"/>
          </a:p>
          <a:p>
            <a:pPr indent="-317500" lvl="0" marL="457200" rtl="0" algn="l">
              <a:spcBef>
                <a:spcPts val="0"/>
              </a:spcBef>
              <a:spcAft>
                <a:spcPts val="0"/>
              </a:spcAft>
              <a:buSzPts val="1400"/>
              <a:buChar char="●"/>
            </a:pPr>
            <a:r>
              <a:rPr lang="en" sz="1400"/>
              <a:t>High Risk</a:t>
            </a:r>
            <a:endParaRPr sz="1400"/>
          </a:p>
          <a:p>
            <a:pPr indent="-317500" lvl="0" marL="457200" rtl="0" algn="l">
              <a:spcBef>
                <a:spcPts val="0"/>
              </a:spcBef>
              <a:spcAft>
                <a:spcPts val="0"/>
              </a:spcAft>
              <a:buSzPts val="1400"/>
              <a:buChar char="●"/>
            </a:pPr>
            <a:r>
              <a:rPr lang="en" sz="1400"/>
              <a:t>Significantly Larger Return Compared to Gold</a:t>
            </a:r>
            <a:endParaRPr sz="1400"/>
          </a:p>
        </p:txBody>
      </p:sp>
      <p:pic>
        <p:nvPicPr>
          <p:cNvPr id="95" name="Google Shape;95;p14" title="Chart"/>
          <p:cNvPicPr preferRelativeResize="0"/>
          <p:nvPr/>
        </p:nvPicPr>
        <p:blipFill>
          <a:blip r:embed="rId3">
            <a:alphaModFix/>
          </a:blip>
          <a:stretch>
            <a:fillRect/>
          </a:stretch>
        </p:blipFill>
        <p:spPr>
          <a:xfrm>
            <a:off x="3692525" y="535200"/>
            <a:ext cx="5101676" cy="3049000"/>
          </a:xfrm>
          <a:prstGeom prst="rect">
            <a:avLst/>
          </a:prstGeom>
          <a:noFill/>
          <a:ln cap="flat" cmpd="sng" w="28575">
            <a:solidFill>
              <a:schemeClr val="accent1"/>
            </a:solidFill>
            <a:prstDash val="solid"/>
            <a:round/>
            <a:headEnd len="sm" w="sm" type="none"/>
            <a:tailEnd len="sm" w="sm" type="none"/>
          </a:ln>
        </p:spPr>
      </p:pic>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0" y="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Gold Price Performance</a:t>
            </a:r>
            <a:endParaRPr sz="2400"/>
          </a:p>
        </p:txBody>
      </p:sp>
      <p:sp>
        <p:nvSpPr>
          <p:cNvPr id="101" name="Google Shape;101;p15"/>
          <p:cNvSpPr txBox="1"/>
          <p:nvPr>
            <p:ph idx="1" type="body"/>
          </p:nvPr>
        </p:nvSpPr>
        <p:spPr>
          <a:xfrm>
            <a:off x="311700" y="564675"/>
            <a:ext cx="3597300" cy="4004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Slower, More Steady Increase</a:t>
            </a:r>
            <a:endParaRPr sz="1400"/>
          </a:p>
          <a:p>
            <a:pPr indent="-317500" lvl="0" marL="457200" rtl="0" algn="l">
              <a:spcBef>
                <a:spcPts val="0"/>
              </a:spcBef>
              <a:spcAft>
                <a:spcPts val="0"/>
              </a:spcAft>
              <a:buSzPts val="1400"/>
              <a:buChar char="●"/>
            </a:pPr>
            <a:r>
              <a:rPr lang="en" sz="1400"/>
              <a:t>Less Volatility </a:t>
            </a:r>
            <a:endParaRPr sz="1400"/>
          </a:p>
          <a:p>
            <a:pPr indent="-317500" lvl="0" marL="457200" rtl="0" algn="l">
              <a:spcBef>
                <a:spcPts val="0"/>
              </a:spcBef>
              <a:spcAft>
                <a:spcPts val="0"/>
              </a:spcAft>
              <a:buSzPts val="1400"/>
              <a:buChar char="●"/>
            </a:pPr>
            <a:r>
              <a:rPr lang="en" sz="1400"/>
              <a:t>Proven Historical Asset</a:t>
            </a:r>
            <a:endParaRPr sz="1400"/>
          </a:p>
          <a:p>
            <a:pPr indent="-317500" lvl="0" marL="457200" rtl="0" algn="l">
              <a:spcBef>
                <a:spcPts val="0"/>
              </a:spcBef>
              <a:spcAft>
                <a:spcPts val="0"/>
              </a:spcAft>
              <a:buSzPts val="1400"/>
              <a:buChar char="●"/>
            </a:pPr>
            <a:r>
              <a:rPr lang="en" sz="1400"/>
              <a:t>Less Risk</a:t>
            </a:r>
            <a:endParaRPr sz="1400"/>
          </a:p>
          <a:p>
            <a:pPr indent="-317500" lvl="0" marL="457200" rtl="0" algn="l">
              <a:spcBef>
                <a:spcPts val="0"/>
              </a:spcBef>
              <a:spcAft>
                <a:spcPts val="0"/>
              </a:spcAft>
              <a:buSzPts val="1400"/>
              <a:buChar char="●"/>
            </a:pPr>
            <a:r>
              <a:rPr lang="en" sz="1400"/>
              <a:t>Much Lower Return Compared To Bitcoin</a:t>
            </a:r>
            <a:endParaRPr sz="1400"/>
          </a:p>
          <a:p>
            <a:pPr indent="0" lvl="0" marL="457200" rtl="0" algn="l">
              <a:spcBef>
                <a:spcPts val="1200"/>
              </a:spcBef>
              <a:spcAft>
                <a:spcPts val="1200"/>
              </a:spcAft>
              <a:buNone/>
            </a:pPr>
            <a:r>
              <a:t/>
            </a:r>
            <a:endParaRPr/>
          </a:p>
        </p:txBody>
      </p:sp>
      <p:pic>
        <p:nvPicPr>
          <p:cNvPr id="102" name="Google Shape;102;p15" title="Chart"/>
          <p:cNvPicPr preferRelativeResize="0"/>
          <p:nvPr/>
        </p:nvPicPr>
        <p:blipFill>
          <a:blip r:embed="rId3">
            <a:alphaModFix/>
          </a:blip>
          <a:stretch>
            <a:fillRect/>
          </a:stretch>
        </p:blipFill>
        <p:spPr>
          <a:xfrm>
            <a:off x="3672875" y="564675"/>
            <a:ext cx="5099174" cy="3026925"/>
          </a:xfrm>
          <a:prstGeom prst="rect">
            <a:avLst/>
          </a:prstGeom>
          <a:noFill/>
          <a:ln cap="flat" cmpd="sng" w="28575">
            <a:solidFill>
              <a:schemeClr val="dk1"/>
            </a:solidFill>
            <a:prstDash val="solid"/>
            <a:round/>
            <a:headEnd len="sm" w="sm" type="none"/>
            <a:tailEnd len="sm" w="sm" type="none"/>
          </a:ln>
        </p:spPr>
      </p:pic>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0" y="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 Return For Each Asset</a:t>
            </a:r>
            <a:endParaRPr sz="2400"/>
          </a:p>
        </p:txBody>
      </p:sp>
      <p:sp>
        <p:nvSpPr>
          <p:cNvPr id="108" name="Google Shape;108;p16"/>
          <p:cNvSpPr txBox="1"/>
          <p:nvPr>
            <p:ph idx="1" type="body"/>
          </p:nvPr>
        </p:nvSpPr>
        <p:spPr>
          <a:xfrm>
            <a:off x="311700" y="496950"/>
            <a:ext cx="3086700" cy="4071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Bitcoin % Increase Significantly Higher Than Gold</a:t>
            </a:r>
            <a:endParaRPr sz="1400"/>
          </a:p>
          <a:p>
            <a:pPr indent="-317500" lvl="0" marL="457200" rtl="0" algn="l">
              <a:spcBef>
                <a:spcPts val="0"/>
              </a:spcBef>
              <a:spcAft>
                <a:spcPts val="0"/>
              </a:spcAft>
              <a:buSzPts val="1400"/>
              <a:buChar char="●"/>
            </a:pPr>
            <a:r>
              <a:rPr lang="en" sz="1400"/>
              <a:t>Bitcoin % Drop Also Much Higher Than Gold</a:t>
            </a:r>
            <a:endParaRPr sz="1400"/>
          </a:p>
          <a:p>
            <a:pPr indent="-317500" lvl="0" marL="457200" rtl="0" algn="l">
              <a:spcBef>
                <a:spcPts val="0"/>
              </a:spcBef>
              <a:spcAft>
                <a:spcPts val="0"/>
              </a:spcAft>
              <a:buSzPts val="1400"/>
              <a:buChar char="●"/>
            </a:pPr>
            <a:r>
              <a:rPr lang="en" sz="1400"/>
              <a:t>Gold Price Much More Stable But Gains Pale In Comparison</a:t>
            </a:r>
            <a:endParaRPr sz="1400"/>
          </a:p>
          <a:p>
            <a:pPr indent="-317500" lvl="0" marL="457200" rtl="0" algn="l">
              <a:spcBef>
                <a:spcPts val="0"/>
              </a:spcBef>
              <a:spcAft>
                <a:spcPts val="0"/>
              </a:spcAft>
              <a:buSzPts val="1400"/>
              <a:buChar char="●"/>
            </a:pPr>
            <a:r>
              <a:rPr lang="en" sz="1400"/>
              <a:t>Bitcoin Has A Much Higher Chance To Substantially Increase Client Portfolio Wealth</a:t>
            </a:r>
            <a:endParaRPr sz="1400"/>
          </a:p>
        </p:txBody>
      </p:sp>
      <p:pic>
        <p:nvPicPr>
          <p:cNvPr id="109" name="Google Shape;109;p16" title="Chart"/>
          <p:cNvPicPr preferRelativeResize="0"/>
          <p:nvPr/>
        </p:nvPicPr>
        <p:blipFill>
          <a:blip r:embed="rId3">
            <a:alphaModFix/>
          </a:blip>
          <a:stretch>
            <a:fillRect/>
          </a:stretch>
        </p:blipFill>
        <p:spPr>
          <a:xfrm>
            <a:off x="3672850" y="496950"/>
            <a:ext cx="5099175" cy="3124176"/>
          </a:xfrm>
          <a:prstGeom prst="rect">
            <a:avLst/>
          </a:prstGeom>
          <a:noFill/>
          <a:ln cap="flat" cmpd="sng" w="28575">
            <a:solidFill>
              <a:schemeClr val="dk1"/>
            </a:solidFill>
            <a:prstDash val="solid"/>
            <a:round/>
            <a:headEnd len="sm" w="sm" type="none"/>
            <a:tailEnd len="sm" w="sm" type="none"/>
          </a:ln>
        </p:spPr>
      </p:pic>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Conclusion Based On The Data</a:t>
            </a:r>
            <a:endParaRPr sz="2400"/>
          </a:p>
        </p:txBody>
      </p:sp>
      <p:sp>
        <p:nvSpPr>
          <p:cNvPr id="115" name="Google Shape;115;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In every year where both assets had positive growth, bitcoin </a:t>
            </a:r>
            <a:r>
              <a:rPr lang="en" sz="1400"/>
              <a:t>drastically</a:t>
            </a:r>
            <a:r>
              <a:rPr lang="en" sz="1400"/>
              <a:t> </a:t>
            </a:r>
            <a:r>
              <a:rPr lang="en" sz="1400"/>
              <a:t>outperformed</a:t>
            </a:r>
            <a:r>
              <a:rPr lang="en" sz="1400"/>
              <a:t>  gold in gains.</a:t>
            </a:r>
            <a:endParaRPr sz="1400"/>
          </a:p>
          <a:p>
            <a:pPr indent="-317500" lvl="0" marL="457200" rtl="0" algn="l">
              <a:spcBef>
                <a:spcPts val="0"/>
              </a:spcBef>
              <a:spcAft>
                <a:spcPts val="0"/>
              </a:spcAft>
              <a:buSzPts val="1400"/>
              <a:buChar char="●"/>
            </a:pPr>
            <a:r>
              <a:rPr lang="en" sz="1400"/>
              <a:t>Despite volatility, the upside to bitcoin’s future price performance is well worth the risk.</a:t>
            </a:r>
            <a:endParaRPr sz="1400"/>
          </a:p>
          <a:p>
            <a:pPr indent="-317500" lvl="0" marL="457200" rtl="0" algn="l">
              <a:spcBef>
                <a:spcPts val="0"/>
              </a:spcBef>
              <a:spcAft>
                <a:spcPts val="0"/>
              </a:spcAft>
              <a:buSzPts val="1400"/>
              <a:buChar char="●"/>
            </a:pPr>
            <a:r>
              <a:rPr lang="en" sz="1400"/>
              <a:t>If clients have more of an appetite to risk, allocating more of their portfolio into bitcoin proves to be an investment that will give them substantial gains in their portfolio based on the historical price performance of the asset.</a:t>
            </a:r>
            <a:endParaRPr sz="1400"/>
          </a:p>
          <a:p>
            <a:pPr indent="-317500" lvl="0" marL="457200" rtl="0" algn="l">
              <a:spcBef>
                <a:spcPts val="0"/>
              </a:spcBef>
              <a:spcAft>
                <a:spcPts val="0"/>
              </a:spcAft>
              <a:buSzPts val="1400"/>
              <a:buChar char="●"/>
            </a:pPr>
            <a:r>
              <a:rPr lang="en" sz="1400"/>
              <a:t>Gold appears to be a much more safer, risk-free asset, however the remarkable returns that your clients will miss out on outweighs the safety.</a:t>
            </a:r>
            <a:endParaRPr sz="1400"/>
          </a:p>
        </p:txBody>
      </p:sp>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