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67" r:id="rId2"/>
    <p:sldId id="273" r:id="rId3"/>
    <p:sldId id="263" r:id="rId4"/>
    <p:sldId id="268" r:id="rId5"/>
    <p:sldId id="269" r:id="rId6"/>
    <p:sldId id="272" r:id="rId7"/>
    <p:sldId id="270" r:id="rId8"/>
    <p:sldId id="271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AAAA"/>
    <a:srgbClr val="DE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9" autoAdjust="0"/>
    <p:restoredTop sz="94718" autoAdjust="0"/>
  </p:normalViewPr>
  <p:slideViewPr>
    <p:cSldViewPr snapToGrid="0">
      <p:cViewPr>
        <p:scale>
          <a:sx n="125" d="100"/>
          <a:sy n="125" d="100"/>
        </p:scale>
        <p:origin x="-1530" y="-282"/>
      </p:cViewPr>
      <p:guideLst>
        <p:guide orient="horz" pos="2160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2850" y="-96"/>
      </p:cViewPr>
      <p:guideLst>
        <p:guide orient="horz" pos="2928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466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330" y="0"/>
            <a:ext cx="3037465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621"/>
            <a:ext cx="3037466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330" y="8830621"/>
            <a:ext cx="3037465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03C7419-61D9-46C1-97E9-76E9D8F8C3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454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466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330" y="0"/>
            <a:ext cx="3037465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201" y="4416111"/>
            <a:ext cx="5607998" cy="4182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621"/>
            <a:ext cx="3037466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330" y="8830621"/>
            <a:ext cx="3037465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03C3B5-9CFC-4B60-AD1F-942309290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19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B1006088-BF21-4FD5-870B-675EAADE47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D60626-1ACC-48B1-8201-AA7BD5684B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F5D59E-3020-483D-90FC-392986F41C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2DB302-961D-41B7-BD2E-EA757E550C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852D4D-CA63-4F5E-A04D-C043C1229B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142875"/>
            <a:ext cx="2141537" cy="5735638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42875"/>
            <a:ext cx="6275388" cy="57356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0706DD-24B8-4851-91EA-2616D1811F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B09843C0-6DAC-490D-A4BA-BCECDC8ED96F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324600"/>
            <a:ext cx="88042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F2394529-A9B3-4A54-83EC-E61379E8334E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_grey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324600"/>
            <a:ext cx="878205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91A5AC0A-F4BD-4464-80DC-A88E0D9F78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048468"/>
            <a:ext cx="8467725" cy="4945932"/>
          </a:xfrm>
        </p:spPr>
        <p:txBody>
          <a:bodyPr/>
          <a:lstStyle>
            <a:lvl1pPr>
              <a:spcBef>
                <a:spcPts val="800"/>
              </a:spcBef>
              <a:defRPr/>
            </a:lvl1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20521C-F793-4067-BB07-C7AF74E21E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38925" y="6049963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156AB8A3-9FE4-4612-8857-687BFF70DD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A6A834-CC4A-4943-952A-D55BFAADAD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3D8EEF-7576-4AB0-8518-088FB58AB7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D9FE4-F784-4A94-8F3E-54A098F0E8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6324600"/>
            <a:ext cx="88042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1275" y="6324600"/>
            <a:ext cx="87407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8" descr="ti_logo_powerpoint_1_line.png"/>
          <p:cNvPicPr>
            <a:picLocks noChangeAspect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42875"/>
            <a:ext cx="845820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058863"/>
            <a:ext cx="8467725" cy="49355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49963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3144B24B-BAB1-431A-82C6-36E096187F5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28" r:id="rId5"/>
    <p:sldLayoutId id="2147483741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227013" indent="-227013" algn="l" rtl="0" eaLnBrk="1" fontAlgn="base" hangingPunct="1">
        <a:spcBef>
          <a:spcPts val="8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33363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854075" indent="-165100" algn="l" rtl="0" eaLnBrk="1" fontAlgn="base" hangingPunct="1">
        <a:spcBef>
          <a:spcPct val="15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201738" indent="-233363" algn="l" rtl="0" eaLnBrk="1" fontAlgn="base" hangingPunct="1">
        <a:spcBef>
          <a:spcPct val="5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1489075" indent="-173038" algn="l" rtl="0" eaLnBrk="1" fontAlgn="base" hangingPunct="1">
        <a:spcBef>
          <a:spcPct val="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19462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4034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8606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3178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gif"/><Relationship Id="rId7" Type="http://schemas.openxmlformats.org/officeDocument/2006/relationships/image" Target="../media/image8.png"/><Relationship Id="rId2" Type="http://schemas.openxmlformats.org/officeDocument/2006/relationships/hyperlink" Target="https://www.ti.com/licreg/docs/swlicexportcontrol.tsp?form_type=2&amp;prod_no=ccs_setup_win32.exe&amp;ref_url=http://software-dl.ti.com/ccs/esd/CCSv6/latest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ti.com/tool/HALCOGEN" TargetMode="External"/><Relationship Id="rId5" Type="http://schemas.openxmlformats.org/officeDocument/2006/relationships/image" Target="../media/image7.gif"/><Relationship Id="rId4" Type="http://schemas.openxmlformats.org/officeDocument/2006/relationships/hyperlink" Target="https://www.ti.com/licreg/docs/swlicexportcontrol.tsp?form_type=2&amp;prod_no=CCS_web_linux.tar.gz&amp;ref_url=http://software-dl.ti.com/ccs/esd/CCSv6/latest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DE0000"/>
                </a:solidFill>
              </a:rPr>
              <a:t>LAUNCHXL2-RM57L – Project 0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‘</a:t>
            </a:r>
            <a:r>
              <a:rPr lang="en-US" dirty="0" err="1" smtClean="0"/>
              <a:t>Blinky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7D32EE0-5F6C-48D8-BBE6-18ABEB0052A3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GIO Port 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048468"/>
            <a:ext cx="8467725" cy="1597196"/>
          </a:xfrm>
        </p:spPr>
        <p:txBody>
          <a:bodyPr/>
          <a:lstStyle/>
          <a:p>
            <a:r>
              <a:rPr lang="en-US" dirty="0" smtClean="0"/>
              <a:t>From the GIO Tab,  Select Port B</a:t>
            </a:r>
          </a:p>
          <a:p>
            <a:pPr lvl="1"/>
            <a:r>
              <a:rPr lang="en-US" dirty="0" smtClean="0"/>
              <a:t>1)  Check the ‘DIR’ box for Bit 6 – to make GIOB[6] an output</a:t>
            </a:r>
          </a:p>
          <a:p>
            <a:pPr lvl="1"/>
            <a:r>
              <a:rPr lang="en-US" dirty="0" smtClean="0"/>
              <a:t>2) Leave DOUT set to ‘0’ so that the LED will be off until we turn it on.</a:t>
            </a:r>
          </a:p>
          <a:p>
            <a:pPr marL="341312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9218" name="Picture 2" descr="C:\Users\a0321811\AppData\Local\Temp\SNAGHTMLf7d4bd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023" y="2539937"/>
            <a:ext cx="4014089" cy="340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646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Driver Code with </a:t>
            </a:r>
            <a:r>
              <a:rPr lang="en-US" dirty="0" err="1" smtClean="0"/>
              <a:t>HALCoGen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048468"/>
            <a:ext cx="8467725" cy="1085132"/>
          </a:xfrm>
        </p:spPr>
        <p:txBody>
          <a:bodyPr/>
          <a:lstStyle/>
          <a:p>
            <a:r>
              <a:rPr lang="en-US" dirty="0" smtClean="0"/>
              <a:t>Save your </a:t>
            </a:r>
            <a:r>
              <a:rPr lang="en-US" dirty="0" err="1" smtClean="0"/>
              <a:t>HALCoGen</a:t>
            </a:r>
            <a:r>
              <a:rPr lang="en-US" dirty="0" smtClean="0"/>
              <a:t> Project</a:t>
            </a:r>
          </a:p>
          <a:p>
            <a:r>
              <a:rPr lang="en-US" dirty="0" smtClean="0"/>
              <a:t>Press ‘F5’ or select File-&gt;Generate Code</a:t>
            </a:r>
          </a:p>
          <a:p>
            <a:r>
              <a:rPr lang="en-US" dirty="0" smtClean="0"/>
              <a:t>Notice how many files </a:t>
            </a:r>
            <a:r>
              <a:rPr lang="en-US" dirty="0" err="1" smtClean="0"/>
              <a:t>HALCoGen</a:t>
            </a:r>
            <a:r>
              <a:rPr lang="en-US" dirty="0" smtClean="0"/>
              <a:t> has generated for you!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22" y="2535936"/>
            <a:ext cx="3232825" cy="3506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8328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back to CCS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048468"/>
            <a:ext cx="4006977" cy="4945932"/>
          </a:xfrm>
        </p:spPr>
        <p:txBody>
          <a:bodyPr/>
          <a:lstStyle/>
          <a:p>
            <a:r>
              <a:rPr lang="en-US" dirty="0" smtClean="0"/>
              <a:t>Switch back to CCS – and check your project again.</a:t>
            </a:r>
          </a:p>
          <a:p>
            <a:r>
              <a:rPr lang="en-US" dirty="0" smtClean="0"/>
              <a:t>Two new directories appear under ‘</a:t>
            </a:r>
            <a:r>
              <a:rPr lang="en-US" dirty="0" err="1" smtClean="0"/>
              <a:t>hcg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1) ‘include’ – contains </a:t>
            </a:r>
            <a:r>
              <a:rPr lang="en-US" dirty="0" err="1" smtClean="0"/>
              <a:t>HALCoGen</a:t>
            </a:r>
            <a:r>
              <a:rPr lang="en-US" dirty="0" smtClean="0"/>
              <a:t> generated .h files</a:t>
            </a:r>
          </a:p>
          <a:p>
            <a:pPr lvl="1"/>
            <a:r>
              <a:rPr lang="en-US" dirty="0" smtClean="0"/>
              <a:t>2) ‘source’ – contains </a:t>
            </a:r>
            <a:r>
              <a:rPr lang="en-US" dirty="0" err="1" smtClean="0"/>
              <a:t>HALCoGen</a:t>
            </a:r>
            <a:r>
              <a:rPr lang="en-US" dirty="0" smtClean="0"/>
              <a:t>  generated “C” and</a:t>
            </a:r>
            <a:r>
              <a:rPr lang="en-US" dirty="0"/>
              <a:t> </a:t>
            </a:r>
            <a:r>
              <a:rPr lang="en-US" dirty="0" smtClean="0"/>
              <a:t>assembly language sources.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354" y="792480"/>
            <a:ext cx="2535353" cy="5278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5768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the Compiler Include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048468"/>
            <a:ext cx="4226433" cy="4945932"/>
          </a:xfrm>
        </p:spPr>
        <p:txBody>
          <a:bodyPr/>
          <a:lstStyle/>
          <a:p>
            <a:r>
              <a:rPr lang="en-US" dirty="0" smtClean="0"/>
              <a:t>The compiler needs to be told to search </a:t>
            </a:r>
            <a:r>
              <a:rPr lang="en-US" dirty="0" err="1" smtClean="0"/>
              <a:t>hcg</a:t>
            </a:r>
            <a:r>
              <a:rPr lang="en-US" dirty="0" smtClean="0"/>
              <a:t>\include for header files. </a:t>
            </a:r>
          </a:p>
          <a:p>
            <a:r>
              <a:rPr lang="en-US" dirty="0" smtClean="0"/>
              <a:t>With Project 0 Selected,  Choose Project-&gt;Properties from the CCS Menu.   </a:t>
            </a:r>
          </a:p>
          <a:p>
            <a:r>
              <a:rPr lang="en-US" dirty="0" smtClean="0"/>
              <a:t>Navigate to Build-&gt;ARM Compiler-&gt;Include Options</a:t>
            </a:r>
          </a:p>
          <a:p>
            <a:r>
              <a:rPr lang="en-US" dirty="0" smtClean="0"/>
              <a:t>Click on the Add Icon in the Add </a:t>
            </a:r>
            <a:r>
              <a:rPr lang="en-US" dirty="0" err="1" smtClean="0"/>
              <a:t>dir</a:t>
            </a:r>
            <a:r>
              <a:rPr lang="en-US" dirty="0" smtClean="0"/>
              <a:t> to #include search path pane.</a:t>
            </a:r>
          </a:p>
          <a:p>
            <a:r>
              <a:rPr lang="en-US" dirty="0" smtClean="0"/>
              <a:t>Add</a:t>
            </a:r>
            <a:r>
              <a:rPr lang="en-US" sz="1200" dirty="0" smtClean="0"/>
              <a:t>	"${</a:t>
            </a:r>
            <a:r>
              <a:rPr lang="en-US" sz="1200" dirty="0" err="1"/>
              <a:t>workspace_loc</a:t>
            </a:r>
            <a:r>
              <a:rPr lang="en-US" sz="1200" dirty="0"/>
              <a:t>:/${</a:t>
            </a:r>
            <a:r>
              <a:rPr lang="en-US" sz="1200" dirty="0" err="1"/>
              <a:t>ProjName</a:t>
            </a:r>
            <a:r>
              <a:rPr lang="en-US" sz="1200" dirty="0"/>
              <a:t>}/</a:t>
            </a:r>
            <a:r>
              <a:rPr lang="en-US" sz="1200" dirty="0" err="1"/>
              <a:t>hcg</a:t>
            </a:r>
            <a:r>
              <a:rPr lang="en-US" sz="1200" dirty="0"/>
              <a:t>/include</a:t>
            </a:r>
            <a:r>
              <a:rPr lang="en-US" sz="1200" dirty="0" smtClean="0"/>
              <a:t>}”</a:t>
            </a:r>
            <a:endParaRPr lang="en-US" dirty="0" smtClean="0"/>
          </a:p>
          <a:p>
            <a:r>
              <a:rPr lang="en-US" dirty="0" smtClean="0"/>
              <a:t>Select “OK”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857" y="1133856"/>
            <a:ext cx="4004112" cy="3009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3804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Confirm that your project builds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haven’t added the code to blink the LED yet, but let’s make sure the project builds without any errors before moving on.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With your project selected,  try  Project-&gt;Build Project to make sure the build completes without errors.  </a:t>
            </a:r>
          </a:p>
          <a:p>
            <a:endParaRPr lang="en-US" dirty="0"/>
          </a:p>
          <a:p>
            <a:r>
              <a:rPr lang="en-US" dirty="0" smtClean="0"/>
              <a:t>If you see any errors show up in the “CDT Build Console” or in the “Problems” tab – check the previous steps.   Otherwise you should see: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4" y="4152900"/>
            <a:ext cx="664686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3425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main()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048468"/>
            <a:ext cx="8467725" cy="2113832"/>
          </a:xfrm>
        </p:spPr>
        <p:txBody>
          <a:bodyPr/>
          <a:lstStyle/>
          <a:p>
            <a:r>
              <a:rPr lang="en-US" dirty="0" err="1" smtClean="0"/>
              <a:t>HALCoGen</a:t>
            </a:r>
            <a:r>
              <a:rPr lang="en-US" dirty="0" smtClean="0"/>
              <a:t> generates a main() function for you in the file </a:t>
            </a:r>
            <a:r>
              <a:rPr lang="en-US" dirty="0" err="1" smtClean="0"/>
              <a:t>hcg</a:t>
            </a:r>
            <a:r>
              <a:rPr lang="en-US" dirty="0" smtClean="0"/>
              <a:t>\source\</a:t>
            </a:r>
            <a:r>
              <a:rPr lang="en-US" dirty="0" err="1" smtClean="0"/>
              <a:t>HL_sys_main.c</a:t>
            </a:r>
            <a:endParaRPr lang="en-US" dirty="0" smtClean="0"/>
          </a:p>
          <a:p>
            <a:r>
              <a:rPr lang="en-US" dirty="0" smtClean="0"/>
              <a:t>In the CCS project window,  navigate to this file.  </a:t>
            </a:r>
          </a:p>
          <a:p>
            <a:r>
              <a:rPr lang="en-US" dirty="0" smtClean="0"/>
              <a:t>Double click on it to open it in the CCS editor.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513" y="2656115"/>
            <a:ext cx="4681414" cy="3510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4614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 #include </a:t>
            </a:r>
            <a:r>
              <a:rPr lang="en-US" dirty="0" err="1" smtClean="0"/>
              <a:t>HL_gio.h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call any </a:t>
            </a:r>
            <a:r>
              <a:rPr lang="en-US" dirty="0" err="1" smtClean="0"/>
              <a:t>HALCoGen</a:t>
            </a:r>
            <a:r>
              <a:rPr lang="en-US" dirty="0" smtClean="0"/>
              <a:t> </a:t>
            </a:r>
            <a:r>
              <a:rPr lang="en-US" dirty="0" err="1" smtClean="0"/>
              <a:t>gio</a:t>
            </a:r>
            <a:r>
              <a:rPr lang="en-US" dirty="0" smtClean="0"/>
              <a:t> driver functions from main, we need to first include the GIO driver header file – </a:t>
            </a:r>
            <a:r>
              <a:rPr lang="en-US" dirty="0" err="1" smtClean="0"/>
              <a:t>HL_gio.h</a:t>
            </a:r>
            <a:endParaRPr lang="en-US" dirty="0" smtClean="0"/>
          </a:p>
          <a:p>
            <a:r>
              <a:rPr lang="en-US" dirty="0" smtClean="0"/>
              <a:t>All code that we add should be added between /* User Code Begin */ and /* User Code End */ .   </a:t>
            </a:r>
          </a:p>
          <a:p>
            <a:r>
              <a:rPr lang="en-US" dirty="0" smtClean="0"/>
              <a:t>Code added between these comments will be preserved, even if we ‘Generate Code’ again from </a:t>
            </a:r>
            <a:r>
              <a:rPr lang="en-US" dirty="0" err="1" smtClean="0"/>
              <a:t>HalCoGen</a:t>
            </a:r>
            <a:r>
              <a:rPr lang="en-US" dirty="0" smtClean="0"/>
              <a:t> !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5362" name="Picture 2" descr="C:\Users\a0321811\AppData\Local\Temp\SNAGHTMLf9701b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146" y="3283175"/>
            <a:ext cx="4721225" cy="298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0571" y="5238993"/>
            <a:ext cx="19594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Tip:  You can’t add new</a:t>
            </a:r>
          </a:p>
          <a:p>
            <a:r>
              <a:rPr lang="en-US" sz="1100" dirty="0" smtClean="0"/>
              <a:t>USER CODE blocks, </a:t>
            </a:r>
          </a:p>
          <a:p>
            <a:r>
              <a:rPr lang="en-US" sz="1100" dirty="0" smtClean="0"/>
              <a:t>You must work with those </a:t>
            </a:r>
            <a:r>
              <a:rPr lang="en-US" sz="1100" dirty="0" err="1" smtClean="0"/>
              <a:t>HALCoGen</a:t>
            </a:r>
            <a:r>
              <a:rPr lang="en-US" sz="1100" dirty="0" smtClean="0"/>
              <a:t> Provides.</a:t>
            </a:r>
          </a:p>
        </p:txBody>
      </p:sp>
    </p:spTree>
    <p:extLst>
      <p:ext uri="{BB962C8B-B14F-4D97-AF65-F5344CB8AC3E}">
        <p14:creationId xmlns:p14="http://schemas.microsoft.com/office/powerpoint/2010/main" val="972899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code to invoke </a:t>
            </a:r>
            <a:r>
              <a:rPr lang="en-US" dirty="0" err="1" smtClean="0"/>
              <a:t>gioInit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add a call to </a:t>
            </a:r>
            <a:r>
              <a:rPr lang="en-US" dirty="0" err="1" smtClean="0"/>
              <a:t>gioInit</a:t>
            </a:r>
            <a:r>
              <a:rPr lang="en-US" dirty="0" smtClean="0"/>
              <a:t>() to main.   When this function is called, our setting of GIOB[6]  ‘</a:t>
            </a:r>
            <a:r>
              <a:rPr lang="en-US" dirty="0" err="1" smtClean="0"/>
              <a:t>Dir</a:t>
            </a:r>
            <a:r>
              <a:rPr lang="en-US" dirty="0" smtClean="0"/>
              <a:t>’ to Output will be applied.</a:t>
            </a:r>
          </a:p>
          <a:p>
            <a:r>
              <a:rPr lang="en-US" dirty="0" smtClean="0"/>
              <a:t>Remember that we need to add our code inside a ‘User Code” block.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42" y="2567895"/>
            <a:ext cx="368617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02343" y="454152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 smtClean="0"/>
              <a:t>Tip:  </a:t>
            </a:r>
            <a:r>
              <a:rPr lang="en-US" dirty="0"/>
              <a:t>For most peripherals, &lt;peripheral&gt;</a:t>
            </a:r>
            <a:r>
              <a:rPr lang="en-US" dirty="0" err="1"/>
              <a:t>Init</a:t>
            </a:r>
            <a:r>
              <a:rPr lang="en-US" dirty="0"/>
              <a:t>() must be called.  It’s common to forget this and an easy mistake to make. </a:t>
            </a:r>
          </a:p>
        </p:txBody>
      </p:sp>
    </p:spTree>
    <p:extLst>
      <p:ext uri="{BB962C8B-B14F-4D97-AF65-F5344CB8AC3E}">
        <p14:creationId xmlns:p14="http://schemas.microsoft.com/office/powerpoint/2010/main" val="2485015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the ‘</a:t>
            </a:r>
            <a:r>
              <a:rPr lang="en-US" dirty="0" err="1" smtClean="0"/>
              <a:t>blinky</a:t>
            </a:r>
            <a:r>
              <a:rPr lang="en-US" dirty="0" smtClean="0"/>
              <a:t>’ code to main()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we’ll add a call to  ‘</a:t>
            </a:r>
            <a:r>
              <a:rPr lang="en-US" dirty="0" err="1" smtClean="0"/>
              <a:t>gioToggleBit</a:t>
            </a:r>
            <a:r>
              <a:rPr lang="en-US" dirty="0" smtClean="0"/>
              <a:t>()’  inside a software delay loop – to implement the ‘</a:t>
            </a:r>
            <a:r>
              <a:rPr lang="en-US" dirty="0" err="1" smtClean="0"/>
              <a:t>blinky</a:t>
            </a:r>
            <a:r>
              <a:rPr lang="en-US" dirty="0" smtClean="0"/>
              <a:t>’ function.</a:t>
            </a:r>
          </a:p>
          <a:p>
            <a:r>
              <a:rPr lang="en-US" dirty="0" smtClean="0"/>
              <a:t>Update your main() function so that it looks like this: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337" y="2476281"/>
            <a:ext cx="5161732" cy="3445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138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your project again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that main() has been updated with </a:t>
            </a:r>
            <a:r>
              <a:rPr lang="en-US" dirty="0" err="1" smtClean="0"/>
              <a:t>blinky</a:t>
            </a:r>
            <a:r>
              <a:rPr lang="en-US" dirty="0" smtClean="0"/>
              <a:t> functionality – it’s time to build your project again. </a:t>
            </a:r>
          </a:p>
          <a:p>
            <a:r>
              <a:rPr lang="en-US" dirty="0" smtClean="0"/>
              <a:t>From the CCS Menu, select Project-&gt;Build Project</a:t>
            </a:r>
          </a:p>
          <a:p>
            <a:r>
              <a:rPr lang="en-US" dirty="0" smtClean="0"/>
              <a:t>The build should complete again without errors.  If you do have errors, now is the time to backtrack and check the previous steps.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7" y="3429000"/>
            <a:ext cx="8047037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3386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0 should be as simple as possible. </a:t>
            </a:r>
          </a:p>
          <a:p>
            <a:r>
              <a:rPr lang="en-US" dirty="0" smtClean="0"/>
              <a:t>Our goal is to blink one of the User LEDs  (LED2)</a:t>
            </a:r>
          </a:p>
          <a:p>
            <a:r>
              <a:rPr lang="en-US" dirty="0" smtClean="0"/>
              <a:t>From the schematics we can see that LED2 is controlled by pin GIOB[6]</a:t>
            </a:r>
          </a:p>
          <a:p>
            <a:r>
              <a:rPr lang="en-US" dirty="0" smtClean="0"/>
              <a:t>To turn on the LED – we need to drive GIOB[6] to 3.3V (logic 1) so that current will flow through the LED to ground, emitting light.  </a:t>
            </a:r>
          </a:p>
          <a:p>
            <a:r>
              <a:rPr lang="en-US" dirty="0" smtClean="0"/>
              <a:t>The 2.2K Ohm Resistor RP9C limits the current flow to protect the LED from damage.. </a:t>
            </a:r>
          </a:p>
          <a:p>
            <a:r>
              <a:rPr lang="en-US" dirty="0" smtClean="0"/>
              <a:t>Let’s get Started!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099" y="4186419"/>
            <a:ext cx="4156075" cy="1742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3795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a Debug Session!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6" y="1048468"/>
            <a:ext cx="4120791" cy="4945932"/>
          </a:xfrm>
        </p:spPr>
        <p:txBody>
          <a:bodyPr/>
          <a:lstStyle/>
          <a:p>
            <a:r>
              <a:rPr lang="en-US" dirty="0" smtClean="0"/>
              <a:t>Plug your </a:t>
            </a:r>
            <a:r>
              <a:rPr lang="en-US" dirty="0" err="1" smtClean="0"/>
              <a:t>launchpad</a:t>
            </a:r>
            <a:r>
              <a:rPr lang="en-US" dirty="0" smtClean="0"/>
              <a:t> into a USB port.</a:t>
            </a:r>
          </a:p>
          <a:p>
            <a:r>
              <a:rPr lang="en-US" dirty="0" smtClean="0"/>
              <a:t>Launch a debug session by pressing “F11” or by selecting Run-&gt;Debug from the CCS Menu.</a:t>
            </a:r>
          </a:p>
          <a:p>
            <a:r>
              <a:rPr lang="en-US" dirty="0" smtClean="0"/>
              <a:t>You’ll see the flash erased, then programmed with your application.  This may take a few minutes as the flash is large!</a:t>
            </a:r>
          </a:p>
          <a:p>
            <a:r>
              <a:rPr lang="en-US" dirty="0" smtClean="0"/>
              <a:t>When your program is loaded, it should automatically run to main() as shown on the right</a:t>
            </a:r>
          </a:p>
          <a:p>
            <a:r>
              <a:rPr lang="en-US" dirty="0" smtClean="0"/>
              <a:t>Press Resume (F8) or       and watch the LED blink!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9458" name="Picture 2" descr="C:\Users\a0321811\AppData\Local\Temp\SNAGHTMLfaa85f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737" y="1117599"/>
            <a:ext cx="4521557" cy="491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343" y="5554166"/>
            <a:ext cx="219075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6910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had trouble…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6" y="1048468"/>
            <a:ext cx="4601482" cy="4945932"/>
          </a:xfrm>
        </p:spPr>
        <p:txBody>
          <a:bodyPr/>
          <a:lstStyle/>
          <a:p>
            <a:r>
              <a:rPr lang="en-US" dirty="0" smtClean="0"/>
              <a:t>If you had trouble following these steps – we’ve also provided a completed project 0 that can be imported into CCS.</a:t>
            </a:r>
          </a:p>
          <a:p>
            <a:r>
              <a:rPr lang="en-US" dirty="0" smtClean="0"/>
              <a:t>To import the project -  select File-&gt;Import from the CCS Menu </a:t>
            </a:r>
          </a:p>
          <a:p>
            <a:r>
              <a:rPr lang="en-US" dirty="0" smtClean="0"/>
              <a:t>Select the Code Composer Studio -&gt; CCS Projects type.</a:t>
            </a:r>
          </a:p>
          <a:p>
            <a:r>
              <a:rPr lang="en-US" dirty="0" smtClean="0"/>
              <a:t>Select ‘archive file’ and browse to the .zip file.  </a:t>
            </a:r>
          </a:p>
          <a:p>
            <a:r>
              <a:rPr lang="en-US" dirty="0" smtClean="0"/>
              <a:t>Choose “Project 0’ from the discovered projects</a:t>
            </a:r>
          </a:p>
          <a:p>
            <a:r>
              <a:rPr lang="en-US" dirty="0" smtClean="0"/>
              <a:t>Press Finish</a:t>
            </a:r>
          </a:p>
          <a:p>
            <a:r>
              <a:rPr lang="en-US" dirty="0" smtClean="0"/>
              <a:t>The project is already built and ready to debug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079" y="2605509"/>
            <a:ext cx="2667953" cy="1187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079" y="4071646"/>
            <a:ext cx="3084195" cy="175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7" descr="C:\Users\a0321811\AppData\Local\Temp\SNAGHTMLfb6827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993" y="776071"/>
            <a:ext cx="3174365" cy="182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916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Software  (Free Downloads)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047750"/>
            <a:ext cx="5407025" cy="4946650"/>
          </a:xfrm>
        </p:spPr>
        <p:txBody>
          <a:bodyPr/>
          <a:lstStyle/>
          <a:p>
            <a:r>
              <a:rPr lang="en-US" dirty="0" smtClean="0"/>
              <a:t>CCS (Code Composer Studio) v6.1 or Later </a:t>
            </a:r>
          </a:p>
          <a:p>
            <a:endParaRPr lang="en-US" dirty="0" smtClean="0"/>
          </a:p>
          <a:p>
            <a:r>
              <a:rPr lang="en-US" dirty="0" err="1" smtClean="0"/>
              <a:t>HALCoGen</a:t>
            </a:r>
            <a:r>
              <a:rPr lang="en-US" dirty="0" smtClean="0"/>
              <a:t> v. 4.0.4 or Later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After Installing Code Composer Studio, Please confirm you have:</a:t>
            </a:r>
            <a:endParaRPr lang="en-US" dirty="0"/>
          </a:p>
          <a:p>
            <a:pPr lvl="1"/>
            <a:r>
              <a:rPr lang="en-US" dirty="0" smtClean="0"/>
              <a:t>TI Emulators   </a:t>
            </a:r>
            <a:r>
              <a:rPr lang="en-US" dirty="0"/>
              <a:t>5.1.641.00 </a:t>
            </a:r>
            <a:r>
              <a:rPr lang="en-US" dirty="0" smtClean="0"/>
              <a:t>or Later</a:t>
            </a:r>
          </a:p>
          <a:p>
            <a:pPr lvl="1"/>
            <a:r>
              <a:rPr lang="en-US" dirty="0"/>
              <a:t>Hercules Emulation 6.0.7 </a:t>
            </a:r>
            <a:r>
              <a:rPr lang="en-US" dirty="0" smtClean="0"/>
              <a:t>or Later</a:t>
            </a:r>
          </a:p>
          <a:p>
            <a:pPr marL="0" indent="0">
              <a:buNone/>
            </a:pPr>
            <a:r>
              <a:rPr lang="en-US" dirty="0" smtClean="0"/>
              <a:t>You can check the version of these components through CCS.</a:t>
            </a:r>
          </a:p>
          <a:p>
            <a:pPr marL="0" indent="0">
              <a:buNone/>
            </a:pPr>
            <a:r>
              <a:rPr lang="en-US" dirty="0" smtClean="0"/>
              <a:t>Launch CCS, select Help-&gt;About and then press the Installation Details button.   The versions of all installed components will be listed.   Update if Necessary.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025B758-EFFD-4F2C-B107-22C05611C04C}" type="slidenum">
              <a:rPr lang="en-US"/>
              <a:pPr/>
              <a:t>3</a:t>
            </a:fld>
            <a:endParaRPr lang="en-US"/>
          </a:p>
        </p:txBody>
      </p:sp>
      <p:pic>
        <p:nvPicPr>
          <p:cNvPr id="1026" name="Picture 2" descr="Download CCS for Windows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227" y="1068959"/>
            <a:ext cx="96202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ownload CCS for Linux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043" y="1078483"/>
            <a:ext cx="1047750" cy="36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ownload CCS for Windows">
            <a:hlinkClick r:id="rId6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227" y="1898269"/>
            <a:ext cx="96202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723" y="2472538"/>
            <a:ext cx="2905074" cy="156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227" y="4188819"/>
            <a:ext cx="3032125" cy="199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CCS Project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048468"/>
            <a:ext cx="3895725" cy="4945932"/>
          </a:xfrm>
        </p:spPr>
        <p:txBody>
          <a:bodyPr/>
          <a:lstStyle/>
          <a:p>
            <a:r>
              <a:rPr lang="en-US" dirty="0" smtClean="0"/>
              <a:t>Launch CCS</a:t>
            </a:r>
          </a:p>
          <a:p>
            <a:r>
              <a:rPr lang="en-US" dirty="0" smtClean="0"/>
              <a:t>Select Project -&gt; New CCS Project</a:t>
            </a:r>
          </a:p>
          <a:p>
            <a:r>
              <a:rPr lang="en-US" dirty="0" smtClean="0"/>
              <a:t>The New CCS Project Wizard Appears (left)</a:t>
            </a:r>
          </a:p>
          <a:p>
            <a:pPr marL="457200" indent="-457200">
              <a:buAutoNum type="arabicParenR"/>
            </a:pPr>
            <a:r>
              <a:rPr lang="en-US" dirty="0" smtClean="0"/>
              <a:t>Select the RM57L8xx Target</a:t>
            </a:r>
          </a:p>
          <a:p>
            <a:pPr marL="457200" indent="-457200">
              <a:buAutoNum type="arabicParenR"/>
            </a:pPr>
            <a:r>
              <a:rPr lang="en-US" dirty="0" smtClean="0"/>
              <a:t>Select the XDS110 Debug Probe</a:t>
            </a:r>
          </a:p>
          <a:p>
            <a:pPr marL="457200" indent="-457200">
              <a:buAutoNum type="arabicParenR"/>
            </a:pPr>
            <a:r>
              <a:rPr lang="en-US" dirty="0" smtClean="0"/>
              <a:t>Give your project a name </a:t>
            </a:r>
          </a:p>
          <a:p>
            <a:pPr marL="457200" indent="-457200">
              <a:buAutoNum type="arabicParenR"/>
            </a:pPr>
            <a:r>
              <a:rPr lang="en-US" dirty="0" smtClean="0"/>
              <a:t>Select Empty Project</a:t>
            </a:r>
          </a:p>
          <a:p>
            <a:pPr marL="457200" indent="-457200">
              <a:buAutoNum type="arabicParenR"/>
            </a:pPr>
            <a:r>
              <a:rPr lang="en-US" dirty="0" smtClean="0"/>
              <a:t>Press Finish</a:t>
            </a:r>
          </a:p>
          <a:p>
            <a:pPr marL="0" indent="0">
              <a:buNone/>
            </a:pPr>
            <a:r>
              <a:rPr lang="en-US" i="1" dirty="0" smtClean="0"/>
              <a:t>NB: Make note of the CCS project location (greyed out) for the next step.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0" y="969018"/>
            <a:ext cx="4181474" cy="5082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7249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HALCoGen</a:t>
            </a:r>
            <a:r>
              <a:rPr lang="en-US" dirty="0" smtClean="0"/>
              <a:t> Project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963124"/>
            <a:ext cx="4628769" cy="4945932"/>
          </a:xfrm>
        </p:spPr>
        <p:txBody>
          <a:bodyPr/>
          <a:lstStyle/>
          <a:p>
            <a:r>
              <a:rPr lang="en-US" dirty="0" smtClean="0"/>
              <a:t>Launch </a:t>
            </a:r>
            <a:r>
              <a:rPr lang="en-US" dirty="0" err="1" smtClean="0"/>
              <a:t>HALCoGen</a:t>
            </a:r>
            <a:endParaRPr lang="en-US" dirty="0" smtClean="0"/>
          </a:p>
          <a:p>
            <a:r>
              <a:rPr lang="en-US" dirty="0" smtClean="0"/>
              <a:t>Select File-&gt;New-&gt;Project</a:t>
            </a:r>
          </a:p>
          <a:p>
            <a:r>
              <a:rPr lang="en-US" dirty="0" smtClean="0"/>
              <a:t>The New Project Wizard Opens </a:t>
            </a:r>
          </a:p>
          <a:p>
            <a:pPr marL="457200" indent="-457200">
              <a:buAutoNum type="arabicParenR"/>
            </a:pPr>
            <a:r>
              <a:rPr lang="en-US" dirty="0" smtClean="0"/>
              <a:t>Select Family = RM57L</a:t>
            </a:r>
          </a:p>
          <a:p>
            <a:pPr marL="457200" indent="-457200">
              <a:buAutoNum type="arabicParenR"/>
            </a:pPr>
            <a:r>
              <a:rPr lang="en-US" dirty="0" smtClean="0"/>
              <a:t>Select Device = RM57L843ZWT</a:t>
            </a:r>
          </a:p>
          <a:p>
            <a:pPr marL="457200" indent="-457200">
              <a:buAutoNum type="arabicParenR"/>
            </a:pPr>
            <a:r>
              <a:rPr lang="en-US" dirty="0" smtClean="0"/>
              <a:t>Name your project (</a:t>
            </a:r>
            <a:r>
              <a:rPr lang="en-US" dirty="0" err="1" smtClean="0"/>
              <a:t>hcg</a:t>
            </a:r>
            <a:r>
              <a:rPr lang="en-US" dirty="0" smtClean="0"/>
              <a:t>)</a:t>
            </a:r>
          </a:p>
          <a:p>
            <a:pPr marL="457200" indent="-457200">
              <a:buAutoNum type="arabicParenR"/>
            </a:pPr>
            <a:r>
              <a:rPr lang="en-US" dirty="0" smtClean="0"/>
              <a:t>Select the CCS project location as the location of the </a:t>
            </a:r>
            <a:r>
              <a:rPr lang="en-US" dirty="0" err="1" smtClean="0"/>
              <a:t>HALCoGen</a:t>
            </a:r>
            <a:r>
              <a:rPr lang="en-US" dirty="0" smtClean="0"/>
              <a:t> Project as well (See prior slide)</a:t>
            </a:r>
          </a:p>
          <a:p>
            <a:pPr marL="457200" indent="-457200">
              <a:buAutoNum type="arabicParenR"/>
            </a:pPr>
            <a:r>
              <a:rPr lang="en-US" dirty="0" smtClean="0"/>
              <a:t>Check Create Directory for Project</a:t>
            </a:r>
          </a:p>
          <a:p>
            <a:pPr marL="457200" indent="-457200">
              <a:buAutoNum type="arabicParenR"/>
            </a:pPr>
            <a:r>
              <a:rPr lang="en-US" dirty="0" smtClean="0"/>
              <a:t>Select Texas Instruments Tools</a:t>
            </a:r>
          </a:p>
          <a:p>
            <a:pPr marL="457200" indent="-457200">
              <a:buAutoNum type="arabicParenR"/>
            </a:pPr>
            <a:r>
              <a:rPr lang="en-US" dirty="0" smtClean="0"/>
              <a:t>Choose OK</a:t>
            </a:r>
          </a:p>
          <a:p>
            <a:pPr marL="457200" indent="-457200">
              <a:buAutoNum type="arabicParenR"/>
            </a:pPr>
            <a:r>
              <a:rPr lang="en-US" dirty="0" smtClean="0"/>
              <a:t>Say “Yes” if asked to create the project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404" y="1048512"/>
            <a:ext cx="3766902" cy="3432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434" y="4776896"/>
            <a:ext cx="2160841" cy="758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4425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</a:t>
            </a:r>
            <a:r>
              <a:rPr lang="en-US" dirty="0" err="1" smtClean="0"/>
              <a:t>HALCoGen</a:t>
            </a:r>
            <a:r>
              <a:rPr lang="en-US" dirty="0" smtClean="0"/>
              <a:t>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031" y="938740"/>
            <a:ext cx="8688705" cy="4945932"/>
          </a:xfrm>
        </p:spPr>
        <p:txBody>
          <a:bodyPr/>
          <a:lstStyle/>
          <a:p>
            <a:r>
              <a:rPr lang="en-US" dirty="0" err="1" smtClean="0"/>
              <a:t>HALCoGen</a:t>
            </a:r>
            <a:r>
              <a:rPr lang="en-US" dirty="0" smtClean="0"/>
              <a:t> should appear ready to configure an RM57L843ZWT:</a:t>
            </a:r>
          </a:p>
          <a:p>
            <a:r>
              <a:rPr lang="en-US" dirty="0" smtClean="0"/>
              <a:t>Note how the device configuration is organized into 2 levels of tabs. </a:t>
            </a:r>
            <a:br>
              <a:rPr lang="en-US" dirty="0" smtClean="0"/>
            </a:br>
            <a:r>
              <a:rPr lang="en-US" dirty="0" smtClean="0"/>
              <a:t>The top level tabs (1) select the ‘Module” to configure.  The 2</a:t>
            </a:r>
            <a:r>
              <a:rPr lang="en-US" baseline="30000" dirty="0" smtClean="0"/>
              <a:t>nd</a:t>
            </a:r>
            <a:r>
              <a:rPr lang="en-US" dirty="0" smtClean="0"/>
              <a:t> level of tab breaks up module configuration into smaller steps (2)</a:t>
            </a:r>
          </a:p>
          <a:p>
            <a:r>
              <a:rPr lang="en-US" dirty="0" smtClean="0"/>
              <a:t>Generated code will appear in the Device Explorer (3)  (currently empty)</a:t>
            </a:r>
          </a:p>
          <a:p>
            <a:r>
              <a:rPr lang="en-US" dirty="0" smtClean="0"/>
              <a:t>Pay attention to the Output pane (4) for any errors/warnings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415" y="3462528"/>
            <a:ext cx="4500737" cy="2545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9707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the CCS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048468"/>
            <a:ext cx="3653409" cy="4945932"/>
          </a:xfrm>
        </p:spPr>
        <p:txBody>
          <a:bodyPr/>
          <a:lstStyle/>
          <a:p>
            <a:pPr marL="457200" indent="-457200">
              <a:buAutoNum type="arabicParenR"/>
            </a:pPr>
            <a:r>
              <a:rPr lang="en-US" dirty="0" smtClean="0"/>
              <a:t>From the “CCS Edit” Perspective… </a:t>
            </a:r>
          </a:p>
          <a:p>
            <a:pPr marL="457200" indent="-457200">
              <a:buAutoNum type="arabicParenR"/>
            </a:pPr>
            <a:r>
              <a:rPr lang="en-US" dirty="0" smtClean="0"/>
              <a:t>View your project in the Project Explorer</a:t>
            </a:r>
          </a:p>
          <a:p>
            <a:pPr marL="457200" indent="-457200">
              <a:buAutoNum type="arabicParenR"/>
            </a:pPr>
            <a:r>
              <a:rPr lang="en-US" dirty="0" smtClean="0"/>
              <a:t>You should have a subdirectory ‘</a:t>
            </a:r>
            <a:r>
              <a:rPr lang="en-US" dirty="0" err="1" smtClean="0"/>
              <a:t>hcg</a:t>
            </a:r>
            <a:r>
              <a:rPr lang="en-US" dirty="0" smtClean="0"/>
              <a:t>’ now for your </a:t>
            </a:r>
            <a:r>
              <a:rPr lang="en-US" dirty="0" err="1" smtClean="0"/>
              <a:t>HALCoGen</a:t>
            </a:r>
            <a:r>
              <a:rPr lang="en-US" dirty="0" smtClean="0"/>
              <a:t> project.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 not, repeat the steps on the last two slides.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Now you’re ready to generate the startup code for your project!!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272" y="1109472"/>
            <a:ext cx="4647352" cy="348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9229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</a:t>
            </a:r>
            <a:r>
              <a:rPr lang="en-US" dirty="0" err="1" smtClean="0"/>
              <a:t>HalCoGen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selected the RM57L843ZWT template for your </a:t>
            </a:r>
            <a:r>
              <a:rPr lang="en-US" dirty="0" err="1" smtClean="0"/>
              <a:t>HALCoGen</a:t>
            </a:r>
            <a:r>
              <a:rPr lang="en-US" dirty="0" smtClean="0"/>
              <a:t> Project – you automatically inherited a default device configuration.</a:t>
            </a:r>
          </a:p>
          <a:p>
            <a:r>
              <a:rPr lang="en-US" dirty="0" smtClean="0"/>
              <a:t>You could press ‘F5’ and generate correct startup code for a generic “C” program that doesn’t interact with peripherals.</a:t>
            </a:r>
          </a:p>
          <a:p>
            <a:r>
              <a:rPr lang="en-US" dirty="0" smtClean="0"/>
              <a:t>We want to blink an LED – so we need to make some changes.  But first have a look at the various configuration screens to familiarize yourself with </a:t>
            </a:r>
            <a:r>
              <a:rPr lang="en-US" dirty="0" err="1" smtClean="0"/>
              <a:t>HALCoGen</a:t>
            </a:r>
            <a:r>
              <a:rPr lang="en-US" dirty="0" smtClean="0"/>
              <a:t>.  (Don’t change any configurations yet).</a:t>
            </a:r>
          </a:p>
          <a:p>
            <a:r>
              <a:rPr lang="en-US" dirty="0" smtClean="0"/>
              <a:t>For example, you can view the frequency map for the device from the RM57L843ZWT – GCM tab: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512" y="3981184"/>
            <a:ext cx="3600831" cy="2072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4809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Begin Configuring the Device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the RM57L843ZWT -&gt; Driver Enable Tab</a:t>
            </a:r>
          </a:p>
          <a:p>
            <a:r>
              <a:rPr lang="en-US" dirty="0" smtClean="0"/>
              <a:t>All we need to do is control GIOB[6], </a:t>
            </a:r>
          </a:p>
          <a:p>
            <a:pPr lvl="1"/>
            <a:r>
              <a:rPr lang="en-US" dirty="0" smtClean="0"/>
              <a:t>1) unmark all drivers</a:t>
            </a:r>
          </a:p>
          <a:p>
            <a:pPr lvl="1"/>
            <a:r>
              <a:rPr lang="en-US" dirty="0" smtClean="0"/>
              <a:t>2) select only the “Enable GIO driver**” box.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194" name="Picture 2" descr="C:\Users\a0321811\AppData\Local\Temp\SNAGHTMLf7b89e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59" y="2553906"/>
            <a:ext cx="7067550" cy="375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868730"/>
      </p:ext>
    </p:extLst>
  </p:cSld>
  <p:clrMapOvr>
    <a:masterClrMapping/>
  </p:clrMapOvr>
</p:sld>
</file>

<file path=ppt/theme/theme1.xml><?xml version="1.0" encoding="utf-8"?>
<a:theme xmlns:a="http://schemas.openxmlformats.org/drawingml/2006/main" name="TI_Standard_PowerPoint_v7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EAEAE"/>
      </a:accent2>
      <a:accent3>
        <a:srgbClr val="117788"/>
      </a:accent3>
      <a:accent4>
        <a:srgbClr val="404040"/>
      </a:accent4>
      <a:accent5>
        <a:srgbClr val="7F7F7F"/>
      </a:accent5>
      <a:accent6>
        <a:srgbClr val="32B4CE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TI_Standard_PowerPoint_v7</Template>
  <TotalTime>146</TotalTime>
  <Words>1298</Words>
  <Application>Microsoft Office PowerPoint</Application>
  <PresentationFormat>On-screen Show (4:3)</PresentationFormat>
  <Paragraphs>150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TI_Standard_PowerPoint_v7</vt:lpstr>
      <vt:lpstr>LAUNCHXL2-RM57L – Project 0</vt:lpstr>
      <vt:lpstr>Objective:</vt:lpstr>
      <vt:lpstr>Required Software  (Free Downloads)</vt:lpstr>
      <vt:lpstr>Create a CCS Project </vt:lpstr>
      <vt:lpstr>Create a HALCoGen Project </vt:lpstr>
      <vt:lpstr>Your HALCoGen Project</vt:lpstr>
      <vt:lpstr>Check the CCS Project</vt:lpstr>
      <vt:lpstr>Back to HalCoGen</vt:lpstr>
      <vt:lpstr>Begin Configuring the Device</vt:lpstr>
      <vt:lpstr>Configure GIO Port B</vt:lpstr>
      <vt:lpstr>Generate Driver Code with HALCoGen</vt:lpstr>
      <vt:lpstr>Switch back to CCS</vt:lpstr>
      <vt:lpstr>Update the Compiler Include Path</vt:lpstr>
      <vt:lpstr>Confirm that your project builds</vt:lpstr>
      <vt:lpstr>The main() function</vt:lpstr>
      <vt:lpstr>Add  #include HL_gio.h</vt:lpstr>
      <vt:lpstr>Add code to invoke gioInit()</vt:lpstr>
      <vt:lpstr>Add the ‘blinky’ code to main()</vt:lpstr>
      <vt:lpstr>Build your project again</vt:lpstr>
      <vt:lpstr>Launch a Debug Session!</vt:lpstr>
      <vt:lpstr>If you had trouble…</vt:lpstr>
    </vt:vector>
  </TitlesOfParts>
  <Company>Texas Instruments Incorporated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LAUNCHXL2-RM57L – Project 0</dc:title>
  <dc:creator>Seely, Anthony</dc:creator>
  <cp:lastModifiedBy>Whitfield, David</cp:lastModifiedBy>
  <cp:revision>13</cp:revision>
  <dcterms:created xsi:type="dcterms:W3CDTF">2015-06-08T21:49:01Z</dcterms:created>
  <dcterms:modified xsi:type="dcterms:W3CDTF">2016-02-02T22:43:46Z</dcterms:modified>
</cp:coreProperties>
</file>