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0"/>
    <p:sldId id="257" r:id="rId21"/>
    <p:sldId id="258" r:id="rId22"/>
    <p:sldId id="259" r:id="rId23"/>
    <p:sldId id="260" r:id="rId24"/>
    <p:sldId id="261" r:id="rId25"/>
    <p:sldId id="262" r:id="rId26"/>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Josefin Sans" charset="1" panose="00000500000000000000"/>
      <p:regular r:id="rId10"/>
    </p:embeddedFont>
    <p:embeddedFont>
      <p:font typeface="Josefin Sans Bold" charset="1" panose="00000800000000000000"/>
      <p:regular r:id="rId11"/>
    </p:embeddedFont>
    <p:embeddedFont>
      <p:font typeface="Josefin Sans Italics" charset="1" panose="00000500000000000000"/>
      <p:regular r:id="rId12"/>
    </p:embeddedFont>
    <p:embeddedFont>
      <p:font typeface="Josefin Sans Bold Italics" charset="1" panose="00000800000000000000"/>
      <p:regular r:id="rId13"/>
    </p:embeddedFont>
    <p:embeddedFont>
      <p:font typeface="Josefin Sans Thin" charset="1" panose="00000300000000000000"/>
      <p:regular r:id="rId14"/>
    </p:embeddedFont>
    <p:embeddedFont>
      <p:font typeface="Josefin Sans Thin Italics" charset="1" panose="00000300000000000000"/>
      <p:regular r:id="rId15"/>
    </p:embeddedFont>
    <p:embeddedFont>
      <p:font typeface="Josefin Sans Light" charset="1" panose="00000400000000000000"/>
      <p:regular r:id="rId16"/>
    </p:embeddedFont>
    <p:embeddedFont>
      <p:font typeface="Josefin Sans Light Italics" charset="1" panose="00000400000000000000"/>
      <p:regular r:id="rId17"/>
    </p:embeddedFont>
    <p:embeddedFont>
      <p:font typeface="Josefin Sans Semi-Bold" charset="1" panose="00000700000000000000"/>
      <p:regular r:id="rId18"/>
    </p:embeddedFont>
    <p:embeddedFont>
      <p:font typeface="Josefin Sans Semi-Bold Italics" charset="1" panose="000007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slides/slide1.xml" Type="http://schemas.openxmlformats.org/officeDocument/2006/relationships/slide"/><Relationship Id="rId21" Target="slides/slide2.xml" Type="http://schemas.openxmlformats.org/officeDocument/2006/relationships/slide"/><Relationship Id="rId22" Target="slides/slide3.xml" Type="http://schemas.openxmlformats.org/officeDocument/2006/relationships/slide"/><Relationship Id="rId23" Target="slides/slide4.xml" Type="http://schemas.openxmlformats.org/officeDocument/2006/relationships/slide"/><Relationship Id="rId24" Target="slides/slide5.xml" Type="http://schemas.openxmlformats.org/officeDocument/2006/relationships/slide"/><Relationship Id="rId25" Target="slides/slide6.xml" Type="http://schemas.openxmlformats.org/officeDocument/2006/relationships/slide"/><Relationship Id="rId26" Target="slides/slide7.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2B4B82"/>
        </a:solidFill>
      </p:bgPr>
    </p:bg>
    <p:spTree>
      <p:nvGrpSpPr>
        <p:cNvPr id="1" name=""/>
        <p:cNvGrpSpPr/>
        <p:nvPr/>
      </p:nvGrpSpPr>
      <p:grpSpPr>
        <a:xfrm>
          <a:off x="0" y="0"/>
          <a:ext cx="0" cy="0"/>
          <a:chOff x="0" y="0"/>
          <a:chExt cx="0" cy="0"/>
        </a:xfrm>
      </p:grpSpPr>
      <p:sp>
        <p:nvSpPr>
          <p:cNvPr name="TextBox 2" id="2"/>
          <p:cNvSpPr txBox="true"/>
          <p:nvPr/>
        </p:nvSpPr>
        <p:spPr>
          <a:xfrm rot="0">
            <a:off x="9144000" y="5499195"/>
            <a:ext cx="8930786" cy="378337"/>
          </a:xfrm>
          <a:prstGeom prst="rect">
            <a:avLst/>
          </a:prstGeom>
        </p:spPr>
        <p:txBody>
          <a:bodyPr anchor="t" rtlCol="false" tIns="0" lIns="0" bIns="0" rIns="0">
            <a:spAutoFit/>
          </a:bodyPr>
          <a:lstStyle/>
          <a:p>
            <a:pPr>
              <a:lnSpc>
                <a:spcPts val="2856"/>
              </a:lnSpc>
            </a:pPr>
            <a:r>
              <a:rPr lang="en-US" sz="2800">
                <a:solidFill>
                  <a:srgbClr val="94DDDE"/>
                </a:solidFill>
                <a:latin typeface="Josefin Sans"/>
              </a:rPr>
              <a:t>Nama :</a:t>
            </a:r>
            <a:r>
              <a:rPr lang="en-US" sz="2800">
                <a:solidFill>
                  <a:srgbClr val="F7B4A7"/>
                </a:solidFill>
                <a:latin typeface="Josefin Sans"/>
              </a:rPr>
              <a:t> Muhammad Dwiki Wicaksono</a:t>
            </a:r>
          </a:p>
        </p:txBody>
      </p:sp>
      <p:sp>
        <p:nvSpPr>
          <p:cNvPr name="TextBox 3" id="3"/>
          <p:cNvSpPr txBox="true"/>
          <p:nvPr/>
        </p:nvSpPr>
        <p:spPr>
          <a:xfrm rot="0">
            <a:off x="9144000" y="3638669"/>
            <a:ext cx="8930786" cy="424815"/>
          </a:xfrm>
          <a:prstGeom prst="rect">
            <a:avLst/>
          </a:prstGeom>
        </p:spPr>
        <p:txBody>
          <a:bodyPr anchor="t" rtlCol="false" tIns="0" lIns="0" bIns="0" rIns="0">
            <a:spAutoFit/>
          </a:bodyPr>
          <a:lstStyle/>
          <a:p>
            <a:pPr>
              <a:lnSpc>
                <a:spcPts val="3359"/>
              </a:lnSpc>
            </a:pPr>
            <a:r>
              <a:rPr lang="en-US" sz="2400" spc="446">
                <a:solidFill>
                  <a:srgbClr val="94DDDE"/>
                </a:solidFill>
                <a:latin typeface="Josefin Sans"/>
              </a:rPr>
              <a:t>MATA KULIAH : </a:t>
            </a:r>
            <a:r>
              <a:rPr lang="en-US" sz="2400" spc="446">
                <a:solidFill>
                  <a:srgbClr val="F7B4A7"/>
                </a:solidFill>
                <a:latin typeface="Josefin Sans"/>
              </a:rPr>
              <a:t>DASAR SISTEM KOMPUTER</a:t>
            </a:r>
          </a:p>
        </p:txBody>
      </p:sp>
      <p:sp>
        <p:nvSpPr>
          <p:cNvPr name="Freeform 4" id="4"/>
          <p:cNvSpPr/>
          <p:nvPr/>
        </p:nvSpPr>
        <p:spPr>
          <a:xfrm flipH="false" flipV="false" rot="0">
            <a:off x="1182834" y="-1921745"/>
            <a:ext cx="6755642" cy="4114800"/>
          </a:xfrm>
          <a:custGeom>
            <a:avLst/>
            <a:gdLst/>
            <a:ahLst/>
            <a:cxnLst/>
            <a:rect r="r" b="b" t="t" l="l"/>
            <a:pathLst>
              <a:path h="4114800" w="6755642">
                <a:moveTo>
                  <a:pt x="0" y="0"/>
                </a:moveTo>
                <a:lnTo>
                  <a:pt x="6755642" y="0"/>
                </a:lnTo>
                <a:lnTo>
                  <a:pt x="6755642"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6303834" y="1790711"/>
            <a:ext cx="1194327" cy="2586142"/>
          </a:xfrm>
          <a:custGeom>
            <a:avLst/>
            <a:gdLst/>
            <a:ahLst/>
            <a:cxnLst/>
            <a:rect r="r" b="b" t="t" l="l"/>
            <a:pathLst>
              <a:path h="2586142" w="1194327">
                <a:moveTo>
                  <a:pt x="0" y="0"/>
                </a:moveTo>
                <a:lnTo>
                  <a:pt x="1194327" y="0"/>
                </a:lnTo>
                <a:lnTo>
                  <a:pt x="1194327" y="2586142"/>
                </a:lnTo>
                <a:lnTo>
                  <a:pt x="0" y="258614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true" flipV="false" rot="0">
            <a:off x="2095190" y="2021154"/>
            <a:ext cx="5357753" cy="5591583"/>
          </a:xfrm>
          <a:custGeom>
            <a:avLst/>
            <a:gdLst/>
            <a:ahLst/>
            <a:cxnLst/>
            <a:rect r="r" b="b" t="t" l="l"/>
            <a:pathLst>
              <a:path h="5591583" w="5357753">
                <a:moveTo>
                  <a:pt x="5357753" y="0"/>
                </a:moveTo>
                <a:lnTo>
                  <a:pt x="0" y="0"/>
                </a:lnTo>
                <a:lnTo>
                  <a:pt x="0" y="5591582"/>
                </a:lnTo>
                <a:lnTo>
                  <a:pt x="5357753" y="5591582"/>
                </a:lnTo>
                <a:lnTo>
                  <a:pt x="5357753"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947148" y="1264426"/>
            <a:ext cx="3144039" cy="2440918"/>
          </a:xfrm>
          <a:custGeom>
            <a:avLst/>
            <a:gdLst/>
            <a:ahLst/>
            <a:cxnLst/>
            <a:rect r="r" b="b" t="t" l="l"/>
            <a:pathLst>
              <a:path h="2440918" w="3144039">
                <a:moveTo>
                  <a:pt x="0" y="0"/>
                </a:moveTo>
                <a:lnTo>
                  <a:pt x="3144040" y="0"/>
                </a:lnTo>
                <a:lnTo>
                  <a:pt x="3144040" y="2440918"/>
                </a:lnTo>
                <a:lnTo>
                  <a:pt x="0" y="244091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624872" y="5005800"/>
            <a:ext cx="1894295" cy="4252500"/>
          </a:xfrm>
          <a:custGeom>
            <a:avLst/>
            <a:gdLst/>
            <a:ahLst/>
            <a:cxnLst/>
            <a:rect r="r" b="b" t="t" l="l"/>
            <a:pathLst>
              <a:path h="4252500" w="1894295">
                <a:moveTo>
                  <a:pt x="0" y="0"/>
                </a:moveTo>
                <a:lnTo>
                  <a:pt x="1894295" y="0"/>
                </a:lnTo>
                <a:lnTo>
                  <a:pt x="1894295" y="4252500"/>
                </a:lnTo>
                <a:lnTo>
                  <a:pt x="0" y="42525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false" flipV="false" rot="0">
            <a:off x="4011803" y="7612736"/>
            <a:ext cx="3486358" cy="4114800"/>
          </a:xfrm>
          <a:custGeom>
            <a:avLst/>
            <a:gdLst/>
            <a:ahLst/>
            <a:cxnLst/>
            <a:rect r="r" b="b" t="t" l="l"/>
            <a:pathLst>
              <a:path h="4114800" w="3486358">
                <a:moveTo>
                  <a:pt x="0" y="0"/>
                </a:moveTo>
                <a:lnTo>
                  <a:pt x="3486358" y="0"/>
                </a:lnTo>
                <a:lnTo>
                  <a:pt x="3486358"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10" id="10"/>
          <p:cNvSpPr txBox="true"/>
          <p:nvPr/>
        </p:nvSpPr>
        <p:spPr>
          <a:xfrm rot="0">
            <a:off x="9144000" y="4131108"/>
            <a:ext cx="8930786" cy="424815"/>
          </a:xfrm>
          <a:prstGeom prst="rect">
            <a:avLst/>
          </a:prstGeom>
        </p:spPr>
        <p:txBody>
          <a:bodyPr anchor="t" rtlCol="false" tIns="0" lIns="0" bIns="0" rIns="0">
            <a:spAutoFit/>
          </a:bodyPr>
          <a:lstStyle/>
          <a:p>
            <a:pPr>
              <a:lnSpc>
                <a:spcPts val="3359"/>
              </a:lnSpc>
            </a:pPr>
            <a:r>
              <a:rPr lang="en-US" sz="2400" spc="446">
                <a:solidFill>
                  <a:srgbClr val="94DDDE"/>
                </a:solidFill>
                <a:latin typeface="Josefin Sans"/>
              </a:rPr>
              <a:t>JUDUL APLIKASI :</a:t>
            </a:r>
            <a:r>
              <a:rPr lang="en-US" sz="2400" spc="446">
                <a:solidFill>
                  <a:srgbClr val="F7B4A7"/>
                </a:solidFill>
                <a:latin typeface="Josefin Sans"/>
              </a:rPr>
              <a:t> PENJUALAN BATU AKIK</a:t>
            </a:r>
          </a:p>
        </p:txBody>
      </p:sp>
      <p:sp>
        <p:nvSpPr>
          <p:cNvPr name="TextBox 11" id="11"/>
          <p:cNvSpPr txBox="true"/>
          <p:nvPr/>
        </p:nvSpPr>
        <p:spPr>
          <a:xfrm rot="0">
            <a:off x="9144000" y="4550505"/>
            <a:ext cx="8930786" cy="843915"/>
          </a:xfrm>
          <a:prstGeom prst="rect">
            <a:avLst/>
          </a:prstGeom>
        </p:spPr>
        <p:txBody>
          <a:bodyPr anchor="t" rtlCol="false" tIns="0" lIns="0" bIns="0" rIns="0">
            <a:spAutoFit/>
          </a:bodyPr>
          <a:lstStyle/>
          <a:p>
            <a:pPr>
              <a:lnSpc>
                <a:spcPts val="3359"/>
              </a:lnSpc>
            </a:pPr>
            <a:r>
              <a:rPr lang="en-US" sz="2400" spc="446">
                <a:solidFill>
                  <a:srgbClr val="94DDDE"/>
                </a:solidFill>
                <a:latin typeface="Josefin Sans"/>
              </a:rPr>
              <a:t>LINK PROJECT : </a:t>
            </a:r>
            <a:r>
              <a:rPr lang="en-US" sz="2400" spc="446">
                <a:solidFill>
                  <a:srgbClr val="F7B4A7"/>
                </a:solidFill>
                <a:latin typeface="Josefin Sans"/>
              </a:rPr>
              <a:t>HTTPS://GITHUB.COM/DWI-GANS/PENJUALAN-BATU-AKIK-2200018087</a:t>
            </a:r>
          </a:p>
        </p:txBody>
      </p:sp>
      <p:sp>
        <p:nvSpPr>
          <p:cNvPr name="TextBox 12" id="12"/>
          <p:cNvSpPr txBox="true"/>
          <p:nvPr/>
        </p:nvSpPr>
        <p:spPr>
          <a:xfrm rot="0">
            <a:off x="9144000" y="5982308"/>
            <a:ext cx="8930786" cy="378337"/>
          </a:xfrm>
          <a:prstGeom prst="rect">
            <a:avLst/>
          </a:prstGeom>
        </p:spPr>
        <p:txBody>
          <a:bodyPr anchor="t" rtlCol="false" tIns="0" lIns="0" bIns="0" rIns="0">
            <a:spAutoFit/>
          </a:bodyPr>
          <a:lstStyle/>
          <a:p>
            <a:pPr>
              <a:lnSpc>
                <a:spcPts val="2856"/>
              </a:lnSpc>
            </a:pPr>
            <a:r>
              <a:rPr lang="en-US" sz="2800">
                <a:solidFill>
                  <a:srgbClr val="94DDDE"/>
                </a:solidFill>
                <a:latin typeface="Josefin Sans"/>
              </a:rPr>
              <a:t>Nim :</a:t>
            </a:r>
            <a:r>
              <a:rPr lang="en-US" sz="2800">
                <a:solidFill>
                  <a:srgbClr val="F7B4A7"/>
                </a:solidFill>
                <a:latin typeface="Josefin Sans"/>
              </a:rPr>
              <a:t> 2200018087</a:t>
            </a:r>
          </a:p>
        </p:txBody>
      </p:sp>
      <p:sp>
        <p:nvSpPr>
          <p:cNvPr name="TextBox 13" id="13"/>
          <p:cNvSpPr txBox="true"/>
          <p:nvPr/>
        </p:nvSpPr>
        <p:spPr>
          <a:xfrm rot="0">
            <a:off x="9144000" y="6465420"/>
            <a:ext cx="8930786" cy="378337"/>
          </a:xfrm>
          <a:prstGeom prst="rect">
            <a:avLst/>
          </a:prstGeom>
        </p:spPr>
        <p:txBody>
          <a:bodyPr anchor="t" rtlCol="false" tIns="0" lIns="0" bIns="0" rIns="0">
            <a:spAutoFit/>
          </a:bodyPr>
          <a:lstStyle/>
          <a:p>
            <a:pPr>
              <a:lnSpc>
                <a:spcPts val="2856"/>
              </a:lnSpc>
            </a:pPr>
            <a:r>
              <a:rPr lang="en-US" sz="2800">
                <a:solidFill>
                  <a:srgbClr val="94DDDE"/>
                </a:solidFill>
                <a:latin typeface="Josefin Sans"/>
              </a:rPr>
              <a:t>Kelas : </a:t>
            </a:r>
            <a:r>
              <a:rPr lang="en-US" sz="2800">
                <a:solidFill>
                  <a:srgbClr val="F7B4A7"/>
                </a:solidFill>
                <a:latin typeface="Josefin Sans"/>
              </a:rPr>
              <a:t>C</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2B4B82"/>
        </a:solidFill>
      </p:bgPr>
    </p:bg>
    <p:spTree>
      <p:nvGrpSpPr>
        <p:cNvPr id="1" name=""/>
        <p:cNvGrpSpPr/>
        <p:nvPr/>
      </p:nvGrpSpPr>
      <p:grpSpPr>
        <a:xfrm>
          <a:off x="0" y="0"/>
          <a:ext cx="0" cy="0"/>
          <a:chOff x="0" y="0"/>
          <a:chExt cx="0" cy="0"/>
        </a:xfrm>
      </p:grpSpPr>
      <p:sp>
        <p:nvSpPr>
          <p:cNvPr name="TextBox 2" id="2"/>
          <p:cNvSpPr txBox="true"/>
          <p:nvPr/>
        </p:nvSpPr>
        <p:spPr>
          <a:xfrm rot="0">
            <a:off x="7647126" y="3706759"/>
            <a:ext cx="9612174" cy="3890932"/>
          </a:xfrm>
          <a:prstGeom prst="rect">
            <a:avLst/>
          </a:prstGeom>
        </p:spPr>
        <p:txBody>
          <a:bodyPr anchor="t" rtlCol="false" tIns="0" lIns="0" bIns="0" rIns="0">
            <a:spAutoFit/>
          </a:bodyPr>
          <a:lstStyle/>
          <a:p>
            <a:pPr algn="just" marL="532871" indent="-266436" lvl="1">
              <a:lnSpc>
                <a:spcPts val="3455"/>
              </a:lnSpc>
              <a:buFont typeface="Arial"/>
              <a:buChar char="•"/>
            </a:pPr>
            <a:r>
              <a:rPr lang="en-US" sz="2468">
                <a:solidFill>
                  <a:srgbClr val="94DDDE"/>
                </a:solidFill>
                <a:latin typeface="Josefin Sans"/>
              </a:rPr>
              <a:t>Aplikasi ini merupakan program sederhana berbasis konsol yang memungkinkan pengguna untuk memesan batu akik dengan memilih berbagai jenis batu akik yang disediakan. Pengguna diminta untuk memasukkan nomor telepon, password, dan memilih jenis batu akik yang diinginkan berdasarkan kode yang tercantum. Setelah memilih, pengguna diminta untuk memasukkan alamat pengiriman. Aplikasi ini memberikan pesan konfirmasi sukses setelah pengguna berhasil melakukan pemesanan.</a:t>
            </a:r>
          </a:p>
        </p:txBody>
      </p:sp>
      <p:sp>
        <p:nvSpPr>
          <p:cNvPr name="Freeform 3" id="3"/>
          <p:cNvSpPr/>
          <p:nvPr/>
        </p:nvSpPr>
        <p:spPr>
          <a:xfrm flipH="false" flipV="false" rot="0">
            <a:off x="1309758" y="1684366"/>
            <a:ext cx="3874545" cy="5122596"/>
          </a:xfrm>
          <a:custGeom>
            <a:avLst/>
            <a:gdLst/>
            <a:ahLst/>
            <a:cxnLst/>
            <a:rect r="r" b="b" t="t" l="l"/>
            <a:pathLst>
              <a:path h="5122596" w="3874545">
                <a:moveTo>
                  <a:pt x="0" y="0"/>
                </a:moveTo>
                <a:lnTo>
                  <a:pt x="3874546" y="0"/>
                </a:lnTo>
                <a:lnTo>
                  <a:pt x="3874546" y="5122596"/>
                </a:lnTo>
                <a:lnTo>
                  <a:pt x="0" y="51225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380976" y="2475095"/>
            <a:ext cx="3874545" cy="5122596"/>
          </a:xfrm>
          <a:custGeom>
            <a:avLst/>
            <a:gdLst/>
            <a:ahLst/>
            <a:cxnLst/>
            <a:rect r="r" b="b" t="t" l="l"/>
            <a:pathLst>
              <a:path h="5122596" w="3874545">
                <a:moveTo>
                  <a:pt x="0" y="0"/>
                </a:moveTo>
                <a:lnTo>
                  <a:pt x="3874545" y="0"/>
                </a:lnTo>
                <a:lnTo>
                  <a:pt x="3874545" y="5122595"/>
                </a:lnTo>
                <a:lnTo>
                  <a:pt x="0" y="512259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3421901" y="3601257"/>
            <a:ext cx="3874545" cy="5122596"/>
          </a:xfrm>
          <a:custGeom>
            <a:avLst/>
            <a:gdLst/>
            <a:ahLst/>
            <a:cxnLst/>
            <a:rect r="r" b="b" t="t" l="l"/>
            <a:pathLst>
              <a:path h="5122596" w="3874545">
                <a:moveTo>
                  <a:pt x="0" y="0"/>
                </a:moveTo>
                <a:lnTo>
                  <a:pt x="3874545" y="0"/>
                </a:lnTo>
                <a:lnTo>
                  <a:pt x="3874545" y="5122596"/>
                </a:lnTo>
                <a:lnTo>
                  <a:pt x="0" y="51225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7987820" y="2749833"/>
            <a:ext cx="8930786" cy="423295"/>
          </a:xfrm>
          <a:prstGeom prst="rect">
            <a:avLst/>
          </a:prstGeom>
        </p:spPr>
        <p:txBody>
          <a:bodyPr anchor="t" rtlCol="false" tIns="0" lIns="0" bIns="0" rIns="0">
            <a:spAutoFit/>
          </a:bodyPr>
          <a:lstStyle/>
          <a:p>
            <a:pPr>
              <a:lnSpc>
                <a:spcPts val="3162"/>
              </a:lnSpc>
            </a:pPr>
            <a:r>
              <a:rPr lang="en-US" sz="3100">
                <a:solidFill>
                  <a:srgbClr val="F7B4A7"/>
                </a:solidFill>
                <a:latin typeface="Josefin Sans"/>
              </a:rPr>
              <a:t>DESKRIPSI PROGRAM</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94DDDE"/>
        </a:solidFill>
      </p:bgPr>
    </p:bg>
    <p:spTree>
      <p:nvGrpSpPr>
        <p:cNvPr id="1" name=""/>
        <p:cNvGrpSpPr/>
        <p:nvPr/>
      </p:nvGrpSpPr>
      <p:grpSpPr>
        <a:xfrm>
          <a:off x="0" y="0"/>
          <a:ext cx="0" cy="0"/>
          <a:chOff x="0" y="0"/>
          <a:chExt cx="0" cy="0"/>
        </a:xfrm>
      </p:grpSpPr>
      <p:sp>
        <p:nvSpPr>
          <p:cNvPr name="TextBox 2" id="2"/>
          <p:cNvSpPr txBox="true"/>
          <p:nvPr/>
        </p:nvSpPr>
        <p:spPr>
          <a:xfrm rot="0">
            <a:off x="1028700" y="1009650"/>
            <a:ext cx="16135350" cy="990600"/>
          </a:xfrm>
          <a:prstGeom prst="rect">
            <a:avLst/>
          </a:prstGeom>
        </p:spPr>
        <p:txBody>
          <a:bodyPr anchor="t" rtlCol="false" tIns="0" lIns="0" bIns="0" rIns="0">
            <a:spAutoFit/>
          </a:bodyPr>
          <a:lstStyle/>
          <a:p>
            <a:pPr algn="ctr">
              <a:lnSpc>
                <a:spcPts val="7680"/>
              </a:lnSpc>
            </a:pPr>
            <a:r>
              <a:rPr lang="en-US" sz="6400">
                <a:solidFill>
                  <a:srgbClr val="2B4B82"/>
                </a:solidFill>
                <a:latin typeface="Josefin Sans Bold"/>
              </a:rPr>
              <a:t>FITUR FITUR DALAM APLIKASI</a:t>
            </a:r>
          </a:p>
        </p:txBody>
      </p:sp>
      <p:sp>
        <p:nvSpPr>
          <p:cNvPr name="TextBox 3" id="3"/>
          <p:cNvSpPr txBox="true"/>
          <p:nvPr/>
        </p:nvSpPr>
        <p:spPr>
          <a:xfrm rot="0">
            <a:off x="4584432" y="4816052"/>
            <a:ext cx="2401669" cy="850827"/>
          </a:xfrm>
          <a:prstGeom prst="rect">
            <a:avLst/>
          </a:prstGeom>
        </p:spPr>
        <p:txBody>
          <a:bodyPr anchor="t" rtlCol="false" tIns="0" lIns="0" bIns="0" rIns="0">
            <a:spAutoFit/>
          </a:bodyPr>
          <a:lstStyle/>
          <a:p>
            <a:pPr algn="ctr">
              <a:lnSpc>
                <a:spcPts val="3359"/>
              </a:lnSpc>
            </a:pPr>
            <a:r>
              <a:rPr lang="en-US" sz="2400">
                <a:solidFill>
                  <a:srgbClr val="2B4B82"/>
                </a:solidFill>
                <a:latin typeface="Josefin Sans Bold"/>
              </a:rPr>
              <a:t>Daftar Batu Akik</a:t>
            </a:r>
          </a:p>
        </p:txBody>
      </p:sp>
      <p:sp>
        <p:nvSpPr>
          <p:cNvPr name="TextBox 4" id="4"/>
          <p:cNvSpPr txBox="true"/>
          <p:nvPr/>
        </p:nvSpPr>
        <p:spPr>
          <a:xfrm rot="0">
            <a:off x="1123950" y="4830910"/>
            <a:ext cx="2459408" cy="772795"/>
          </a:xfrm>
          <a:prstGeom prst="rect">
            <a:avLst/>
          </a:prstGeom>
        </p:spPr>
        <p:txBody>
          <a:bodyPr anchor="t" rtlCol="false" tIns="0" lIns="0" bIns="0" rIns="0">
            <a:spAutoFit/>
          </a:bodyPr>
          <a:lstStyle/>
          <a:p>
            <a:pPr algn="ctr">
              <a:lnSpc>
                <a:spcPts val="3080"/>
              </a:lnSpc>
            </a:pPr>
            <a:r>
              <a:rPr lang="en-US" sz="2200">
                <a:solidFill>
                  <a:srgbClr val="2B4B82"/>
                </a:solidFill>
                <a:latin typeface="Josefin Sans Bold"/>
              </a:rPr>
              <a:t>MASUKAN DATA PENGGUNA</a:t>
            </a:r>
          </a:p>
        </p:txBody>
      </p:sp>
      <p:sp>
        <p:nvSpPr>
          <p:cNvPr name="TextBox 5" id="5"/>
          <p:cNvSpPr txBox="true"/>
          <p:nvPr/>
        </p:nvSpPr>
        <p:spPr>
          <a:xfrm rot="0">
            <a:off x="7819046" y="4816052"/>
            <a:ext cx="2459408" cy="428271"/>
          </a:xfrm>
          <a:prstGeom prst="rect">
            <a:avLst/>
          </a:prstGeom>
        </p:spPr>
        <p:txBody>
          <a:bodyPr anchor="t" rtlCol="false" tIns="0" lIns="0" bIns="0" rIns="0">
            <a:spAutoFit/>
          </a:bodyPr>
          <a:lstStyle/>
          <a:p>
            <a:pPr algn="ctr">
              <a:lnSpc>
                <a:spcPts val="3359"/>
              </a:lnSpc>
            </a:pPr>
            <a:r>
              <a:rPr lang="en-US" sz="2400">
                <a:solidFill>
                  <a:srgbClr val="2B4B82"/>
                </a:solidFill>
                <a:latin typeface="Josefin Sans Bold"/>
              </a:rPr>
              <a:t>Pemesanan</a:t>
            </a:r>
          </a:p>
        </p:txBody>
      </p:sp>
      <p:sp>
        <p:nvSpPr>
          <p:cNvPr name="TextBox 6" id="6"/>
          <p:cNvSpPr txBox="true"/>
          <p:nvPr/>
        </p:nvSpPr>
        <p:spPr>
          <a:xfrm rot="0">
            <a:off x="11266418" y="4816052"/>
            <a:ext cx="2680634" cy="850827"/>
          </a:xfrm>
          <a:prstGeom prst="rect">
            <a:avLst/>
          </a:prstGeom>
        </p:spPr>
        <p:txBody>
          <a:bodyPr anchor="t" rtlCol="false" tIns="0" lIns="0" bIns="0" rIns="0">
            <a:spAutoFit/>
          </a:bodyPr>
          <a:lstStyle/>
          <a:p>
            <a:pPr algn="ctr">
              <a:lnSpc>
                <a:spcPts val="3359"/>
              </a:lnSpc>
            </a:pPr>
            <a:r>
              <a:rPr lang="en-US" sz="2400">
                <a:solidFill>
                  <a:srgbClr val="2B4B82"/>
                </a:solidFill>
                <a:latin typeface="Josefin Sans Bold"/>
              </a:rPr>
              <a:t>Konfirmasi Pemesaan</a:t>
            </a:r>
          </a:p>
        </p:txBody>
      </p:sp>
      <p:sp>
        <p:nvSpPr>
          <p:cNvPr name="TextBox 7" id="7"/>
          <p:cNvSpPr txBox="true"/>
          <p:nvPr/>
        </p:nvSpPr>
        <p:spPr>
          <a:xfrm rot="0">
            <a:off x="14704642" y="4816052"/>
            <a:ext cx="2459408" cy="428271"/>
          </a:xfrm>
          <a:prstGeom prst="rect">
            <a:avLst/>
          </a:prstGeom>
        </p:spPr>
        <p:txBody>
          <a:bodyPr anchor="t" rtlCol="false" tIns="0" lIns="0" bIns="0" rIns="0">
            <a:spAutoFit/>
          </a:bodyPr>
          <a:lstStyle/>
          <a:p>
            <a:pPr algn="ctr">
              <a:lnSpc>
                <a:spcPts val="3359"/>
              </a:lnSpc>
            </a:pPr>
            <a:r>
              <a:rPr lang="en-US" sz="2400">
                <a:solidFill>
                  <a:srgbClr val="2B4B82"/>
                </a:solidFill>
                <a:latin typeface="Josefin Sans Bold"/>
              </a:rPr>
              <a:t>Error Handling</a:t>
            </a:r>
          </a:p>
        </p:txBody>
      </p:sp>
      <p:grpSp>
        <p:nvGrpSpPr>
          <p:cNvPr name="Group 8" id="8"/>
          <p:cNvGrpSpPr/>
          <p:nvPr/>
        </p:nvGrpSpPr>
        <p:grpSpPr>
          <a:xfrm rot="0">
            <a:off x="2051969" y="3258915"/>
            <a:ext cx="14021736" cy="669290"/>
            <a:chOff x="0" y="0"/>
            <a:chExt cx="18695648" cy="892387"/>
          </a:xfrm>
        </p:grpSpPr>
        <p:sp>
          <p:nvSpPr>
            <p:cNvPr name="TextBox 9" id="9"/>
            <p:cNvSpPr txBox="true"/>
            <p:nvPr/>
          </p:nvSpPr>
          <p:spPr>
            <a:xfrm rot="0">
              <a:off x="0" y="-104775"/>
              <a:ext cx="804493" cy="997162"/>
            </a:xfrm>
            <a:prstGeom prst="rect">
              <a:avLst/>
            </a:prstGeom>
          </p:spPr>
          <p:txBody>
            <a:bodyPr anchor="t" rtlCol="false" tIns="0" lIns="0" bIns="0" rIns="0">
              <a:spAutoFit/>
            </a:bodyPr>
            <a:lstStyle/>
            <a:p>
              <a:pPr algn="ctr">
                <a:lnSpc>
                  <a:spcPts val="6160"/>
                </a:lnSpc>
              </a:pPr>
              <a:r>
                <a:rPr lang="en-US" sz="4400" spc="752">
                  <a:solidFill>
                    <a:srgbClr val="2B4B82"/>
                  </a:solidFill>
                  <a:latin typeface="Josefin Sans Bold"/>
                </a:rPr>
                <a:t>1</a:t>
              </a:r>
            </a:p>
          </p:txBody>
        </p:sp>
        <p:sp>
          <p:nvSpPr>
            <p:cNvPr name="TextBox 10" id="10"/>
            <p:cNvSpPr txBox="true"/>
            <p:nvPr/>
          </p:nvSpPr>
          <p:spPr>
            <a:xfrm rot="0">
              <a:off x="4575484" y="-104775"/>
              <a:ext cx="804493" cy="997162"/>
            </a:xfrm>
            <a:prstGeom prst="rect">
              <a:avLst/>
            </a:prstGeom>
          </p:spPr>
          <p:txBody>
            <a:bodyPr anchor="t" rtlCol="false" tIns="0" lIns="0" bIns="0" rIns="0">
              <a:spAutoFit/>
            </a:bodyPr>
            <a:lstStyle/>
            <a:p>
              <a:pPr algn="ctr">
                <a:lnSpc>
                  <a:spcPts val="6160"/>
                </a:lnSpc>
              </a:pPr>
              <a:r>
                <a:rPr lang="en-US" sz="4400" spc="752">
                  <a:solidFill>
                    <a:srgbClr val="2B4B82"/>
                  </a:solidFill>
                  <a:latin typeface="Josefin Sans Bold"/>
                </a:rPr>
                <a:t>2</a:t>
              </a:r>
            </a:p>
          </p:txBody>
        </p:sp>
        <p:sp>
          <p:nvSpPr>
            <p:cNvPr name="TextBox 11" id="11"/>
            <p:cNvSpPr txBox="true"/>
            <p:nvPr/>
          </p:nvSpPr>
          <p:spPr>
            <a:xfrm rot="0">
              <a:off x="8926794" y="-104775"/>
              <a:ext cx="804493" cy="997162"/>
            </a:xfrm>
            <a:prstGeom prst="rect">
              <a:avLst/>
            </a:prstGeom>
          </p:spPr>
          <p:txBody>
            <a:bodyPr anchor="t" rtlCol="false" tIns="0" lIns="0" bIns="0" rIns="0">
              <a:spAutoFit/>
            </a:bodyPr>
            <a:lstStyle/>
            <a:p>
              <a:pPr algn="ctr">
                <a:lnSpc>
                  <a:spcPts val="6160"/>
                </a:lnSpc>
              </a:pPr>
              <a:r>
                <a:rPr lang="en-US" sz="4400" spc="752">
                  <a:solidFill>
                    <a:srgbClr val="2B4B82"/>
                  </a:solidFill>
                  <a:latin typeface="Josefin Sans Bold"/>
                </a:rPr>
                <a:t>3</a:t>
              </a:r>
            </a:p>
          </p:txBody>
        </p:sp>
        <p:sp>
          <p:nvSpPr>
            <p:cNvPr name="TextBox 12" id="12"/>
            <p:cNvSpPr txBox="true"/>
            <p:nvPr/>
          </p:nvSpPr>
          <p:spPr>
            <a:xfrm rot="0">
              <a:off x="13670775" y="-104775"/>
              <a:ext cx="804493" cy="997162"/>
            </a:xfrm>
            <a:prstGeom prst="rect">
              <a:avLst/>
            </a:prstGeom>
          </p:spPr>
          <p:txBody>
            <a:bodyPr anchor="t" rtlCol="false" tIns="0" lIns="0" bIns="0" rIns="0">
              <a:spAutoFit/>
            </a:bodyPr>
            <a:lstStyle/>
            <a:p>
              <a:pPr algn="ctr">
                <a:lnSpc>
                  <a:spcPts val="6160"/>
                </a:lnSpc>
              </a:pPr>
              <a:r>
                <a:rPr lang="en-US" sz="4400" spc="752">
                  <a:solidFill>
                    <a:srgbClr val="2B4B82"/>
                  </a:solidFill>
                  <a:latin typeface="Josefin Sans Bold"/>
                </a:rPr>
                <a:t>4</a:t>
              </a:r>
            </a:p>
          </p:txBody>
        </p:sp>
        <p:sp>
          <p:nvSpPr>
            <p:cNvPr name="TextBox 13" id="13"/>
            <p:cNvSpPr txBox="true"/>
            <p:nvPr/>
          </p:nvSpPr>
          <p:spPr>
            <a:xfrm rot="0">
              <a:off x="17891155" y="-104775"/>
              <a:ext cx="804493" cy="997162"/>
            </a:xfrm>
            <a:prstGeom prst="rect">
              <a:avLst/>
            </a:prstGeom>
          </p:spPr>
          <p:txBody>
            <a:bodyPr anchor="t" rtlCol="false" tIns="0" lIns="0" bIns="0" rIns="0">
              <a:spAutoFit/>
            </a:bodyPr>
            <a:lstStyle/>
            <a:p>
              <a:pPr algn="ctr">
                <a:lnSpc>
                  <a:spcPts val="6160"/>
                </a:lnSpc>
              </a:pPr>
              <a:r>
                <a:rPr lang="en-US" sz="4400" spc="752">
                  <a:solidFill>
                    <a:srgbClr val="2B4B82"/>
                  </a:solidFill>
                  <a:latin typeface="Josefin Sans Bold"/>
                </a:rPr>
                <a:t>5</a:t>
              </a:r>
            </a:p>
          </p:txBody>
        </p:sp>
        <p:sp>
          <p:nvSpPr>
            <p:cNvPr name="AutoShape 14" id="14"/>
            <p:cNvSpPr/>
            <p:nvPr/>
          </p:nvSpPr>
          <p:spPr>
            <a:xfrm rot="0">
              <a:off x="804493" y="395393"/>
              <a:ext cx="3529461" cy="0"/>
            </a:xfrm>
            <a:prstGeom prst="line">
              <a:avLst/>
            </a:prstGeom>
            <a:ln cap="flat" w="38100">
              <a:solidFill>
                <a:srgbClr val="2B4B82"/>
              </a:solidFill>
              <a:prstDash val="solid"/>
              <a:headEnd type="none" len="sm" w="sm"/>
              <a:tailEnd type="none" len="sm" w="sm"/>
            </a:ln>
          </p:spPr>
        </p:sp>
        <p:sp>
          <p:nvSpPr>
            <p:cNvPr name="AutoShape 15" id="15"/>
            <p:cNvSpPr/>
            <p:nvPr/>
          </p:nvSpPr>
          <p:spPr>
            <a:xfrm rot="0">
              <a:off x="5397334" y="382693"/>
              <a:ext cx="3529461" cy="0"/>
            </a:xfrm>
            <a:prstGeom prst="line">
              <a:avLst/>
            </a:prstGeom>
            <a:ln cap="flat" w="38100">
              <a:solidFill>
                <a:srgbClr val="2B4B82"/>
              </a:solidFill>
              <a:prstDash val="solid"/>
              <a:headEnd type="none" len="sm" w="sm"/>
              <a:tailEnd type="none" len="sm" w="sm"/>
            </a:ln>
          </p:spPr>
        </p:sp>
        <p:sp>
          <p:nvSpPr>
            <p:cNvPr name="AutoShape 16" id="16"/>
            <p:cNvSpPr/>
            <p:nvPr/>
          </p:nvSpPr>
          <p:spPr>
            <a:xfrm rot="0">
              <a:off x="9980379" y="382693"/>
              <a:ext cx="3529461" cy="0"/>
            </a:xfrm>
            <a:prstGeom prst="line">
              <a:avLst/>
            </a:prstGeom>
            <a:ln cap="flat" w="38100">
              <a:solidFill>
                <a:srgbClr val="2B4B82"/>
              </a:solidFill>
              <a:prstDash val="solid"/>
              <a:headEnd type="none" len="sm" w="sm"/>
              <a:tailEnd type="none" len="sm" w="sm"/>
            </a:ln>
          </p:spPr>
        </p:sp>
        <p:sp>
          <p:nvSpPr>
            <p:cNvPr name="AutoShape 17" id="17"/>
            <p:cNvSpPr/>
            <p:nvPr/>
          </p:nvSpPr>
          <p:spPr>
            <a:xfrm rot="0">
              <a:off x="14361695" y="382693"/>
              <a:ext cx="3529461" cy="0"/>
            </a:xfrm>
            <a:prstGeom prst="line">
              <a:avLst/>
            </a:prstGeom>
            <a:ln cap="flat" w="38100">
              <a:solidFill>
                <a:srgbClr val="2B4B82"/>
              </a:solidFill>
              <a:prstDash val="solid"/>
              <a:headEnd type="none" len="sm" w="sm"/>
              <a:tailEnd type="none" len="sm" w="sm"/>
            </a:ln>
          </p:spPr>
        </p:sp>
      </p:grpSp>
      <p:sp>
        <p:nvSpPr>
          <p:cNvPr name="TextBox 18" id="18"/>
          <p:cNvSpPr txBox="true"/>
          <p:nvPr/>
        </p:nvSpPr>
        <p:spPr>
          <a:xfrm rot="0">
            <a:off x="685039" y="5784680"/>
            <a:ext cx="3337230" cy="1326123"/>
          </a:xfrm>
          <a:prstGeom prst="rect">
            <a:avLst/>
          </a:prstGeom>
        </p:spPr>
        <p:txBody>
          <a:bodyPr anchor="t" rtlCol="false" tIns="0" lIns="0" bIns="0" rIns="0">
            <a:spAutoFit/>
          </a:bodyPr>
          <a:lstStyle/>
          <a:p>
            <a:pPr>
              <a:lnSpc>
                <a:spcPts val="3556"/>
              </a:lnSpc>
            </a:pPr>
            <a:r>
              <a:rPr lang="en-US" sz="2540">
                <a:solidFill>
                  <a:srgbClr val="2B4B82"/>
                </a:solidFill>
                <a:latin typeface="Josefin Sans"/>
              </a:rPr>
              <a:t>-Masukan nomor hp</a:t>
            </a:r>
          </a:p>
          <a:p>
            <a:pPr>
              <a:lnSpc>
                <a:spcPts val="3556"/>
              </a:lnSpc>
            </a:pPr>
            <a:r>
              <a:rPr lang="en-US" sz="2540">
                <a:solidFill>
                  <a:srgbClr val="2B4B82"/>
                </a:solidFill>
                <a:latin typeface="Josefin Sans"/>
              </a:rPr>
              <a:t>-Masukkan password</a:t>
            </a:r>
          </a:p>
          <a:p>
            <a:pPr>
              <a:lnSpc>
                <a:spcPts val="3556"/>
              </a:lnSpc>
            </a:pPr>
            <a:r>
              <a:rPr lang="en-US" sz="2540">
                <a:solidFill>
                  <a:srgbClr val="2B4B82"/>
                </a:solidFill>
                <a:latin typeface="Josefin Sans"/>
              </a:rPr>
              <a:t>-Pilih Jenis Batu</a:t>
            </a:r>
          </a:p>
        </p:txBody>
      </p:sp>
      <p:sp>
        <p:nvSpPr>
          <p:cNvPr name="TextBox 19" id="19"/>
          <p:cNvSpPr txBox="true"/>
          <p:nvPr/>
        </p:nvSpPr>
        <p:spPr>
          <a:xfrm rot="0">
            <a:off x="4116652" y="5749484"/>
            <a:ext cx="3337230" cy="1326123"/>
          </a:xfrm>
          <a:prstGeom prst="rect">
            <a:avLst/>
          </a:prstGeom>
        </p:spPr>
        <p:txBody>
          <a:bodyPr anchor="t" rtlCol="false" tIns="0" lIns="0" bIns="0" rIns="0">
            <a:spAutoFit/>
          </a:bodyPr>
          <a:lstStyle/>
          <a:p>
            <a:pPr>
              <a:lnSpc>
                <a:spcPts val="3556"/>
              </a:lnSpc>
            </a:pPr>
            <a:r>
              <a:rPr lang="en-US" sz="2540">
                <a:solidFill>
                  <a:srgbClr val="2B4B82"/>
                </a:solidFill>
                <a:latin typeface="Josefin Sans"/>
              </a:rPr>
              <a:t>-Menampilkan daftar jenis batu akik beserta kode dan harga</a:t>
            </a:r>
          </a:p>
        </p:txBody>
      </p:sp>
      <p:sp>
        <p:nvSpPr>
          <p:cNvPr name="TextBox 20" id="20"/>
          <p:cNvSpPr txBox="true"/>
          <p:nvPr/>
        </p:nvSpPr>
        <p:spPr>
          <a:xfrm rot="0">
            <a:off x="7549132" y="5749484"/>
            <a:ext cx="3337230" cy="1326123"/>
          </a:xfrm>
          <a:prstGeom prst="rect">
            <a:avLst/>
          </a:prstGeom>
        </p:spPr>
        <p:txBody>
          <a:bodyPr anchor="t" rtlCol="false" tIns="0" lIns="0" bIns="0" rIns="0">
            <a:spAutoFit/>
          </a:bodyPr>
          <a:lstStyle/>
          <a:p>
            <a:pPr>
              <a:lnSpc>
                <a:spcPts val="3556"/>
              </a:lnSpc>
            </a:pPr>
            <a:r>
              <a:rPr lang="en-US" sz="2540">
                <a:solidFill>
                  <a:srgbClr val="2B4B82"/>
                </a:solidFill>
                <a:latin typeface="Josefin Sans"/>
              </a:rPr>
              <a:t>-Program meminta user untuk menginput alamat</a:t>
            </a:r>
          </a:p>
        </p:txBody>
      </p:sp>
      <p:sp>
        <p:nvSpPr>
          <p:cNvPr name="TextBox 21" id="21"/>
          <p:cNvSpPr txBox="true"/>
          <p:nvPr/>
        </p:nvSpPr>
        <p:spPr>
          <a:xfrm rot="0">
            <a:off x="11126887" y="5749484"/>
            <a:ext cx="3337230" cy="1773798"/>
          </a:xfrm>
          <a:prstGeom prst="rect">
            <a:avLst/>
          </a:prstGeom>
        </p:spPr>
        <p:txBody>
          <a:bodyPr anchor="t" rtlCol="false" tIns="0" lIns="0" bIns="0" rIns="0">
            <a:spAutoFit/>
          </a:bodyPr>
          <a:lstStyle/>
          <a:p>
            <a:pPr>
              <a:lnSpc>
                <a:spcPts val="3556"/>
              </a:lnSpc>
            </a:pPr>
            <a:r>
              <a:rPr lang="en-US" sz="2540">
                <a:solidFill>
                  <a:srgbClr val="2B4B82"/>
                </a:solidFill>
                <a:latin typeface="Josefin Sans"/>
              </a:rPr>
              <a:t>-Memberikan Informasi pesanan berhasil setelah menginput alamat</a:t>
            </a:r>
          </a:p>
        </p:txBody>
      </p:sp>
      <p:sp>
        <p:nvSpPr>
          <p:cNvPr name="TextBox 22" id="22"/>
          <p:cNvSpPr txBox="true"/>
          <p:nvPr/>
        </p:nvSpPr>
        <p:spPr>
          <a:xfrm rot="0">
            <a:off x="14464117" y="5784680"/>
            <a:ext cx="3337230" cy="1773798"/>
          </a:xfrm>
          <a:prstGeom prst="rect">
            <a:avLst/>
          </a:prstGeom>
        </p:spPr>
        <p:txBody>
          <a:bodyPr anchor="t" rtlCol="false" tIns="0" lIns="0" bIns="0" rIns="0">
            <a:spAutoFit/>
          </a:bodyPr>
          <a:lstStyle/>
          <a:p>
            <a:pPr>
              <a:lnSpc>
                <a:spcPts val="3556"/>
              </a:lnSpc>
            </a:pPr>
            <a:r>
              <a:rPr lang="en-US" sz="2540">
                <a:solidFill>
                  <a:srgbClr val="2B4B82"/>
                </a:solidFill>
                <a:latin typeface="Josefin Sans"/>
              </a:rPr>
              <a:t>-Memberikan Pesan kesalahan jika user memasukkan input yang tidak valid</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2B4B82"/>
        </a:solidFill>
      </p:bgPr>
    </p:bg>
    <p:spTree>
      <p:nvGrpSpPr>
        <p:cNvPr id="1" name=""/>
        <p:cNvGrpSpPr/>
        <p:nvPr/>
      </p:nvGrpSpPr>
      <p:grpSpPr>
        <a:xfrm>
          <a:off x="0" y="0"/>
          <a:ext cx="0" cy="0"/>
          <a:chOff x="0" y="0"/>
          <a:chExt cx="0" cy="0"/>
        </a:xfrm>
      </p:grpSpPr>
      <p:sp>
        <p:nvSpPr>
          <p:cNvPr name="TextBox 2" id="2"/>
          <p:cNvSpPr txBox="true"/>
          <p:nvPr/>
        </p:nvSpPr>
        <p:spPr>
          <a:xfrm rot="0">
            <a:off x="1827323" y="1009650"/>
            <a:ext cx="7079577" cy="1962150"/>
          </a:xfrm>
          <a:prstGeom prst="rect">
            <a:avLst/>
          </a:prstGeom>
        </p:spPr>
        <p:txBody>
          <a:bodyPr anchor="t" rtlCol="false" tIns="0" lIns="0" bIns="0" rIns="0">
            <a:spAutoFit/>
          </a:bodyPr>
          <a:lstStyle/>
          <a:p>
            <a:pPr>
              <a:lnSpc>
                <a:spcPts val="7680"/>
              </a:lnSpc>
            </a:pPr>
            <a:r>
              <a:rPr lang="en-US" sz="6400">
                <a:solidFill>
                  <a:srgbClr val="94DDDE"/>
                </a:solidFill>
                <a:latin typeface="Josefin Sans Bold"/>
              </a:rPr>
              <a:t>Alur Kerja Aplikasi</a:t>
            </a:r>
          </a:p>
        </p:txBody>
      </p:sp>
      <p:sp>
        <p:nvSpPr>
          <p:cNvPr name="TextBox 3" id="3"/>
          <p:cNvSpPr txBox="true"/>
          <p:nvPr/>
        </p:nvSpPr>
        <p:spPr>
          <a:xfrm rot="0">
            <a:off x="1509663" y="3462831"/>
            <a:ext cx="7714897" cy="6292215"/>
          </a:xfrm>
          <a:prstGeom prst="rect">
            <a:avLst/>
          </a:prstGeom>
        </p:spPr>
        <p:txBody>
          <a:bodyPr anchor="t" rtlCol="false" tIns="0" lIns="0" bIns="0" rIns="0">
            <a:spAutoFit/>
          </a:bodyPr>
          <a:lstStyle/>
          <a:p>
            <a:pPr marL="518160" indent="-259080" lvl="1">
              <a:lnSpc>
                <a:spcPts val="3359"/>
              </a:lnSpc>
              <a:buFont typeface="Arial"/>
              <a:buChar char="•"/>
            </a:pPr>
            <a:r>
              <a:rPr lang="en-US" sz="2400">
                <a:solidFill>
                  <a:srgbClr val="FEFEFE"/>
                </a:solidFill>
                <a:latin typeface="Josefin Sans"/>
              </a:rPr>
              <a:t>Pengguna dim</a:t>
            </a:r>
            <a:r>
              <a:rPr lang="en-US" sz="2400">
                <a:solidFill>
                  <a:srgbClr val="FEFEFE"/>
                </a:solidFill>
                <a:latin typeface="Josefin Sans"/>
              </a:rPr>
              <a:t>inta untuk memasukkan nomor telepon.</a:t>
            </a:r>
          </a:p>
          <a:p>
            <a:pPr marL="518160" indent="-259080" lvl="1">
              <a:lnSpc>
                <a:spcPts val="3359"/>
              </a:lnSpc>
              <a:buFont typeface="Arial"/>
              <a:buChar char="•"/>
            </a:pPr>
            <a:r>
              <a:rPr lang="en-US" sz="2400">
                <a:solidFill>
                  <a:srgbClr val="FEFEFE"/>
                </a:solidFill>
                <a:latin typeface="Josefin Sans"/>
              </a:rPr>
              <a:t>Pengguna diminta untuk memasukkan password.</a:t>
            </a:r>
          </a:p>
          <a:p>
            <a:pPr marL="518160" indent="-259080" lvl="1">
              <a:lnSpc>
                <a:spcPts val="3359"/>
              </a:lnSpc>
              <a:buFont typeface="Arial"/>
              <a:buChar char="•"/>
            </a:pPr>
            <a:r>
              <a:rPr lang="en-US" sz="2400">
                <a:solidFill>
                  <a:srgbClr val="FEFEFE"/>
                </a:solidFill>
                <a:latin typeface="Josefin Sans"/>
              </a:rPr>
              <a:t>Daftar jenis batu akik ditampilkan, dan pengguna diminta untuk memilih jenis batu akik dengan memasukkan kode.</a:t>
            </a:r>
          </a:p>
          <a:p>
            <a:pPr marL="518160" indent="-259080" lvl="1">
              <a:lnSpc>
                <a:spcPts val="3359"/>
              </a:lnSpc>
              <a:buFont typeface="Arial"/>
              <a:buChar char="•"/>
            </a:pPr>
            <a:r>
              <a:rPr lang="en-US" sz="2400">
                <a:solidFill>
                  <a:srgbClr val="FEFEFE"/>
                </a:solidFill>
                <a:latin typeface="Josefin Sans"/>
              </a:rPr>
              <a:t>Pengguna memilih apakah ingin melihat daftar batu akik lainnya atau melanjutkan ke pemilihan alamat.</a:t>
            </a:r>
          </a:p>
          <a:p>
            <a:pPr marL="518160" indent="-259080" lvl="1">
              <a:lnSpc>
                <a:spcPts val="3359"/>
              </a:lnSpc>
              <a:buFont typeface="Arial"/>
              <a:buChar char="•"/>
            </a:pPr>
            <a:r>
              <a:rPr lang="en-US" sz="2400">
                <a:solidFill>
                  <a:srgbClr val="FEFEFE"/>
                </a:solidFill>
                <a:latin typeface="Josefin Sans"/>
              </a:rPr>
              <a:t>Pengguna diminta untuk memasukkan alamat pengiriman.</a:t>
            </a:r>
          </a:p>
          <a:p>
            <a:pPr marL="518160" indent="-259080" lvl="1">
              <a:lnSpc>
                <a:spcPts val="3359"/>
              </a:lnSpc>
              <a:buFont typeface="Arial"/>
              <a:buChar char="•"/>
            </a:pPr>
            <a:r>
              <a:rPr lang="en-US" sz="2400">
                <a:solidFill>
                  <a:srgbClr val="FEFEFE"/>
                </a:solidFill>
                <a:latin typeface="Josefin Sans"/>
              </a:rPr>
              <a:t>Aplikasi mengonfirmasi pilihan pengguna dan memberikan pesan sukses.</a:t>
            </a:r>
          </a:p>
          <a:p>
            <a:pPr marL="518160" indent="-259080" lvl="1">
              <a:lnSpc>
                <a:spcPts val="3359"/>
              </a:lnSpc>
              <a:buFont typeface="Arial"/>
              <a:buChar char="•"/>
            </a:pPr>
            <a:r>
              <a:rPr lang="en-US" sz="2400">
                <a:solidFill>
                  <a:srgbClr val="FEFEFE"/>
                </a:solidFill>
                <a:latin typeface="Josefin Sans"/>
              </a:rPr>
              <a:t>Program berakhir.</a:t>
            </a:r>
          </a:p>
          <a:p>
            <a:pPr>
              <a:lnSpc>
                <a:spcPts val="3359"/>
              </a:lnSpc>
            </a:pPr>
          </a:p>
        </p:txBody>
      </p:sp>
      <p:sp>
        <p:nvSpPr>
          <p:cNvPr name="Freeform 4" id="4"/>
          <p:cNvSpPr/>
          <p:nvPr/>
        </p:nvSpPr>
        <p:spPr>
          <a:xfrm flipH="false" flipV="false" rot="0">
            <a:off x="10476342" y="1951228"/>
            <a:ext cx="6338112" cy="6384545"/>
          </a:xfrm>
          <a:custGeom>
            <a:avLst/>
            <a:gdLst/>
            <a:ahLst/>
            <a:cxnLst/>
            <a:rect r="r" b="b" t="t" l="l"/>
            <a:pathLst>
              <a:path h="6384545" w="6338112">
                <a:moveTo>
                  <a:pt x="0" y="0"/>
                </a:moveTo>
                <a:lnTo>
                  <a:pt x="6338112" y="0"/>
                </a:lnTo>
                <a:lnTo>
                  <a:pt x="6338112" y="6384544"/>
                </a:lnTo>
                <a:lnTo>
                  <a:pt x="0" y="638454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2B4B82"/>
        </a:solidFill>
      </p:bgPr>
    </p:bg>
    <p:spTree>
      <p:nvGrpSpPr>
        <p:cNvPr id="1" name=""/>
        <p:cNvGrpSpPr/>
        <p:nvPr/>
      </p:nvGrpSpPr>
      <p:grpSpPr>
        <a:xfrm>
          <a:off x="0" y="0"/>
          <a:ext cx="0" cy="0"/>
          <a:chOff x="0" y="0"/>
          <a:chExt cx="0" cy="0"/>
        </a:xfrm>
      </p:grpSpPr>
      <p:sp>
        <p:nvSpPr>
          <p:cNvPr name="Freeform 2" id="2"/>
          <p:cNvSpPr/>
          <p:nvPr/>
        </p:nvSpPr>
        <p:spPr>
          <a:xfrm flipH="false" flipV="false" rot="0">
            <a:off x="1276144" y="2748319"/>
            <a:ext cx="6822018" cy="6075535"/>
          </a:xfrm>
          <a:custGeom>
            <a:avLst/>
            <a:gdLst/>
            <a:ahLst/>
            <a:cxnLst/>
            <a:rect r="r" b="b" t="t" l="l"/>
            <a:pathLst>
              <a:path h="6075535" w="6822018">
                <a:moveTo>
                  <a:pt x="0" y="0"/>
                </a:moveTo>
                <a:lnTo>
                  <a:pt x="6822018" y="0"/>
                </a:lnTo>
                <a:lnTo>
                  <a:pt x="6822018" y="6075536"/>
                </a:lnTo>
                <a:lnTo>
                  <a:pt x="0" y="6075536"/>
                </a:lnTo>
                <a:lnTo>
                  <a:pt x="0" y="0"/>
                </a:lnTo>
                <a:close/>
              </a:path>
            </a:pathLst>
          </a:custGeom>
          <a:blipFill>
            <a:blip r:embed="rId2"/>
            <a:stretch>
              <a:fillRect l="0" t="0" r="0" b="0"/>
            </a:stretch>
          </a:blipFill>
        </p:spPr>
      </p:sp>
      <p:sp>
        <p:nvSpPr>
          <p:cNvPr name="Freeform 3" id="3"/>
          <p:cNvSpPr/>
          <p:nvPr/>
        </p:nvSpPr>
        <p:spPr>
          <a:xfrm flipH="false" flipV="false" rot="0">
            <a:off x="9144000" y="2722227"/>
            <a:ext cx="8115300" cy="6101628"/>
          </a:xfrm>
          <a:custGeom>
            <a:avLst/>
            <a:gdLst/>
            <a:ahLst/>
            <a:cxnLst/>
            <a:rect r="r" b="b" t="t" l="l"/>
            <a:pathLst>
              <a:path h="6101628" w="8115300">
                <a:moveTo>
                  <a:pt x="0" y="0"/>
                </a:moveTo>
                <a:lnTo>
                  <a:pt x="8115300" y="0"/>
                </a:lnTo>
                <a:lnTo>
                  <a:pt x="8115300" y="6101628"/>
                </a:lnTo>
                <a:lnTo>
                  <a:pt x="0" y="6101628"/>
                </a:lnTo>
                <a:lnTo>
                  <a:pt x="0" y="0"/>
                </a:lnTo>
                <a:close/>
              </a:path>
            </a:pathLst>
          </a:custGeom>
          <a:blipFill>
            <a:blip r:embed="rId3"/>
            <a:stretch>
              <a:fillRect l="0" t="0" r="0" b="0"/>
            </a:stretch>
          </a:blipFill>
        </p:spPr>
      </p:sp>
      <p:sp>
        <p:nvSpPr>
          <p:cNvPr name="TextBox 4" id="4"/>
          <p:cNvSpPr txBox="true"/>
          <p:nvPr/>
        </p:nvSpPr>
        <p:spPr>
          <a:xfrm rot="0">
            <a:off x="1028700" y="1519238"/>
            <a:ext cx="7165867" cy="902970"/>
          </a:xfrm>
          <a:prstGeom prst="rect">
            <a:avLst/>
          </a:prstGeom>
        </p:spPr>
        <p:txBody>
          <a:bodyPr anchor="t" rtlCol="false" tIns="0" lIns="0" bIns="0" rIns="0">
            <a:spAutoFit/>
          </a:bodyPr>
          <a:lstStyle/>
          <a:p>
            <a:pPr>
              <a:lnSpc>
                <a:spcPts val="6720"/>
              </a:lnSpc>
            </a:pPr>
            <a:r>
              <a:rPr lang="en-US" sz="6400">
                <a:solidFill>
                  <a:srgbClr val="F7B4A7"/>
                </a:solidFill>
                <a:latin typeface="Josefin Sans Bold"/>
              </a:rPr>
              <a:t>Interface Aplikasi</a:t>
            </a:r>
          </a:p>
        </p:txBody>
      </p:sp>
      <p:sp>
        <p:nvSpPr>
          <p:cNvPr name="TextBox 5" id="5"/>
          <p:cNvSpPr txBox="true"/>
          <p:nvPr/>
        </p:nvSpPr>
        <p:spPr>
          <a:xfrm rot="0">
            <a:off x="1028700" y="2548355"/>
            <a:ext cx="6967335" cy="492379"/>
          </a:xfrm>
          <a:prstGeom prst="rect">
            <a:avLst/>
          </a:prstGeom>
        </p:spPr>
        <p:txBody>
          <a:bodyPr anchor="t" rtlCol="false" tIns="0" lIns="0" bIns="0" rIns="0">
            <a:spAutoFit/>
          </a:bodyPr>
          <a:lstStyle/>
          <a:p>
            <a:pPr>
              <a:lnSpc>
                <a:spcPts val="3967"/>
              </a:lnSpc>
            </a:pPr>
          </a:p>
        </p:txBody>
      </p:sp>
      <p:sp>
        <p:nvSpPr>
          <p:cNvPr name="TextBox 6" id="6"/>
          <p:cNvSpPr txBox="true"/>
          <p:nvPr/>
        </p:nvSpPr>
        <p:spPr>
          <a:xfrm rot="0">
            <a:off x="1028700" y="3536711"/>
            <a:ext cx="5704818" cy="507365"/>
          </a:xfrm>
          <a:prstGeom prst="rect">
            <a:avLst/>
          </a:prstGeom>
        </p:spPr>
        <p:txBody>
          <a:bodyPr anchor="t" rtlCol="false" tIns="0" lIns="0" bIns="0" rIns="0">
            <a:spAutoFit/>
          </a:bodyPr>
          <a:lstStyle/>
          <a:p>
            <a:pPr>
              <a:lnSpc>
                <a:spcPts val="4060"/>
              </a:lnSpc>
            </a:pPr>
          </a:p>
        </p:txBody>
      </p:sp>
      <p:sp>
        <p:nvSpPr>
          <p:cNvPr name="TextBox 7" id="7"/>
          <p:cNvSpPr txBox="true"/>
          <p:nvPr/>
        </p:nvSpPr>
        <p:spPr>
          <a:xfrm rot="0">
            <a:off x="9618717" y="1519237"/>
            <a:ext cx="7165867" cy="902970"/>
          </a:xfrm>
          <a:prstGeom prst="rect">
            <a:avLst/>
          </a:prstGeom>
        </p:spPr>
        <p:txBody>
          <a:bodyPr anchor="t" rtlCol="false" tIns="0" lIns="0" bIns="0" rIns="0">
            <a:spAutoFit/>
          </a:bodyPr>
          <a:lstStyle/>
          <a:p>
            <a:pPr>
              <a:lnSpc>
                <a:spcPts val="6720"/>
              </a:lnSpc>
            </a:pPr>
            <a:r>
              <a:rPr lang="en-US" sz="6400">
                <a:solidFill>
                  <a:srgbClr val="F7B4A7"/>
                </a:solidFill>
                <a:latin typeface="Josefin Sans Bold"/>
              </a:rPr>
              <a:t>Tampilan Coding</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2B4B82"/>
        </a:solidFill>
      </p:bgPr>
    </p:bg>
    <p:spTree>
      <p:nvGrpSpPr>
        <p:cNvPr id="1" name=""/>
        <p:cNvGrpSpPr/>
        <p:nvPr/>
      </p:nvGrpSpPr>
      <p:grpSpPr>
        <a:xfrm>
          <a:off x="0" y="0"/>
          <a:ext cx="0" cy="0"/>
          <a:chOff x="0" y="0"/>
          <a:chExt cx="0" cy="0"/>
        </a:xfrm>
      </p:grpSpPr>
      <p:sp>
        <p:nvSpPr>
          <p:cNvPr name="Freeform 2" id="2"/>
          <p:cNvSpPr/>
          <p:nvPr/>
        </p:nvSpPr>
        <p:spPr>
          <a:xfrm flipH="false" flipV="false" rot="0">
            <a:off x="8194567" y="1125737"/>
            <a:ext cx="8991064" cy="4205681"/>
          </a:xfrm>
          <a:custGeom>
            <a:avLst/>
            <a:gdLst/>
            <a:ahLst/>
            <a:cxnLst/>
            <a:rect r="r" b="b" t="t" l="l"/>
            <a:pathLst>
              <a:path h="4205681" w="8991064">
                <a:moveTo>
                  <a:pt x="0" y="0"/>
                </a:moveTo>
                <a:lnTo>
                  <a:pt x="8991064" y="0"/>
                </a:lnTo>
                <a:lnTo>
                  <a:pt x="8991064" y="4205680"/>
                </a:lnTo>
                <a:lnTo>
                  <a:pt x="0" y="4205680"/>
                </a:lnTo>
                <a:lnTo>
                  <a:pt x="0" y="0"/>
                </a:lnTo>
                <a:close/>
              </a:path>
            </a:pathLst>
          </a:custGeom>
          <a:blipFill>
            <a:blip r:embed="rId2"/>
            <a:stretch>
              <a:fillRect l="0" t="0" r="0" b="0"/>
            </a:stretch>
          </a:blipFill>
        </p:spPr>
      </p:sp>
      <p:sp>
        <p:nvSpPr>
          <p:cNvPr name="Freeform 3" id="3"/>
          <p:cNvSpPr/>
          <p:nvPr/>
        </p:nvSpPr>
        <p:spPr>
          <a:xfrm flipH="false" flipV="false" rot="0">
            <a:off x="749692" y="5331417"/>
            <a:ext cx="9997927" cy="4766307"/>
          </a:xfrm>
          <a:custGeom>
            <a:avLst/>
            <a:gdLst/>
            <a:ahLst/>
            <a:cxnLst/>
            <a:rect r="r" b="b" t="t" l="l"/>
            <a:pathLst>
              <a:path h="4766307" w="9997927">
                <a:moveTo>
                  <a:pt x="0" y="0"/>
                </a:moveTo>
                <a:lnTo>
                  <a:pt x="9997926" y="0"/>
                </a:lnTo>
                <a:lnTo>
                  <a:pt x="9997926" y="4766308"/>
                </a:lnTo>
                <a:lnTo>
                  <a:pt x="0" y="4766308"/>
                </a:lnTo>
                <a:lnTo>
                  <a:pt x="0" y="0"/>
                </a:lnTo>
                <a:close/>
              </a:path>
            </a:pathLst>
          </a:custGeom>
          <a:blipFill>
            <a:blip r:embed="rId3"/>
            <a:stretch>
              <a:fillRect l="0" t="0" r="0" b="0"/>
            </a:stretch>
          </a:blipFill>
        </p:spPr>
      </p:sp>
      <p:sp>
        <p:nvSpPr>
          <p:cNvPr name="TextBox 4" id="4"/>
          <p:cNvSpPr txBox="true"/>
          <p:nvPr/>
        </p:nvSpPr>
        <p:spPr>
          <a:xfrm rot="0">
            <a:off x="1028700" y="610553"/>
            <a:ext cx="7165867" cy="902970"/>
          </a:xfrm>
          <a:prstGeom prst="rect">
            <a:avLst/>
          </a:prstGeom>
        </p:spPr>
        <p:txBody>
          <a:bodyPr anchor="t" rtlCol="false" tIns="0" lIns="0" bIns="0" rIns="0">
            <a:spAutoFit/>
          </a:bodyPr>
          <a:lstStyle/>
          <a:p>
            <a:pPr>
              <a:lnSpc>
                <a:spcPts val="6720"/>
              </a:lnSpc>
            </a:pPr>
            <a:r>
              <a:rPr lang="en-US" sz="6400">
                <a:solidFill>
                  <a:srgbClr val="F7B4A7"/>
                </a:solidFill>
                <a:latin typeface="Josefin Sans Bold"/>
              </a:rPr>
              <a:t>Output Program</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2B4B82"/>
        </a:solidFill>
      </p:bgPr>
    </p:bg>
    <p:spTree>
      <p:nvGrpSpPr>
        <p:cNvPr id="1" name=""/>
        <p:cNvGrpSpPr/>
        <p:nvPr/>
      </p:nvGrpSpPr>
      <p:grpSpPr>
        <a:xfrm>
          <a:off x="0" y="0"/>
          <a:ext cx="0" cy="0"/>
          <a:chOff x="0" y="0"/>
          <a:chExt cx="0" cy="0"/>
        </a:xfrm>
      </p:grpSpPr>
      <p:sp>
        <p:nvSpPr>
          <p:cNvPr name="Freeform 2" id="2"/>
          <p:cNvSpPr/>
          <p:nvPr/>
        </p:nvSpPr>
        <p:spPr>
          <a:xfrm flipH="false" flipV="false" rot="0">
            <a:off x="1234089" y="2197730"/>
            <a:ext cx="13457222" cy="6826737"/>
          </a:xfrm>
          <a:custGeom>
            <a:avLst/>
            <a:gdLst/>
            <a:ahLst/>
            <a:cxnLst/>
            <a:rect r="r" b="b" t="t" l="l"/>
            <a:pathLst>
              <a:path h="6826737" w="13457222">
                <a:moveTo>
                  <a:pt x="0" y="0"/>
                </a:moveTo>
                <a:lnTo>
                  <a:pt x="13457222" y="0"/>
                </a:lnTo>
                <a:lnTo>
                  <a:pt x="13457222" y="6826736"/>
                </a:lnTo>
                <a:lnTo>
                  <a:pt x="0" y="6826736"/>
                </a:lnTo>
                <a:lnTo>
                  <a:pt x="0" y="0"/>
                </a:lnTo>
                <a:close/>
              </a:path>
            </a:pathLst>
          </a:custGeom>
          <a:blipFill>
            <a:blip r:embed="rId2"/>
            <a:stretch>
              <a:fillRect l="0" t="0" r="0" b="0"/>
            </a:stretch>
          </a:blipFill>
        </p:spPr>
      </p:sp>
      <p:sp>
        <p:nvSpPr>
          <p:cNvPr name="TextBox 3" id="3"/>
          <p:cNvSpPr txBox="true"/>
          <p:nvPr/>
        </p:nvSpPr>
        <p:spPr>
          <a:xfrm rot="0">
            <a:off x="1028700" y="162080"/>
            <a:ext cx="7165867" cy="1750695"/>
          </a:xfrm>
          <a:prstGeom prst="rect">
            <a:avLst/>
          </a:prstGeom>
        </p:spPr>
        <p:txBody>
          <a:bodyPr anchor="t" rtlCol="false" tIns="0" lIns="0" bIns="0" rIns="0">
            <a:spAutoFit/>
          </a:bodyPr>
          <a:lstStyle/>
          <a:p>
            <a:pPr>
              <a:lnSpc>
                <a:spcPts val="6720"/>
              </a:lnSpc>
            </a:pPr>
            <a:r>
              <a:rPr lang="en-US" sz="6400">
                <a:solidFill>
                  <a:srgbClr val="F7B4A7"/>
                </a:solidFill>
                <a:latin typeface="Josefin Sans Bold"/>
              </a:rPr>
              <a:t>Unggahan di Github</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DAF5vqdrogw</dc:identifier>
  <dcterms:modified xsi:type="dcterms:W3CDTF">2011-08-01T06:04:30Z</dcterms:modified>
  <cp:revision>1</cp:revision>
  <dc:title>Biru Elemen &amp; Mockup Isometrik Teknologi dalam Pendidikan Presentasi Teknologi</dc:title>
</cp:coreProperties>
</file>