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Barriecito" charset="1" panose="00000500000000000000"/>
      <p:regular r:id="rId18"/>
    </p:embeddedFont>
    <p:embeddedFont>
      <p:font typeface="Schoolbell" charset="1" panose="02000000000000000000"/>
      <p:regular r:id="rId19"/>
    </p:embeddedFont>
    <p:embeddedFont>
      <p:font typeface="Blogger" charset="1" panose="020005060300000200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21.png" Type="http://schemas.openxmlformats.org/officeDocument/2006/relationships/image"/><Relationship Id="rId24" Target="../media/image22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18" Target="../media/image23.png" Type="http://schemas.openxmlformats.org/officeDocument/2006/relationships/image"/><Relationship Id="rId19" Target="../media/image24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1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37699">
            <a:off x="-2458847" y="-5473139"/>
            <a:ext cx="22291917" cy="9848974"/>
          </a:xfrm>
          <a:custGeom>
            <a:avLst/>
            <a:gdLst/>
            <a:ahLst/>
            <a:cxnLst/>
            <a:rect r="r" b="b" t="t" l="l"/>
            <a:pathLst>
              <a:path h="9848974" w="22291917">
                <a:moveTo>
                  <a:pt x="0" y="0"/>
                </a:moveTo>
                <a:lnTo>
                  <a:pt x="22291917" y="0"/>
                </a:lnTo>
                <a:lnTo>
                  <a:pt x="22291917" y="9848974"/>
                </a:lnTo>
                <a:lnTo>
                  <a:pt x="0" y="98489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7699">
            <a:off x="-2430272" y="-5644589"/>
            <a:ext cx="22291917" cy="9848974"/>
          </a:xfrm>
          <a:custGeom>
            <a:avLst/>
            <a:gdLst/>
            <a:ahLst/>
            <a:cxnLst/>
            <a:rect r="r" b="b" t="t" l="l"/>
            <a:pathLst>
              <a:path h="9848974" w="22291917">
                <a:moveTo>
                  <a:pt x="0" y="0"/>
                </a:moveTo>
                <a:lnTo>
                  <a:pt x="22291917" y="0"/>
                </a:lnTo>
                <a:lnTo>
                  <a:pt x="22291917" y="9848974"/>
                </a:lnTo>
                <a:lnTo>
                  <a:pt x="0" y="98489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79303" y="5143500"/>
            <a:ext cx="3598580" cy="4114800"/>
          </a:xfrm>
          <a:custGeom>
            <a:avLst/>
            <a:gdLst/>
            <a:ahLst/>
            <a:cxnLst/>
            <a:rect r="r" b="b" t="t" l="l"/>
            <a:pathLst>
              <a:path h="4114800" w="3598580">
                <a:moveTo>
                  <a:pt x="0" y="0"/>
                </a:moveTo>
                <a:lnTo>
                  <a:pt x="3598579" y="0"/>
                </a:lnTo>
                <a:lnTo>
                  <a:pt x="3598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45751">
            <a:off x="1230086" y="259839"/>
            <a:ext cx="2495194" cy="2565153"/>
          </a:xfrm>
          <a:custGeom>
            <a:avLst/>
            <a:gdLst/>
            <a:ahLst/>
            <a:cxnLst/>
            <a:rect r="r" b="b" t="t" l="l"/>
            <a:pathLst>
              <a:path h="2565153" w="2495194">
                <a:moveTo>
                  <a:pt x="0" y="0"/>
                </a:moveTo>
                <a:lnTo>
                  <a:pt x="2495194" y="0"/>
                </a:lnTo>
                <a:lnTo>
                  <a:pt x="2495194" y="2565153"/>
                </a:lnTo>
                <a:lnTo>
                  <a:pt x="0" y="25651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96118">
            <a:off x="4755045" y="1784372"/>
            <a:ext cx="1101141" cy="1691697"/>
          </a:xfrm>
          <a:custGeom>
            <a:avLst/>
            <a:gdLst/>
            <a:ahLst/>
            <a:cxnLst/>
            <a:rect r="r" b="b" t="t" l="l"/>
            <a:pathLst>
              <a:path h="1691697" w="1101141">
                <a:moveTo>
                  <a:pt x="0" y="0"/>
                </a:moveTo>
                <a:lnTo>
                  <a:pt x="1101141" y="0"/>
                </a:lnTo>
                <a:lnTo>
                  <a:pt x="1101141" y="1691697"/>
                </a:lnTo>
                <a:lnTo>
                  <a:pt x="0" y="169169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76393" y="-548652"/>
            <a:ext cx="1459232" cy="1658218"/>
          </a:xfrm>
          <a:custGeom>
            <a:avLst/>
            <a:gdLst/>
            <a:ahLst/>
            <a:cxnLst/>
            <a:rect r="r" b="b" t="t" l="l"/>
            <a:pathLst>
              <a:path h="1658218" w="1459232">
                <a:moveTo>
                  <a:pt x="0" y="0"/>
                </a:moveTo>
                <a:lnTo>
                  <a:pt x="1459232" y="0"/>
                </a:lnTo>
                <a:lnTo>
                  <a:pt x="1459232" y="1658219"/>
                </a:lnTo>
                <a:lnTo>
                  <a:pt x="0" y="165821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31891">
            <a:off x="6286820" y="716215"/>
            <a:ext cx="1526533" cy="1015839"/>
          </a:xfrm>
          <a:custGeom>
            <a:avLst/>
            <a:gdLst/>
            <a:ahLst/>
            <a:cxnLst/>
            <a:rect r="r" b="b" t="t" l="l"/>
            <a:pathLst>
              <a:path h="1015839" w="1526533">
                <a:moveTo>
                  <a:pt x="0" y="0"/>
                </a:moveTo>
                <a:lnTo>
                  <a:pt x="1526534" y="0"/>
                </a:lnTo>
                <a:lnTo>
                  <a:pt x="1526534" y="1015839"/>
                </a:lnTo>
                <a:lnTo>
                  <a:pt x="0" y="101583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1369030"/>
            <a:ext cx="1981200" cy="1981200"/>
          </a:xfrm>
          <a:custGeom>
            <a:avLst/>
            <a:gdLst/>
            <a:ahLst/>
            <a:cxnLst/>
            <a:rect r="r" b="b" t="t" l="l"/>
            <a:pathLst>
              <a:path h="1981200" w="1981200">
                <a:moveTo>
                  <a:pt x="0" y="0"/>
                </a:moveTo>
                <a:lnTo>
                  <a:pt x="1981200" y="0"/>
                </a:lnTo>
                <a:lnTo>
                  <a:pt x="1981200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4711766">
            <a:off x="8648456" y="-673376"/>
            <a:ext cx="1412662" cy="1819588"/>
          </a:xfrm>
          <a:custGeom>
            <a:avLst/>
            <a:gdLst/>
            <a:ahLst/>
            <a:cxnLst/>
            <a:rect r="r" b="b" t="t" l="l"/>
            <a:pathLst>
              <a:path h="1819588" w="1412662">
                <a:moveTo>
                  <a:pt x="0" y="0"/>
                </a:moveTo>
                <a:lnTo>
                  <a:pt x="1412662" y="0"/>
                </a:lnTo>
                <a:lnTo>
                  <a:pt x="1412662" y="1819588"/>
                </a:lnTo>
                <a:lnTo>
                  <a:pt x="0" y="181958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669392">
            <a:off x="-706331" y="1229042"/>
            <a:ext cx="1412662" cy="1819588"/>
          </a:xfrm>
          <a:custGeom>
            <a:avLst/>
            <a:gdLst/>
            <a:ahLst/>
            <a:cxnLst/>
            <a:rect r="r" b="b" t="t" l="l"/>
            <a:pathLst>
              <a:path h="1819588" w="1412662">
                <a:moveTo>
                  <a:pt x="0" y="0"/>
                </a:moveTo>
                <a:lnTo>
                  <a:pt x="1412662" y="0"/>
                </a:lnTo>
                <a:lnTo>
                  <a:pt x="1412662" y="1819588"/>
                </a:lnTo>
                <a:lnTo>
                  <a:pt x="0" y="181958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849100" y="-128701"/>
            <a:ext cx="1744049" cy="1671116"/>
          </a:xfrm>
          <a:custGeom>
            <a:avLst/>
            <a:gdLst/>
            <a:ahLst/>
            <a:cxnLst/>
            <a:rect r="r" b="b" t="t" l="l"/>
            <a:pathLst>
              <a:path h="1671116" w="1744049">
                <a:moveTo>
                  <a:pt x="0" y="0"/>
                </a:moveTo>
                <a:lnTo>
                  <a:pt x="1744049" y="0"/>
                </a:lnTo>
                <a:lnTo>
                  <a:pt x="1744049" y="1671117"/>
                </a:lnTo>
                <a:lnTo>
                  <a:pt x="0" y="167111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7478">
            <a:off x="7072528" y="2214816"/>
            <a:ext cx="1412662" cy="1457921"/>
          </a:xfrm>
          <a:custGeom>
            <a:avLst/>
            <a:gdLst/>
            <a:ahLst/>
            <a:cxnLst/>
            <a:rect r="r" b="b" t="t" l="l"/>
            <a:pathLst>
              <a:path h="1457921" w="1412662">
                <a:moveTo>
                  <a:pt x="0" y="0"/>
                </a:moveTo>
                <a:lnTo>
                  <a:pt x="1412662" y="0"/>
                </a:lnTo>
                <a:lnTo>
                  <a:pt x="1412662" y="1457921"/>
                </a:lnTo>
                <a:lnTo>
                  <a:pt x="0" y="145792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-24806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334624">
            <a:off x="17538522" y="589055"/>
            <a:ext cx="1101141" cy="1691697"/>
          </a:xfrm>
          <a:custGeom>
            <a:avLst/>
            <a:gdLst/>
            <a:ahLst/>
            <a:cxnLst/>
            <a:rect r="r" b="b" t="t" l="l"/>
            <a:pathLst>
              <a:path h="1691697" w="1101141">
                <a:moveTo>
                  <a:pt x="0" y="0"/>
                </a:moveTo>
                <a:lnTo>
                  <a:pt x="1101141" y="0"/>
                </a:lnTo>
                <a:lnTo>
                  <a:pt x="1101141" y="1691698"/>
                </a:lnTo>
                <a:lnTo>
                  <a:pt x="0" y="169169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61267">
            <a:off x="12307100" y="2646729"/>
            <a:ext cx="1862291" cy="1068492"/>
          </a:xfrm>
          <a:custGeom>
            <a:avLst/>
            <a:gdLst/>
            <a:ahLst/>
            <a:cxnLst/>
            <a:rect r="r" b="b" t="t" l="l"/>
            <a:pathLst>
              <a:path h="1068492" w="1862291">
                <a:moveTo>
                  <a:pt x="0" y="0"/>
                </a:moveTo>
                <a:lnTo>
                  <a:pt x="1862291" y="0"/>
                </a:lnTo>
                <a:lnTo>
                  <a:pt x="1862291" y="1068492"/>
                </a:lnTo>
                <a:lnTo>
                  <a:pt x="0" y="106849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-74291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388689">
            <a:off x="15484186" y="-391853"/>
            <a:ext cx="1526533" cy="1015839"/>
          </a:xfrm>
          <a:custGeom>
            <a:avLst/>
            <a:gdLst/>
            <a:ahLst/>
            <a:cxnLst/>
            <a:rect r="r" b="b" t="t" l="l"/>
            <a:pathLst>
              <a:path h="1015839" w="1526533">
                <a:moveTo>
                  <a:pt x="0" y="0"/>
                </a:moveTo>
                <a:lnTo>
                  <a:pt x="1526533" y="0"/>
                </a:lnTo>
                <a:lnTo>
                  <a:pt x="1526533" y="1015839"/>
                </a:lnTo>
                <a:lnTo>
                  <a:pt x="0" y="101583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902664" y="1109567"/>
            <a:ext cx="1865212" cy="1865212"/>
          </a:xfrm>
          <a:custGeom>
            <a:avLst/>
            <a:gdLst/>
            <a:ahLst/>
            <a:cxnLst/>
            <a:rect r="r" b="b" t="t" l="l"/>
            <a:pathLst>
              <a:path h="1865212" w="1865212">
                <a:moveTo>
                  <a:pt x="0" y="0"/>
                </a:moveTo>
                <a:lnTo>
                  <a:pt x="1865212" y="0"/>
                </a:lnTo>
                <a:lnTo>
                  <a:pt x="1865212" y="1865212"/>
                </a:lnTo>
                <a:lnTo>
                  <a:pt x="0" y="186521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217473" y="8405132"/>
            <a:ext cx="7177532" cy="117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16"/>
              </a:lnSpc>
            </a:pPr>
            <a:r>
              <a:rPr lang="en-US" sz="6869">
                <a:solidFill>
                  <a:srgbClr val="69A3D5"/>
                </a:solidFill>
                <a:latin typeface="Barriecito"/>
                <a:ea typeface="Barriecito"/>
                <a:cs typeface="Barriecito"/>
                <a:sym typeface="Barriecito"/>
              </a:rPr>
              <a:t>Dwi Agung Septian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035625" y="4341330"/>
            <a:ext cx="10211827" cy="3686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88"/>
              </a:lnSpc>
            </a:pPr>
            <a:r>
              <a:rPr lang="en-US" sz="6991">
                <a:solidFill>
                  <a:srgbClr val="69A3D5"/>
                </a:solidFill>
                <a:latin typeface="Schoolbell"/>
                <a:ea typeface="Schoolbell"/>
                <a:cs typeface="Schoolbell"/>
                <a:sym typeface="Schoolbell"/>
              </a:rPr>
              <a:t>Implementasi &amp; Perhitungan Manual Fuzzy Inference System (fIS) Tsukamoto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60560" y="8948737"/>
            <a:ext cx="3545449" cy="53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Blogger"/>
                <a:ea typeface="Blogger"/>
                <a:cs typeface="Blogger"/>
                <a:sym typeface="Blogger"/>
              </a:rPr>
              <a:t>Kecerdasan Buatan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1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69439" y="3919721"/>
            <a:ext cx="4733551" cy="3416763"/>
          </a:xfrm>
          <a:custGeom>
            <a:avLst/>
            <a:gdLst/>
            <a:ahLst/>
            <a:cxnLst/>
            <a:rect r="r" b="b" t="t" l="l"/>
            <a:pathLst>
              <a:path h="3416763" w="4733551">
                <a:moveTo>
                  <a:pt x="0" y="0"/>
                </a:moveTo>
                <a:lnTo>
                  <a:pt x="4733551" y="0"/>
                </a:lnTo>
                <a:lnTo>
                  <a:pt x="4733551" y="3416763"/>
                </a:lnTo>
                <a:lnTo>
                  <a:pt x="0" y="3416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051540"/>
            <a:ext cx="11521216" cy="5153126"/>
          </a:xfrm>
          <a:custGeom>
            <a:avLst/>
            <a:gdLst/>
            <a:ahLst/>
            <a:cxnLst/>
            <a:rect r="r" b="b" t="t" l="l"/>
            <a:pathLst>
              <a:path h="5153126" w="11521216">
                <a:moveTo>
                  <a:pt x="0" y="0"/>
                </a:moveTo>
                <a:lnTo>
                  <a:pt x="11521216" y="0"/>
                </a:lnTo>
                <a:lnTo>
                  <a:pt x="11521216" y="5153126"/>
                </a:lnTo>
                <a:lnTo>
                  <a:pt x="0" y="515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96046" y="4351376"/>
            <a:ext cx="4963254" cy="3853290"/>
          </a:xfrm>
          <a:custGeom>
            <a:avLst/>
            <a:gdLst/>
            <a:ahLst/>
            <a:cxnLst/>
            <a:rect r="r" b="b" t="t" l="l"/>
            <a:pathLst>
              <a:path h="3853290" w="4963254">
                <a:moveTo>
                  <a:pt x="0" y="0"/>
                </a:moveTo>
                <a:lnTo>
                  <a:pt x="4963254" y="0"/>
                </a:lnTo>
                <a:lnTo>
                  <a:pt x="4963254" y="3853290"/>
                </a:lnTo>
                <a:lnTo>
                  <a:pt x="0" y="38532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519927" y="3783160"/>
            <a:ext cx="10969746" cy="355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</a:pPr>
            <a:r>
              <a:rPr lang="en-US" sz="2510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Metode Tsukamoto adalah salah satu metode dalam sistem logika fuzzy yang digunakan untuk mengambil keputusan berdasarkan aturan dan mengubah input fuzzifikasi menjadi output defuzzifikasi. </a:t>
            </a:r>
          </a:p>
          <a:p>
            <a:pPr algn="ctr">
              <a:lnSpc>
                <a:spcPts val="3514"/>
              </a:lnSpc>
            </a:pPr>
          </a:p>
          <a:p>
            <a:pPr algn="l" marL="542008" indent="-271004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Fuzzifikasi: Proses mengubah input menjadi nilai keanggotaan fuzzy.</a:t>
            </a:r>
          </a:p>
          <a:p>
            <a:pPr algn="l" marL="542008" indent="-271004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Inferensi: Proses penerapan aturan berdasarkan nilai keanggotaan.</a:t>
            </a:r>
          </a:p>
          <a:p>
            <a:pPr algn="l" marL="542008" indent="-271004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Defuzzifikasi: Proses mengubah hasil inferensi menjadi nilai crisp (output).</a:t>
            </a:r>
          </a:p>
          <a:p>
            <a:pPr algn="l">
              <a:lnSpc>
                <a:spcPts val="351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19927" y="866775"/>
            <a:ext cx="16278143" cy="1311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69A3D5"/>
                </a:solidFill>
                <a:latin typeface="Schoolbell"/>
                <a:ea typeface="Schoolbell"/>
                <a:cs typeface="Schoolbell"/>
                <a:sym typeface="Schoolbell"/>
              </a:rPr>
              <a:t>Fuzzy Inference System (FIS) Tsukamoto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1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58873" y="2640333"/>
            <a:ext cx="11100427" cy="2349413"/>
            <a:chOff x="0" y="0"/>
            <a:chExt cx="2467969" cy="5223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69" cy="522347"/>
            </a:xfrm>
            <a:custGeom>
              <a:avLst/>
              <a:gdLst/>
              <a:ahLst/>
              <a:cxnLst/>
              <a:rect r="r" b="b" t="t" l="l"/>
              <a:pathLst>
                <a:path h="522347" w="2467969">
                  <a:moveTo>
                    <a:pt x="35570" y="0"/>
                  </a:moveTo>
                  <a:lnTo>
                    <a:pt x="2432399" y="0"/>
                  </a:lnTo>
                  <a:cubicBezTo>
                    <a:pt x="2441833" y="0"/>
                    <a:pt x="2450880" y="3748"/>
                    <a:pt x="2457551" y="10418"/>
                  </a:cubicBezTo>
                  <a:cubicBezTo>
                    <a:pt x="2464221" y="17089"/>
                    <a:pt x="2467969" y="26136"/>
                    <a:pt x="2467969" y="35570"/>
                  </a:cubicBezTo>
                  <a:lnTo>
                    <a:pt x="2467969" y="486778"/>
                  </a:lnTo>
                  <a:cubicBezTo>
                    <a:pt x="2467969" y="496211"/>
                    <a:pt x="2464221" y="505259"/>
                    <a:pt x="2457551" y="511929"/>
                  </a:cubicBezTo>
                  <a:cubicBezTo>
                    <a:pt x="2450880" y="518600"/>
                    <a:pt x="2441833" y="522347"/>
                    <a:pt x="2432399" y="522347"/>
                  </a:cubicBezTo>
                  <a:lnTo>
                    <a:pt x="35570" y="522347"/>
                  </a:lnTo>
                  <a:cubicBezTo>
                    <a:pt x="26136" y="522347"/>
                    <a:pt x="17089" y="518600"/>
                    <a:pt x="10418" y="511929"/>
                  </a:cubicBezTo>
                  <a:cubicBezTo>
                    <a:pt x="3748" y="505259"/>
                    <a:pt x="0" y="496211"/>
                    <a:pt x="0" y="486778"/>
                  </a:cubicBezTo>
                  <a:lnTo>
                    <a:pt x="0" y="35570"/>
                  </a:lnTo>
                  <a:cubicBezTo>
                    <a:pt x="0" y="26136"/>
                    <a:pt x="3748" y="17089"/>
                    <a:pt x="10418" y="10418"/>
                  </a:cubicBezTo>
                  <a:cubicBezTo>
                    <a:pt x="17089" y="3748"/>
                    <a:pt x="26136" y="0"/>
                    <a:pt x="35570" y="0"/>
                  </a:cubicBezTo>
                  <a:close/>
                </a:path>
              </a:pathLst>
            </a:custGeom>
            <a:solidFill>
              <a:srgbClr val="F9DA8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467969" cy="579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9367097">
            <a:off x="136220" y="3763688"/>
            <a:ext cx="4733551" cy="3416763"/>
          </a:xfrm>
          <a:custGeom>
            <a:avLst/>
            <a:gdLst/>
            <a:ahLst/>
            <a:cxnLst/>
            <a:rect r="r" b="b" t="t" l="l"/>
            <a:pathLst>
              <a:path h="3416763" w="4733551">
                <a:moveTo>
                  <a:pt x="0" y="0"/>
                </a:moveTo>
                <a:lnTo>
                  <a:pt x="4733551" y="0"/>
                </a:lnTo>
                <a:lnTo>
                  <a:pt x="4733551" y="3416764"/>
                </a:lnTo>
                <a:lnTo>
                  <a:pt x="0" y="34167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5340" y="3413201"/>
            <a:ext cx="2753175" cy="4114800"/>
          </a:xfrm>
          <a:custGeom>
            <a:avLst/>
            <a:gdLst/>
            <a:ahLst/>
            <a:cxnLst/>
            <a:rect r="r" b="b" t="t" l="l"/>
            <a:pathLst>
              <a:path h="4114800" w="2753175">
                <a:moveTo>
                  <a:pt x="0" y="0"/>
                </a:moveTo>
                <a:lnTo>
                  <a:pt x="2753175" y="0"/>
                </a:lnTo>
                <a:lnTo>
                  <a:pt x="27531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2502996" y="866775"/>
            <a:ext cx="14301700" cy="1311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639"/>
              </a:lnSpc>
              <a:spcBef>
                <a:spcPct val="0"/>
              </a:spcBef>
            </a:pPr>
            <a:r>
              <a:rPr lang="en-US" sz="7599" strike="noStrike" u="none">
                <a:solidFill>
                  <a:srgbClr val="69A3D5"/>
                </a:solidFill>
                <a:latin typeface="Schoolbell"/>
                <a:ea typeface="Schoolbell"/>
                <a:cs typeface="Schoolbell"/>
                <a:sym typeface="Schoolbell"/>
              </a:rPr>
              <a:t>Langkah-langkah FIS Tsukamoto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51751" y="3308426"/>
            <a:ext cx="10314671" cy="1183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Menggunakan fungsi keanggotaan untuk input seperti permintaan dan persediaan.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06886" y="2601605"/>
            <a:ext cx="2997794" cy="602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7" indent="-356233" lvl="1">
              <a:lnSpc>
                <a:spcPts val="4619"/>
              </a:lnSpc>
              <a:buAutoNum type="arabicPeriod" startAt="1"/>
            </a:pPr>
            <a:r>
              <a:rPr lang="en-US" sz="3299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Fuzzifikasi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158873" y="5199296"/>
            <a:ext cx="11100427" cy="2349413"/>
            <a:chOff x="0" y="0"/>
            <a:chExt cx="2467969" cy="5223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67969" cy="522347"/>
            </a:xfrm>
            <a:custGeom>
              <a:avLst/>
              <a:gdLst/>
              <a:ahLst/>
              <a:cxnLst/>
              <a:rect r="r" b="b" t="t" l="l"/>
              <a:pathLst>
                <a:path h="522347" w="2467969">
                  <a:moveTo>
                    <a:pt x="35570" y="0"/>
                  </a:moveTo>
                  <a:lnTo>
                    <a:pt x="2432399" y="0"/>
                  </a:lnTo>
                  <a:cubicBezTo>
                    <a:pt x="2441833" y="0"/>
                    <a:pt x="2450880" y="3748"/>
                    <a:pt x="2457551" y="10418"/>
                  </a:cubicBezTo>
                  <a:cubicBezTo>
                    <a:pt x="2464221" y="17089"/>
                    <a:pt x="2467969" y="26136"/>
                    <a:pt x="2467969" y="35570"/>
                  </a:cubicBezTo>
                  <a:lnTo>
                    <a:pt x="2467969" y="486778"/>
                  </a:lnTo>
                  <a:cubicBezTo>
                    <a:pt x="2467969" y="496211"/>
                    <a:pt x="2464221" y="505259"/>
                    <a:pt x="2457551" y="511929"/>
                  </a:cubicBezTo>
                  <a:cubicBezTo>
                    <a:pt x="2450880" y="518600"/>
                    <a:pt x="2441833" y="522347"/>
                    <a:pt x="2432399" y="522347"/>
                  </a:cubicBezTo>
                  <a:lnTo>
                    <a:pt x="35570" y="522347"/>
                  </a:lnTo>
                  <a:cubicBezTo>
                    <a:pt x="26136" y="522347"/>
                    <a:pt x="17089" y="518600"/>
                    <a:pt x="10418" y="511929"/>
                  </a:cubicBezTo>
                  <a:cubicBezTo>
                    <a:pt x="3748" y="505259"/>
                    <a:pt x="0" y="496211"/>
                    <a:pt x="0" y="486778"/>
                  </a:cubicBezTo>
                  <a:lnTo>
                    <a:pt x="0" y="35570"/>
                  </a:lnTo>
                  <a:cubicBezTo>
                    <a:pt x="0" y="26136"/>
                    <a:pt x="3748" y="17089"/>
                    <a:pt x="10418" y="10418"/>
                  </a:cubicBezTo>
                  <a:cubicBezTo>
                    <a:pt x="17089" y="3748"/>
                    <a:pt x="26136" y="0"/>
                    <a:pt x="35570" y="0"/>
                  </a:cubicBezTo>
                  <a:close/>
                </a:path>
              </a:pathLst>
            </a:custGeom>
            <a:solidFill>
              <a:srgbClr val="F9DA8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467969" cy="579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551751" y="5867389"/>
            <a:ext cx="10314671" cy="1183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Berdasarkan aturan yang ditetapkan, output dihasilkan (produksi bertambah atau berkurang).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89849" y="5127544"/>
            <a:ext cx="2031870" cy="602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2. Inferensi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158873" y="7758259"/>
            <a:ext cx="11100427" cy="2349413"/>
            <a:chOff x="0" y="0"/>
            <a:chExt cx="2467969" cy="5223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67969" cy="522347"/>
            </a:xfrm>
            <a:custGeom>
              <a:avLst/>
              <a:gdLst/>
              <a:ahLst/>
              <a:cxnLst/>
              <a:rect r="r" b="b" t="t" l="l"/>
              <a:pathLst>
                <a:path h="522347" w="2467969">
                  <a:moveTo>
                    <a:pt x="35570" y="0"/>
                  </a:moveTo>
                  <a:lnTo>
                    <a:pt x="2432399" y="0"/>
                  </a:lnTo>
                  <a:cubicBezTo>
                    <a:pt x="2441833" y="0"/>
                    <a:pt x="2450880" y="3748"/>
                    <a:pt x="2457551" y="10418"/>
                  </a:cubicBezTo>
                  <a:cubicBezTo>
                    <a:pt x="2464221" y="17089"/>
                    <a:pt x="2467969" y="26136"/>
                    <a:pt x="2467969" y="35570"/>
                  </a:cubicBezTo>
                  <a:lnTo>
                    <a:pt x="2467969" y="486778"/>
                  </a:lnTo>
                  <a:cubicBezTo>
                    <a:pt x="2467969" y="496211"/>
                    <a:pt x="2464221" y="505259"/>
                    <a:pt x="2457551" y="511929"/>
                  </a:cubicBezTo>
                  <a:cubicBezTo>
                    <a:pt x="2450880" y="518600"/>
                    <a:pt x="2441833" y="522347"/>
                    <a:pt x="2432399" y="522347"/>
                  </a:cubicBezTo>
                  <a:lnTo>
                    <a:pt x="35570" y="522347"/>
                  </a:lnTo>
                  <a:cubicBezTo>
                    <a:pt x="26136" y="522347"/>
                    <a:pt x="17089" y="518600"/>
                    <a:pt x="10418" y="511929"/>
                  </a:cubicBezTo>
                  <a:cubicBezTo>
                    <a:pt x="3748" y="505259"/>
                    <a:pt x="0" y="496211"/>
                    <a:pt x="0" y="486778"/>
                  </a:cubicBezTo>
                  <a:lnTo>
                    <a:pt x="0" y="35570"/>
                  </a:lnTo>
                  <a:cubicBezTo>
                    <a:pt x="0" y="26136"/>
                    <a:pt x="3748" y="17089"/>
                    <a:pt x="10418" y="10418"/>
                  </a:cubicBezTo>
                  <a:cubicBezTo>
                    <a:pt x="17089" y="3748"/>
                    <a:pt x="26136" y="0"/>
                    <a:pt x="35570" y="0"/>
                  </a:cubicBezTo>
                  <a:close/>
                </a:path>
              </a:pathLst>
            </a:custGeom>
            <a:solidFill>
              <a:srgbClr val="F9DA8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2467969" cy="579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551751" y="8426352"/>
            <a:ext cx="10314671" cy="1183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Menggunakan rata-rata tertimbang untuk menghitung nilai output akhir (produksi).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10189" y="7638963"/>
            <a:ext cx="2997794" cy="602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3. Defuzzifikasi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1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7744" y="2616185"/>
            <a:ext cx="11100427" cy="3146301"/>
            <a:chOff x="0" y="0"/>
            <a:chExt cx="2467969" cy="6995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69" cy="699520"/>
            </a:xfrm>
            <a:custGeom>
              <a:avLst/>
              <a:gdLst/>
              <a:ahLst/>
              <a:cxnLst/>
              <a:rect r="r" b="b" t="t" l="l"/>
              <a:pathLst>
                <a:path h="699520" w="2467969">
                  <a:moveTo>
                    <a:pt x="35570" y="0"/>
                  </a:moveTo>
                  <a:lnTo>
                    <a:pt x="2432399" y="0"/>
                  </a:lnTo>
                  <a:cubicBezTo>
                    <a:pt x="2441833" y="0"/>
                    <a:pt x="2450880" y="3748"/>
                    <a:pt x="2457551" y="10418"/>
                  </a:cubicBezTo>
                  <a:cubicBezTo>
                    <a:pt x="2464221" y="17089"/>
                    <a:pt x="2467969" y="26136"/>
                    <a:pt x="2467969" y="35570"/>
                  </a:cubicBezTo>
                  <a:lnTo>
                    <a:pt x="2467969" y="663951"/>
                  </a:lnTo>
                  <a:cubicBezTo>
                    <a:pt x="2467969" y="673384"/>
                    <a:pt x="2464221" y="682431"/>
                    <a:pt x="2457551" y="689102"/>
                  </a:cubicBezTo>
                  <a:cubicBezTo>
                    <a:pt x="2450880" y="695773"/>
                    <a:pt x="2441833" y="699520"/>
                    <a:pt x="2432399" y="699520"/>
                  </a:cubicBezTo>
                  <a:lnTo>
                    <a:pt x="35570" y="699520"/>
                  </a:lnTo>
                  <a:cubicBezTo>
                    <a:pt x="26136" y="699520"/>
                    <a:pt x="17089" y="695773"/>
                    <a:pt x="10418" y="689102"/>
                  </a:cubicBezTo>
                  <a:cubicBezTo>
                    <a:pt x="3748" y="682431"/>
                    <a:pt x="0" y="673384"/>
                    <a:pt x="0" y="663951"/>
                  </a:cubicBezTo>
                  <a:lnTo>
                    <a:pt x="0" y="35570"/>
                  </a:lnTo>
                  <a:cubicBezTo>
                    <a:pt x="0" y="26136"/>
                    <a:pt x="3748" y="17089"/>
                    <a:pt x="10418" y="10418"/>
                  </a:cubicBezTo>
                  <a:cubicBezTo>
                    <a:pt x="17089" y="3748"/>
                    <a:pt x="26136" y="0"/>
                    <a:pt x="35570" y="0"/>
                  </a:cubicBezTo>
                  <a:close/>
                </a:path>
              </a:pathLst>
            </a:custGeom>
            <a:solidFill>
              <a:srgbClr val="F9DA8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467969" cy="7566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9367097">
            <a:off x="136220" y="3763688"/>
            <a:ext cx="4733551" cy="3416763"/>
          </a:xfrm>
          <a:custGeom>
            <a:avLst/>
            <a:gdLst/>
            <a:ahLst/>
            <a:cxnLst/>
            <a:rect r="r" b="b" t="t" l="l"/>
            <a:pathLst>
              <a:path h="3416763" w="4733551">
                <a:moveTo>
                  <a:pt x="0" y="0"/>
                </a:moveTo>
                <a:lnTo>
                  <a:pt x="4733551" y="0"/>
                </a:lnTo>
                <a:lnTo>
                  <a:pt x="4733551" y="3416764"/>
                </a:lnTo>
                <a:lnTo>
                  <a:pt x="0" y="34167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55340" y="817247"/>
            <a:ext cx="16222831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59"/>
              </a:lnSpc>
              <a:spcBef>
                <a:spcPct val="0"/>
              </a:spcBef>
            </a:pPr>
            <a:r>
              <a:rPr lang="en-US" sz="6256">
                <a:solidFill>
                  <a:srgbClr val="69A3D5"/>
                </a:solidFill>
                <a:latin typeface="Schoolbell"/>
                <a:ea typeface="Schoolbell"/>
                <a:cs typeface="Schoolbell"/>
                <a:sym typeface="Schoolbell"/>
              </a:rPr>
              <a:t>Fungsi Keanggotaan Permintaan dan Persediaan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01239" y="3049747"/>
            <a:ext cx="10653437" cy="2055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2"/>
              </a:lnSpc>
            </a:pPr>
            <a:r>
              <a:rPr lang="en-US" sz="2887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Permintaan:</a:t>
            </a:r>
          </a:p>
          <a:p>
            <a:pPr algn="ctr" marL="623474" indent="-311737" lvl="1">
              <a:lnSpc>
                <a:spcPts val="4042"/>
              </a:lnSpc>
              <a:buFont typeface="Arial"/>
              <a:buChar char="•"/>
            </a:pPr>
            <a:r>
              <a:rPr lang="en-US" sz="2887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Turun: Keanggotaan untuk permintaan antara 1000 dan 3000.</a:t>
            </a:r>
          </a:p>
          <a:p>
            <a:pPr algn="ctr" marL="623474" indent="-311737" lvl="1">
              <a:lnSpc>
                <a:spcPts val="4042"/>
              </a:lnSpc>
              <a:buFont typeface="Arial"/>
              <a:buChar char="•"/>
            </a:pPr>
            <a:r>
              <a:rPr lang="en-US" sz="2887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Tetap: Keanggotaan untuk permintaan 3000.</a:t>
            </a:r>
          </a:p>
          <a:p>
            <a:pPr algn="ctr" marL="623474" indent="-311737" lvl="1">
              <a:lnSpc>
                <a:spcPts val="4042"/>
              </a:lnSpc>
              <a:buFont typeface="Arial"/>
              <a:buChar char="•"/>
            </a:pPr>
            <a:r>
              <a:rPr lang="en-US" sz="2887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Naik: Keanggotaan untuk permintaan antara 3000 dan 5000.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277744" y="6111999"/>
            <a:ext cx="11100427" cy="3146301"/>
            <a:chOff x="0" y="0"/>
            <a:chExt cx="2467969" cy="6995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7969" cy="699520"/>
            </a:xfrm>
            <a:custGeom>
              <a:avLst/>
              <a:gdLst/>
              <a:ahLst/>
              <a:cxnLst/>
              <a:rect r="r" b="b" t="t" l="l"/>
              <a:pathLst>
                <a:path h="699520" w="2467969">
                  <a:moveTo>
                    <a:pt x="35570" y="0"/>
                  </a:moveTo>
                  <a:lnTo>
                    <a:pt x="2432399" y="0"/>
                  </a:lnTo>
                  <a:cubicBezTo>
                    <a:pt x="2441833" y="0"/>
                    <a:pt x="2450880" y="3748"/>
                    <a:pt x="2457551" y="10418"/>
                  </a:cubicBezTo>
                  <a:cubicBezTo>
                    <a:pt x="2464221" y="17089"/>
                    <a:pt x="2467969" y="26136"/>
                    <a:pt x="2467969" y="35570"/>
                  </a:cubicBezTo>
                  <a:lnTo>
                    <a:pt x="2467969" y="663951"/>
                  </a:lnTo>
                  <a:cubicBezTo>
                    <a:pt x="2467969" y="673384"/>
                    <a:pt x="2464221" y="682431"/>
                    <a:pt x="2457551" y="689102"/>
                  </a:cubicBezTo>
                  <a:cubicBezTo>
                    <a:pt x="2450880" y="695773"/>
                    <a:pt x="2441833" y="699520"/>
                    <a:pt x="2432399" y="699520"/>
                  </a:cubicBezTo>
                  <a:lnTo>
                    <a:pt x="35570" y="699520"/>
                  </a:lnTo>
                  <a:cubicBezTo>
                    <a:pt x="26136" y="699520"/>
                    <a:pt x="17089" y="695773"/>
                    <a:pt x="10418" y="689102"/>
                  </a:cubicBezTo>
                  <a:cubicBezTo>
                    <a:pt x="3748" y="682431"/>
                    <a:pt x="0" y="673384"/>
                    <a:pt x="0" y="663951"/>
                  </a:cubicBezTo>
                  <a:lnTo>
                    <a:pt x="0" y="35570"/>
                  </a:lnTo>
                  <a:cubicBezTo>
                    <a:pt x="0" y="26136"/>
                    <a:pt x="3748" y="17089"/>
                    <a:pt x="10418" y="10418"/>
                  </a:cubicBezTo>
                  <a:cubicBezTo>
                    <a:pt x="17089" y="3748"/>
                    <a:pt x="26136" y="0"/>
                    <a:pt x="35570" y="0"/>
                  </a:cubicBezTo>
                  <a:close/>
                </a:path>
              </a:pathLst>
            </a:custGeom>
            <a:solidFill>
              <a:srgbClr val="F9DA8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467969" cy="7566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501239" y="6545562"/>
            <a:ext cx="10653437" cy="2055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2"/>
              </a:lnSpc>
            </a:pPr>
            <a:r>
              <a:rPr lang="en-US" sz="2887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Persediaan:</a:t>
            </a:r>
          </a:p>
          <a:p>
            <a:pPr algn="ctr" marL="623474" indent="-311737" lvl="1">
              <a:lnSpc>
                <a:spcPts val="4042"/>
              </a:lnSpc>
              <a:buFont typeface="Arial"/>
              <a:buChar char="•"/>
            </a:pPr>
            <a:r>
              <a:rPr lang="en-US" sz="2887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Sedikit: Keanggotaan untuk persediaan antara 200 dan 400.</a:t>
            </a:r>
          </a:p>
          <a:p>
            <a:pPr algn="ctr" marL="623474" indent="-311737" lvl="1">
              <a:lnSpc>
                <a:spcPts val="4042"/>
              </a:lnSpc>
              <a:buFont typeface="Arial"/>
              <a:buChar char="•"/>
            </a:pPr>
            <a:r>
              <a:rPr lang="en-US" sz="2887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S</a:t>
            </a:r>
            <a:r>
              <a:rPr lang="en-US" sz="2887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edang: Keanggotaan untuk persediaan 500.</a:t>
            </a:r>
          </a:p>
          <a:p>
            <a:pPr algn="ctr" marL="623474" indent="-311737" lvl="1">
              <a:lnSpc>
                <a:spcPts val="4042"/>
              </a:lnSpc>
              <a:buFont typeface="Arial"/>
              <a:buChar char="•"/>
            </a:pPr>
            <a:r>
              <a:rPr lang="en-US" sz="2887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B</a:t>
            </a:r>
            <a:r>
              <a:rPr lang="en-US" sz="2887">
                <a:solidFill>
                  <a:srgbClr val="3D3B3B"/>
                </a:solidFill>
                <a:latin typeface="Blogger"/>
                <a:ea typeface="Blogger"/>
                <a:cs typeface="Blogger"/>
                <a:sym typeface="Blogger"/>
              </a:rPr>
              <a:t>anyak: Keanggotaan untuk persediaan antara 600 dan 800.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28700" y="3895873"/>
            <a:ext cx="4137987" cy="3152393"/>
          </a:xfrm>
          <a:custGeom>
            <a:avLst/>
            <a:gdLst/>
            <a:ahLst/>
            <a:cxnLst/>
            <a:rect r="r" b="b" t="t" l="l"/>
            <a:pathLst>
              <a:path h="3152393" w="4137987">
                <a:moveTo>
                  <a:pt x="0" y="0"/>
                </a:moveTo>
                <a:lnTo>
                  <a:pt x="4137987" y="0"/>
                </a:lnTo>
                <a:lnTo>
                  <a:pt x="4137987" y="3152394"/>
                </a:lnTo>
                <a:lnTo>
                  <a:pt x="0" y="3152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1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56741"/>
            <a:ext cx="5194433" cy="1689488"/>
          </a:xfrm>
          <a:custGeom>
            <a:avLst/>
            <a:gdLst/>
            <a:ahLst/>
            <a:cxnLst/>
            <a:rect r="r" b="b" t="t" l="l"/>
            <a:pathLst>
              <a:path h="1689488" w="5194433">
                <a:moveTo>
                  <a:pt x="0" y="0"/>
                </a:moveTo>
                <a:lnTo>
                  <a:pt x="5194433" y="0"/>
                </a:lnTo>
                <a:lnTo>
                  <a:pt x="5194433" y="1689488"/>
                </a:lnTo>
                <a:lnTo>
                  <a:pt x="0" y="1689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8825">
            <a:off x="5196914" y="846897"/>
            <a:ext cx="983440" cy="1266726"/>
          </a:xfrm>
          <a:custGeom>
            <a:avLst/>
            <a:gdLst/>
            <a:ahLst/>
            <a:cxnLst/>
            <a:rect r="r" b="b" t="t" l="l"/>
            <a:pathLst>
              <a:path h="1266726" w="983440">
                <a:moveTo>
                  <a:pt x="0" y="0"/>
                </a:moveTo>
                <a:lnTo>
                  <a:pt x="983440" y="0"/>
                </a:lnTo>
                <a:lnTo>
                  <a:pt x="983440" y="1266726"/>
                </a:lnTo>
                <a:lnTo>
                  <a:pt x="0" y="12667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73295" y="564567"/>
            <a:ext cx="5105244" cy="1311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69A3D5"/>
                </a:solidFill>
                <a:latin typeface="Schoolbell"/>
                <a:ea typeface="Schoolbell"/>
                <a:cs typeface="Schoolbell"/>
                <a:sym typeface="Schoolbell"/>
              </a:rPr>
              <a:t>Rule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652491" y="2413077"/>
            <a:ext cx="6072286" cy="1699078"/>
            <a:chOff x="0" y="0"/>
            <a:chExt cx="1545715" cy="4325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5715" cy="432504"/>
            </a:xfrm>
            <a:custGeom>
              <a:avLst/>
              <a:gdLst/>
              <a:ahLst/>
              <a:cxnLst/>
              <a:rect r="r" b="b" t="t" l="l"/>
              <a:pathLst>
                <a:path h="432504" w="1545715">
                  <a:moveTo>
                    <a:pt x="35699" y="0"/>
                  </a:moveTo>
                  <a:lnTo>
                    <a:pt x="1510017" y="0"/>
                  </a:lnTo>
                  <a:cubicBezTo>
                    <a:pt x="1529732" y="0"/>
                    <a:pt x="1545715" y="15983"/>
                    <a:pt x="1545715" y="35699"/>
                  </a:cubicBezTo>
                  <a:lnTo>
                    <a:pt x="1545715" y="396806"/>
                  </a:lnTo>
                  <a:cubicBezTo>
                    <a:pt x="1545715" y="406273"/>
                    <a:pt x="1541954" y="415354"/>
                    <a:pt x="1535259" y="422048"/>
                  </a:cubicBezTo>
                  <a:cubicBezTo>
                    <a:pt x="1528565" y="428743"/>
                    <a:pt x="1519484" y="432504"/>
                    <a:pt x="1510017" y="432504"/>
                  </a:cubicBezTo>
                  <a:lnTo>
                    <a:pt x="35699" y="432504"/>
                  </a:lnTo>
                  <a:cubicBezTo>
                    <a:pt x="15983" y="432504"/>
                    <a:pt x="0" y="416521"/>
                    <a:pt x="0" y="396806"/>
                  </a:cubicBezTo>
                  <a:lnTo>
                    <a:pt x="0" y="35699"/>
                  </a:lnTo>
                  <a:cubicBezTo>
                    <a:pt x="0" y="26231"/>
                    <a:pt x="3761" y="17151"/>
                    <a:pt x="10456" y="10456"/>
                  </a:cubicBezTo>
                  <a:cubicBezTo>
                    <a:pt x="17151" y="3761"/>
                    <a:pt x="26231" y="0"/>
                    <a:pt x="3569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545715" cy="527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Rule 1: Permintaan Turun AND Persediaan Sedikit → Produksi Bertambah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52491" y="4293129"/>
            <a:ext cx="6072286" cy="1699078"/>
            <a:chOff x="0" y="0"/>
            <a:chExt cx="1545715" cy="4325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5715" cy="432504"/>
            </a:xfrm>
            <a:custGeom>
              <a:avLst/>
              <a:gdLst/>
              <a:ahLst/>
              <a:cxnLst/>
              <a:rect r="r" b="b" t="t" l="l"/>
              <a:pathLst>
                <a:path h="432504" w="1545715">
                  <a:moveTo>
                    <a:pt x="35699" y="0"/>
                  </a:moveTo>
                  <a:lnTo>
                    <a:pt x="1510017" y="0"/>
                  </a:lnTo>
                  <a:cubicBezTo>
                    <a:pt x="1529732" y="0"/>
                    <a:pt x="1545715" y="15983"/>
                    <a:pt x="1545715" y="35699"/>
                  </a:cubicBezTo>
                  <a:lnTo>
                    <a:pt x="1545715" y="396806"/>
                  </a:lnTo>
                  <a:cubicBezTo>
                    <a:pt x="1545715" y="406273"/>
                    <a:pt x="1541954" y="415354"/>
                    <a:pt x="1535259" y="422048"/>
                  </a:cubicBezTo>
                  <a:cubicBezTo>
                    <a:pt x="1528565" y="428743"/>
                    <a:pt x="1519484" y="432504"/>
                    <a:pt x="1510017" y="432504"/>
                  </a:cubicBezTo>
                  <a:lnTo>
                    <a:pt x="35699" y="432504"/>
                  </a:lnTo>
                  <a:cubicBezTo>
                    <a:pt x="15983" y="432504"/>
                    <a:pt x="0" y="416521"/>
                    <a:pt x="0" y="396806"/>
                  </a:cubicBezTo>
                  <a:lnTo>
                    <a:pt x="0" y="35699"/>
                  </a:lnTo>
                  <a:cubicBezTo>
                    <a:pt x="0" y="26231"/>
                    <a:pt x="3761" y="17151"/>
                    <a:pt x="10456" y="10456"/>
                  </a:cubicBezTo>
                  <a:cubicBezTo>
                    <a:pt x="17151" y="3761"/>
                    <a:pt x="26231" y="0"/>
                    <a:pt x="3569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0"/>
              <a:ext cx="1545715" cy="527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Rule 2: Permintaan Turun AND Persediaan Sedang → Produksi Berkurang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652491" y="6173182"/>
            <a:ext cx="6072286" cy="1699078"/>
            <a:chOff x="0" y="0"/>
            <a:chExt cx="1545715" cy="43250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45715" cy="432504"/>
            </a:xfrm>
            <a:custGeom>
              <a:avLst/>
              <a:gdLst/>
              <a:ahLst/>
              <a:cxnLst/>
              <a:rect r="r" b="b" t="t" l="l"/>
              <a:pathLst>
                <a:path h="432504" w="1545715">
                  <a:moveTo>
                    <a:pt x="35699" y="0"/>
                  </a:moveTo>
                  <a:lnTo>
                    <a:pt x="1510017" y="0"/>
                  </a:lnTo>
                  <a:cubicBezTo>
                    <a:pt x="1529732" y="0"/>
                    <a:pt x="1545715" y="15983"/>
                    <a:pt x="1545715" y="35699"/>
                  </a:cubicBezTo>
                  <a:lnTo>
                    <a:pt x="1545715" y="396806"/>
                  </a:lnTo>
                  <a:cubicBezTo>
                    <a:pt x="1545715" y="406273"/>
                    <a:pt x="1541954" y="415354"/>
                    <a:pt x="1535259" y="422048"/>
                  </a:cubicBezTo>
                  <a:cubicBezTo>
                    <a:pt x="1528565" y="428743"/>
                    <a:pt x="1519484" y="432504"/>
                    <a:pt x="1510017" y="432504"/>
                  </a:cubicBezTo>
                  <a:lnTo>
                    <a:pt x="35699" y="432504"/>
                  </a:lnTo>
                  <a:cubicBezTo>
                    <a:pt x="15983" y="432504"/>
                    <a:pt x="0" y="416521"/>
                    <a:pt x="0" y="396806"/>
                  </a:cubicBezTo>
                  <a:lnTo>
                    <a:pt x="0" y="35699"/>
                  </a:lnTo>
                  <a:cubicBezTo>
                    <a:pt x="0" y="26231"/>
                    <a:pt x="3761" y="17151"/>
                    <a:pt x="10456" y="10456"/>
                  </a:cubicBezTo>
                  <a:cubicBezTo>
                    <a:pt x="17151" y="3761"/>
                    <a:pt x="26231" y="0"/>
                    <a:pt x="3569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0"/>
              <a:ext cx="1545715" cy="527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Rule 3: Permintaan Turun AND Persediaan Banyak → Produksi Berkurang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52491" y="8053235"/>
            <a:ext cx="6072286" cy="1699078"/>
            <a:chOff x="0" y="0"/>
            <a:chExt cx="1545715" cy="43250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45715" cy="432504"/>
            </a:xfrm>
            <a:custGeom>
              <a:avLst/>
              <a:gdLst/>
              <a:ahLst/>
              <a:cxnLst/>
              <a:rect r="r" b="b" t="t" l="l"/>
              <a:pathLst>
                <a:path h="432504" w="1545715">
                  <a:moveTo>
                    <a:pt x="35699" y="0"/>
                  </a:moveTo>
                  <a:lnTo>
                    <a:pt x="1510017" y="0"/>
                  </a:lnTo>
                  <a:cubicBezTo>
                    <a:pt x="1529732" y="0"/>
                    <a:pt x="1545715" y="15983"/>
                    <a:pt x="1545715" y="35699"/>
                  </a:cubicBezTo>
                  <a:lnTo>
                    <a:pt x="1545715" y="396806"/>
                  </a:lnTo>
                  <a:cubicBezTo>
                    <a:pt x="1545715" y="406273"/>
                    <a:pt x="1541954" y="415354"/>
                    <a:pt x="1535259" y="422048"/>
                  </a:cubicBezTo>
                  <a:cubicBezTo>
                    <a:pt x="1528565" y="428743"/>
                    <a:pt x="1519484" y="432504"/>
                    <a:pt x="1510017" y="432504"/>
                  </a:cubicBezTo>
                  <a:lnTo>
                    <a:pt x="35699" y="432504"/>
                  </a:lnTo>
                  <a:cubicBezTo>
                    <a:pt x="15983" y="432504"/>
                    <a:pt x="0" y="416521"/>
                    <a:pt x="0" y="396806"/>
                  </a:cubicBezTo>
                  <a:lnTo>
                    <a:pt x="0" y="35699"/>
                  </a:lnTo>
                  <a:cubicBezTo>
                    <a:pt x="0" y="26231"/>
                    <a:pt x="3761" y="17151"/>
                    <a:pt x="10456" y="10456"/>
                  </a:cubicBezTo>
                  <a:cubicBezTo>
                    <a:pt x="17151" y="3761"/>
                    <a:pt x="26231" y="0"/>
                    <a:pt x="3569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0"/>
              <a:ext cx="1545715" cy="527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Rule 4: Permintaan Tetap AND Persediaan Sedikit → Produksi Bertambah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757341" y="533024"/>
            <a:ext cx="6072286" cy="1699078"/>
            <a:chOff x="0" y="0"/>
            <a:chExt cx="1545715" cy="43250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45715" cy="432504"/>
            </a:xfrm>
            <a:custGeom>
              <a:avLst/>
              <a:gdLst/>
              <a:ahLst/>
              <a:cxnLst/>
              <a:rect r="r" b="b" t="t" l="l"/>
              <a:pathLst>
                <a:path h="432504" w="1545715">
                  <a:moveTo>
                    <a:pt x="35699" y="0"/>
                  </a:moveTo>
                  <a:lnTo>
                    <a:pt x="1510017" y="0"/>
                  </a:lnTo>
                  <a:cubicBezTo>
                    <a:pt x="1529732" y="0"/>
                    <a:pt x="1545715" y="15983"/>
                    <a:pt x="1545715" y="35699"/>
                  </a:cubicBezTo>
                  <a:lnTo>
                    <a:pt x="1545715" y="396806"/>
                  </a:lnTo>
                  <a:cubicBezTo>
                    <a:pt x="1545715" y="406273"/>
                    <a:pt x="1541954" y="415354"/>
                    <a:pt x="1535259" y="422048"/>
                  </a:cubicBezTo>
                  <a:cubicBezTo>
                    <a:pt x="1528565" y="428743"/>
                    <a:pt x="1519484" y="432504"/>
                    <a:pt x="1510017" y="432504"/>
                  </a:cubicBezTo>
                  <a:lnTo>
                    <a:pt x="35699" y="432504"/>
                  </a:lnTo>
                  <a:cubicBezTo>
                    <a:pt x="15983" y="432504"/>
                    <a:pt x="0" y="416521"/>
                    <a:pt x="0" y="396806"/>
                  </a:cubicBezTo>
                  <a:lnTo>
                    <a:pt x="0" y="35699"/>
                  </a:lnTo>
                  <a:cubicBezTo>
                    <a:pt x="0" y="26231"/>
                    <a:pt x="3761" y="17151"/>
                    <a:pt x="10456" y="10456"/>
                  </a:cubicBezTo>
                  <a:cubicBezTo>
                    <a:pt x="17151" y="3761"/>
                    <a:pt x="26231" y="0"/>
                    <a:pt x="3569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0"/>
              <a:ext cx="1545715" cy="527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Rule 5: Permintaan Tetap AND Persediaan Sedang → Produksi Berkurang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757341" y="2413077"/>
            <a:ext cx="6072286" cy="1699078"/>
            <a:chOff x="0" y="0"/>
            <a:chExt cx="1545715" cy="43250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45715" cy="432504"/>
            </a:xfrm>
            <a:custGeom>
              <a:avLst/>
              <a:gdLst/>
              <a:ahLst/>
              <a:cxnLst/>
              <a:rect r="r" b="b" t="t" l="l"/>
              <a:pathLst>
                <a:path h="432504" w="1545715">
                  <a:moveTo>
                    <a:pt x="35699" y="0"/>
                  </a:moveTo>
                  <a:lnTo>
                    <a:pt x="1510017" y="0"/>
                  </a:lnTo>
                  <a:cubicBezTo>
                    <a:pt x="1529732" y="0"/>
                    <a:pt x="1545715" y="15983"/>
                    <a:pt x="1545715" y="35699"/>
                  </a:cubicBezTo>
                  <a:lnTo>
                    <a:pt x="1545715" y="396806"/>
                  </a:lnTo>
                  <a:cubicBezTo>
                    <a:pt x="1545715" y="406273"/>
                    <a:pt x="1541954" y="415354"/>
                    <a:pt x="1535259" y="422048"/>
                  </a:cubicBezTo>
                  <a:cubicBezTo>
                    <a:pt x="1528565" y="428743"/>
                    <a:pt x="1519484" y="432504"/>
                    <a:pt x="1510017" y="432504"/>
                  </a:cubicBezTo>
                  <a:lnTo>
                    <a:pt x="35699" y="432504"/>
                  </a:lnTo>
                  <a:cubicBezTo>
                    <a:pt x="15983" y="432504"/>
                    <a:pt x="0" y="416521"/>
                    <a:pt x="0" y="396806"/>
                  </a:cubicBezTo>
                  <a:lnTo>
                    <a:pt x="0" y="35699"/>
                  </a:lnTo>
                  <a:cubicBezTo>
                    <a:pt x="0" y="26231"/>
                    <a:pt x="3761" y="17151"/>
                    <a:pt x="10456" y="10456"/>
                  </a:cubicBezTo>
                  <a:cubicBezTo>
                    <a:pt x="17151" y="3761"/>
                    <a:pt x="26231" y="0"/>
                    <a:pt x="3569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0"/>
              <a:ext cx="1545715" cy="527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Rule 6: Permintaan Tetap AND Persediaan Banyak → Produksi Berkurang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757341" y="4293129"/>
            <a:ext cx="6072286" cy="1699078"/>
            <a:chOff x="0" y="0"/>
            <a:chExt cx="1545715" cy="43250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545715" cy="432504"/>
            </a:xfrm>
            <a:custGeom>
              <a:avLst/>
              <a:gdLst/>
              <a:ahLst/>
              <a:cxnLst/>
              <a:rect r="r" b="b" t="t" l="l"/>
              <a:pathLst>
                <a:path h="432504" w="1545715">
                  <a:moveTo>
                    <a:pt x="35699" y="0"/>
                  </a:moveTo>
                  <a:lnTo>
                    <a:pt x="1510017" y="0"/>
                  </a:lnTo>
                  <a:cubicBezTo>
                    <a:pt x="1529732" y="0"/>
                    <a:pt x="1545715" y="15983"/>
                    <a:pt x="1545715" y="35699"/>
                  </a:cubicBezTo>
                  <a:lnTo>
                    <a:pt x="1545715" y="396806"/>
                  </a:lnTo>
                  <a:cubicBezTo>
                    <a:pt x="1545715" y="406273"/>
                    <a:pt x="1541954" y="415354"/>
                    <a:pt x="1535259" y="422048"/>
                  </a:cubicBezTo>
                  <a:cubicBezTo>
                    <a:pt x="1528565" y="428743"/>
                    <a:pt x="1519484" y="432504"/>
                    <a:pt x="1510017" y="432504"/>
                  </a:cubicBezTo>
                  <a:lnTo>
                    <a:pt x="35699" y="432504"/>
                  </a:lnTo>
                  <a:cubicBezTo>
                    <a:pt x="15983" y="432504"/>
                    <a:pt x="0" y="416521"/>
                    <a:pt x="0" y="396806"/>
                  </a:cubicBezTo>
                  <a:lnTo>
                    <a:pt x="0" y="35699"/>
                  </a:lnTo>
                  <a:cubicBezTo>
                    <a:pt x="0" y="26231"/>
                    <a:pt x="3761" y="17151"/>
                    <a:pt x="10456" y="10456"/>
                  </a:cubicBezTo>
                  <a:cubicBezTo>
                    <a:pt x="17151" y="3761"/>
                    <a:pt x="26231" y="0"/>
                    <a:pt x="3569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0"/>
              <a:ext cx="1545715" cy="527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Rule 7: Permintaan Naik AND Persediaan Sedikit → Produksi Bertambah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757341" y="6173182"/>
            <a:ext cx="6072286" cy="1699078"/>
            <a:chOff x="0" y="0"/>
            <a:chExt cx="1545715" cy="43250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45715" cy="432504"/>
            </a:xfrm>
            <a:custGeom>
              <a:avLst/>
              <a:gdLst/>
              <a:ahLst/>
              <a:cxnLst/>
              <a:rect r="r" b="b" t="t" l="l"/>
              <a:pathLst>
                <a:path h="432504" w="1545715">
                  <a:moveTo>
                    <a:pt x="35699" y="0"/>
                  </a:moveTo>
                  <a:lnTo>
                    <a:pt x="1510017" y="0"/>
                  </a:lnTo>
                  <a:cubicBezTo>
                    <a:pt x="1529732" y="0"/>
                    <a:pt x="1545715" y="15983"/>
                    <a:pt x="1545715" y="35699"/>
                  </a:cubicBezTo>
                  <a:lnTo>
                    <a:pt x="1545715" y="396806"/>
                  </a:lnTo>
                  <a:cubicBezTo>
                    <a:pt x="1545715" y="406273"/>
                    <a:pt x="1541954" y="415354"/>
                    <a:pt x="1535259" y="422048"/>
                  </a:cubicBezTo>
                  <a:cubicBezTo>
                    <a:pt x="1528565" y="428743"/>
                    <a:pt x="1519484" y="432504"/>
                    <a:pt x="1510017" y="432504"/>
                  </a:cubicBezTo>
                  <a:lnTo>
                    <a:pt x="35699" y="432504"/>
                  </a:lnTo>
                  <a:cubicBezTo>
                    <a:pt x="15983" y="432504"/>
                    <a:pt x="0" y="416521"/>
                    <a:pt x="0" y="396806"/>
                  </a:cubicBezTo>
                  <a:lnTo>
                    <a:pt x="0" y="35699"/>
                  </a:lnTo>
                  <a:cubicBezTo>
                    <a:pt x="0" y="26231"/>
                    <a:pt x="3761" y="17151"/>
                    <a:pt x="10456" y="10456"/>
                  </a:cubicBezTo>
                  <a:cubicBezTo>
                    <a:pt x="17151" y="3761"/>
                    <a:pt x="26231" y="0"/>
                    <a:pt x="3569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95250"/>
              <a:ext cx="1545715" cy="527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Rule 8: Permintaan Naik AND Persediaan Sedang → Produksi Bertambah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757341" y="8143722"/>
            <a:ext cx="6072286" cy="1699078"/>
            <a:chOff x="0" y="0"/>
            <a:chExt cx="1545715" cy="43250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545715" cy="432504"/>
            </a:xfrm>
            <a:custGeom>
              <a:avLst/>
              <a:gdLst/>
              <a:ahLst/>
              <a:cxnLst/>
              <a:rect r="r" b="b" t="t" l="l"/>
              <a:pathLst>
                <a:path h="432504" w="1545715">
                  <a:moveTo>
                    <a:pt x="35699" y="0"/>
                  </a:moveTo>
                  <a:lnTo>
                    <a:pt x="1510017" y="0"/>
                  </a:lnTo>
                  <a:cubicBezTo>
                    <a:pt x="1529732" y="0"/>
                    <a:pt x="1545715" y="15983"/>
                    <a:pt x="1545715" y="35699"/>
                  </a:cubicBezTo>
                  <a:lnTo>
                    <a:pt x="1545715" y="396806"/>
                  </a:lnTo>
                  <a:cubicBezTo>
                    <a:pt x="1545715" y="406273"/>
                    <a:pt x="1541954" y="415354"/>
                    <a:pt x="1535259" y="422048"/>
                  </a:cubicBezTo>
                  <a:cubicBezTo>
                    <a:pt x="1528565" y="428743"/>
                    <a:pt x="1519484" y="432504"/>
                    <a:pt x="1510017" y="432504"/>
                  </a:cubicBezTo>
                  <a:lnTo>
                    <a:pt x="35699" y="432504"/>
                  </a:lnTo>
                  <a:cubicBezTo>
                    <a:pt x="15983" y="432504"/>
                    <a:pt x="0" y="416521"/>
                    <a:pt x="0" y="396806"/>
                  </a:cubicBezTo>
                  <a:lnTo>
                    <a:pt x="0" y="35699"/>
                  </a:lnTo>
                  <a:cubicBezTo>
                    <a:pt x="0" y="26231"/>
                    <a:pt x="3761" y="17151"/>
                    <a:pt x="10456" y="10456"/>
                  </a:cubicBezTo>
                  <a:cubicBezTo>
                    <a:pt x="17151" y="3761"/>
                    <a:pt x="26231" y="0"/>
                    <a:pt x="3569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95250"/>
              <a:ext cx="1545715" cy="527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Rule 9: Permintaan Naik AND Persediaan Banyak → Produksi Berkurang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1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54251" y="649926"/>
            <a:ext cx="5194433" cy="1689488"/>
          </a:xfrm>
          <a:custGeom>
            <a:avLst/>
            <a:gdLst/>
            <a:ahLst/>
            <a:cxnLst/>
            <a:rect r="r" b="b" t="t" l="l"/>
            <a:pathLst>
              <a:path h="1689488" w="5194433">
                <a:moveTo>
                  <a:pt x="0" y="0"/>
                </a:moveTo>
                <a:lnTo>
                  <a:pt x="5194433" y="0"/>
                </a:lnTo>
                <a:lnTo>
                  <a:pt x="5194433" y="1689488"/>
                </a:lnTo>
                <a:lnTo>
                  <a:pt x="0" y="1689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96908" y="1063490"/>
            <a:ext cx="4709120" cy="77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2"/>
              </a:lnSpc>
            </a:pPr>
            <a:r>
              <a:rPr lang="en-US" sz="4565">
                <a:solidFill>
                  <a:srgbClr val="69A3D5"/>
                </a:solidFill>
                <a:latin typeface="Schoolbell"/>
                <a:ea typeface="Schoolbell"/>
                <a:cs typeface="Schoolbell"/>
                <a:sym typeface="Schoolbell"/>
              </a:rPr>
              <a:t>Contoh Perhitungan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954251" y="2591185"/>
            <a:ext cx="14137754" cy="7033740"/>
            <a:chOff x="0" y="0"/>
            <a:chExt cx="3598800" cy="179045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98800" cy="1790456"/>
            </a:xfrm>
            <a:custGeom>
              <a:avLst/>
              <a:gdLst/>
              <a:ahLst/>
              <a:cxnLst/>
              <a:rect r="r" b="b" t="t" l="l"/>
              <a:pathLst>
                <a:path h="1790456" w="3598800">
                  <a:moveTo>
                    <a:pt x="15333" y="0"/>
                  </a:moveTo>
                  <a:lnTo>
                    <a:pt x="3583468" y="0"/>
                  </a:lnTo>
                  <a:cubicBezTo>
                    <a:pt x="3587534" y="0"/>
                    <a:pt x="3591434" y="1615"/>
                    <a:pt x="3594310" y="4491"/>
                  </a:cubicBezTo>
                  <a:cubicBezTo>
                    <a:pt x="3597185" y="7366"/>
                    <a:pt x="3598800" y="11266"/>
                    <a:pt x="3598800" y="15333"/>
                  </a:cubicBezTo>
                  <a:lnTo>
                    <a:pt x="3598800" y="1775123"/>
                  </a:lnTo>
                  <a:cubicBezTo>
                    <a:pt x="3598800" y="1779189"/>
                    <a:pt x="3597185" y="1783089"/>
                    <a:pt x="3594310" y="1785965"/>
                  </a:cubicBezTo>
                  <a:cubicBezTo>
                    <a:pt x="3591434" y="1788840"/>
                    <a:pt x="3587534" y="1790456"/>
                    <a:pt x="3583468" y="1790456"/>
                  </a:cubicBezTo>
                  <a:lnTo>
                    <a:pt x="15333" y="1790456"/>
                  </a:lnTo>
                  <a:cubicBezTo>
                    <a:pt x="11266" y="1790456"/>
                    <a:pt x="7366" y="1788840"/>
                    <a:pt x="4491" y="1785965"/>
                  </a:cubicBezTo>
                  <a:cubicBezTo>
                    <a:pt x="1615" y="1783089"/>
                    <a:pt x="0" y="1779189"/>
                    <a:pt x="0" y="1775123"/>
                  </a:cubicBezTo>
                  <a:lnTo>
                    <a:pt x="0" y="15333"/>
                  </a:lnTo>
                  <a:cubicBezTo>
                    <a:pt x="0" y="11266"/>
                    <a:pt x="1615" y="7366"/>
                    <a:pt x="4491" y="4491"/>
                  </a:cubicBezTo>
                  <a:cubicBezTo>
                    <a:pt x="7366" y="1615"/>
                    <a:pt x="11266" y="0"/>
                    <a:pt x="1533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3598800" cy="18857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Inp</a:t>
              </a:r>
              <a:r>
                <a:rPr lang="en-US" sz="3000" strike="noStrike" u="none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ut:</a:t>
              </a:r>
            </a:p>
            <a:p>
              <a:pPr algn="l" marL="647703" indent="-323852" lvl="1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 strike="noStrike" u="none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Permintaan: 2500</a:t>
              </a:r>
            </a:p>
            <a:p>
              <a:pPr algn="l" marL="647703" indent="-323852" lvl="1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 strike="noStrike" u="none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Persediaan: 500</a:t>
              </a:r>
            </a:p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strike="noStrike" u="none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Langkah 1 - Fuzzifikasi:</a:t>
              </a:r>
            </a:p>
            <a:p>
              <a:pPr algn="l" marL="647703" indent="-323852" lvl="1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 strike="noStrike" u="none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Permintaan Tetap: 1, Permintaan Naik: 0, Permintaan Turun: 0</a:t>
              </a:r>
            </a:p>
            <a:p>
              <a:pPr algn="l" marL="647703" indent="-323852" lvl="1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 strike="noStrike" u="none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Persediaan Sedang: 1, Persediaan Banyak: 0, Persediaan Sedikit: 0</a:t>
              </a:r>
            </a:p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strike="noStrike" u="none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Langkah 2 - Inferensi:</a:t>
              </a:r>
            </a:p>
            <a:p>
              <a:pPr algn="l" marL="647703" indent="-323852" lvl="1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 strike="noStrike" u="none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Rule 5: Permintaan Tetap dan Persediaan Sedang → Produksi Berkurang</a:t>
              </a:r>
            </a:p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strike="noStrike" u="none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Langkah 3 - Defuzzifikasi:</a:t>
              </a:r>
            </a:p>
            <a:p>
              <a:pPr algn="l" marL="647703" indent="-323852" lvl="1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 strike="noStrike" u="none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Menggunakan rata-rata tertimbang untuk hasil akhir.</a:t>
              </a:r>
            </a:p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strike="noStrike" u="none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Output:</a:t>
              </a:r>
            </a:p>
            <a:p>
              <a:pPr algn="l" marL="647703" indent="-323852" lvl="1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 strike="noStrike" u="none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Produksi: 4250.00 kemasan/hari</a:t>
              </a:r>
            </a:p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1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54251" y="649926"/>
            <a:ext cx="5194433" cy="1689488"/>
          </a:xfrm>
          <a:custGeom>
            <a:avLst/>
            <a:gdLst/>
            <a:ahLst/>
            <a:cxnLst/>
            <a:rect r="r" b="b" t="t" l="l"/>
            <a:pathLst>
              <a:path h="1689488" w="5194433">
                <a:moveTo>
                  <a:pt x="0" y="0"/>
                </a:moveTo>
                <a:lnTo>
                  <a:pt x="5194433" y="0"/>
                </a:lnTo>
                <a:lnTo>
                  <a:pt x="5194433" y="1689488"/>
                </a:lnTo>
                <a:lnTo>
                  <a:pt x="0" y="1689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24528" y="923925"/>
            <a:ext cx="4924157" cy="82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</a:pPr>
            <a:r>
              <a:rPr lang="en-US" sz="4743">
                <a:solidFill>
                  <a:srgbClr val="69A3D5"/>
                </a:solidFill>
                <a:latin typeface="Schoolbell"/>
                <a:ea typeface="Schoolbell"/>
                <a:cs typeface="Schoolbell"/>
                <a:sym typeface="Schoolbell"/>
              </a:rPr>
              <a:t>Hasil Perhitungan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954251" y="3195222"/>
            <a:ext cx="15031234" cy="3896555"/>
            <a:chOff x="0" y="0"/>
            <a:chExt cx="3826238" cy="9918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26238" cy="991878"/>
            </a:xfrm>
            <a:custGeom>
              <a:avLst/>
              <a:gdLst/>
              <a:ahLst/>
              <a:cxnLst/>
              <a:rect r="r" b="b" t="t" l="l"/>
              <a:pathLst>
                <a:path h="991878" w="3826238">
                  <a:moveTo>
                    <a:pt x="14422" y="0"/>
                  </a:moveTo>
                  <a:lnTo>
                    <a:pt x="3811816" y="0"/>
                  </a:lnTo>
                  <a:cubicBezTo>
                    <a:pt x="3819781" y="0"/>
                    <a:pt x="3826238" y="6457"/>
                    <a:pt x="3826238" y="14422"/>
                  </a:cubicBezTo>
                  <a:lnTo>
                    <a:pt x="3826238" y="977456"/>
                  </a:lnTo>
                  <a:cubicBezTo>
                    <a:pt x="3826238" y="981281"/>
                    <a:pt x="3824718" y="984949"/>
                    <a:pt x="3822014" y="987654"/>
                  </a:cubicBezTo>
                  <a:cubicBezTo>
                    <a:pt x="3819309" y="990358"/>
                    <a:pt x="3815641" y="991878"/>
                    <a:pt x="3811816" y="991878"/>
                  </a:cubicBezTo>
                  <a:lnTo>
                    <a:pt x="14422" y="991878"/>
                  </a:lnTo>
                  <a:cubicBezTo>
                    <a:pt x="10597" y="991878"/>
                    <a:pt x="6929" y="990358"/>
                    <a:pt x="4224" y="987654"/>
                  </a:cubicBezTo>
                  <a:cubicBezTo>
                    <a:pt x="1519" y="984949"/>
                    <a:pt x="0" y="981281"/>
                    <a:pt x="0" y="977456"/>
                  </a:cubicBezTo>
                  <a:lnTo>
                    <a:pt x="0" y="14422"/>
                  </a:lnTo>
                  <a:cubicBezTo>
                    <a:pt x="0" y="10597"/>
                    <a:pt x="1519" y="6929"/>
                    <a:pt x="4224" y="4224"/>
                  </a:cubicBezTo>
                  <a:cubicBezTo>
                    <a:pt x="6929" y="1519"/>
                    <a:pt x="10597" y="0"/>
                    <a:pt x="14422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14300"/>
              <a:ext cx="3826238" cy="11061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Dengan permintaan sebesar 2500 kemasan/hari dan persediaan 500 kemasan/hari, hasil produksi yang dihitung menggunakan metode FIS Tsukamoto adalah:</a:t>
              </a:r>
            </a:p>
            <a:p>
              <a:pPr algn="l" marL="0" indent="0" lvl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Produksi: 4250 kemasan/hari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1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54251" y="649926"/>
            <a:ext cx="5194433" cy="1689488"/>
          </a:xfrm>
          <a:custGeom>
            <a:avLst/>
            <a:gdLst/>
            <a:ahLst/>
            <a:cxnLst/>
            <a:rect r="r" b="b" t="t" l="l"/>
            <a:pathLst>
              <a:path h="1689488" w="5194433">
                <a:moveTo>
                  <a:pt x="0" y="0"/>
                </a:moveTo>
                <a:lnTo>
                  <a:pt x="5194433" y="0"/>
                </a:lnTo>
                <a:lnTo>
                  <a:pt x="5194433" y="1689488"/>
                </a:lnTo>
                <a:lnTo>
                  <a:pt x="0" y="1689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24528" y="923925"/>
            <a:ext cx="4924157" cy="82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</a:pPr>
            <a:r>
              <a:rPr lang="en-US" sz="4743">
                <a:solidFill>
                  <a:srgbClr val="69A3D5"/>
                </a:solidFill>
                <a:latin typeface="Schoolbell"/>
                <a:ea typeface="Schoolbell"/>
                <a:cs typeface="Schoolbell"/>
                <a:sym typeface="Schoolbell"/>
              </a:rPr>
              <a:t>Kesimpulan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954251" y="3195222"/>
            <a:ext cx="15031234" cy="5744443"/>
            <a:chOff x="0" y="0"/>
            <a:chExt cx="3826238" cy="14622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26238" cy="1462262"/>
            </a:xfrm>
            <a:custGeom>
              <a:avLst/>
              <a:gdLst/>
              <a:ahLst/>
              <a:cxnLst/>
              <a:rect r="r" b="b" t="t" l="l"/>
              <a:pathLst>
                <a:path h="1462262" w="3826238">
                  <a:moveTo>
                    <a:pt x="14422" y="0"/>
                  </a:moveTo>
                  <a:lnTo>
                    <a:pt x="3811816" y="0"/>
                  </a:lnTo>
                  <a:cubicBezTo>
                    <a:pt x="3819781" y="0"/>
                    <a:pt x="3826238" y="6457"/>
                    <a:pt x="3826238" y="14422"/>
                  </a:cubicBezTo>
                  <a:lnTo>
                    <a:pt x="3826238" y="1447841"/>
                  </a:lnTo>
                  <a:cubicBezTo>
                    <a:pt x="3826238" y="1451665"/>
                    <a:pt x="3824718" y="1455334"/>
                    <a:pt x="3822014" y="1458038"/>
                  </a:cubicBezTo>
                  <a:cubicBezTo>
                    <a:pt x="3819309" y="1460743"/>
                    <a:pt x="3815641" y="1462262"/>
                    <a:pt x="3811816" y="1462262"/>
                  </a:cubicBezTo>
                  <a:lnTo>
                    <a:pt x="14422" y="1462262"/>
                  </a:lnTo>
                  <a:cubicBezTo>
                    <a:pt x="6457" y="1462262"/>
                    <a:pt x="0" y="1455805"/>
                    <a:pt x="0" y="1447841"/>
                  </a:cubicBezTo>
                  <a:lnTo>
                    <a:pt x="0" y="14422"/>
                  </a:lnTo>
                  <a:cubicBezTo>
                    <a:pt x="0" y="10597"/>
                    <a:pt x="1519" y="6929"/>
                    <a:pt x="4224" y="4224"/>
                  </a:cubicBezTo>
                  <a:cubicBezTo>
                    <a:pt x="6929" y="1519"/>
                    <a:pt x="10597" y="0"/>
                    <a:pt x="14422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14300"/>
              <a:ext cx="3826238" cy="15765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Metode Tsukamoto dalam FIS memberikan hasil yang konsisten dalam menghitung produksi berdasarkan input permintaan dan persediaan. Hasil ini dapat digunakan untuk perencanaan produksi di perusahaan secara lebih efisien.</a:t>
              </a:r>
            </a:p>
            <a:p>
              <a:pPr algn="l">
                <a:lnSpc>
                  <a:spcPts val="5599"/>
                </a:lnSpc>
              </a:pPr>
            </a:p>
            <a:p>
              <a:pPr algn="l" marL="0" indent="0" lvl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3D3B3B"/>
                  </a:solidFill>
                  <a:latin typeface="Blogger"/>
                  <a:ea typeface="Blogger"/>
                  <a:cs typeface="Blogger"/>
                  <a:sym typeface="Blogger"/>
                </a:rPr>
                <a:t>Link Github: https://github.com/dwiagungseptian/tugas_fuzzy/blob/main/Tugas-Fuzzy-DwiAgungSeptian.ipynb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39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45751">
            <a:off x="1182558" y="-253876"/>
            <a:ext cx="2495194" cy="2565153"/>
          </a:xfrm>
          <a:custGeom>
            <a:avLst/>
            <a:gdLst/>
            <a:ahLst/>
            <a:cxnLst/>
            <a:rect r="r" b="b" t="t" l="l"/>
            <a:pathLst>
              <a:path h="2565153" w="2495194">
                <a:moveTo>
                  <a:pt x="0" y="0"/>
                </a:moveTo>
                <a:lnTo>
                  <a:pt x="2495194" y="0"/>
                </a:lnTo>
                <a:lnTo>
                  <a:pt x="2495194" y="2565152"/>
                </a:lnTo>
                <a:lnTo>
                  <a:pt x="0" y="2565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6118">
            <a:off x="4755832" y="1870076"/>
            <a:ext cx="1101141" cy="1691697"/>
          </a:xfrm>
          <a:custGeom>
            <a:avLst/>
            <a:gdLst/>
            <a:ahLst/>
            <a:cxnLst/>
            <a:rect r="r" b="b" t="t" l="l"/>
            <a:pathLst>
              <a:path h="1691697" w="1101141">
                <a:moveTo>
                  <a:pt x="0" y="0"/>
                </a:moveTo>
                <a:lnTo>
                  <a:pt x="1101141" y="0"/>
                </a:lnTo>
                <a:lnTo>
                  <a:pt x="1101141" y="1691697"/>
                </a:lnTo>
                <a:lnTo>
                  <a:pt x="0" y="1691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76393" y="-548652"/>
            <a:ext cx="1459232" cy="1658218"/>
          </a:xfrm>
          <a:custGeom>
            <a:avLst/>
            <a:gdLst/>
            <a:ahLst/>
            <a:cxnLst/>
            <a:rect r="r" b="b" t="t" l="l"/>
            <a:pathLst>
              <a:path h="1658218" w="1459232">
                <a:moveTo>
                  <a:pt x="0" y="0"/>
                </a:moveTo>
                <a:lnTo>
                  <a:pt x="1459232" y="0"/>
                </a:lnTo>
                <a:lnTo>
                  <a:pt x="1459232" y="1658219"/>
                </a:lnTo>
                <a:lnTo>
                  <a:pt x="0" y="16582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31891">
            <a:off x="6286820" y="716215"/>
            <a:ext cx="1526533" cy="1015839"/>
          </a:xfrm>
          <a:custGeom>
            <a:avLst/>
            <a:gdLst/>
            <a:ahLst/>
            <a:cxnLst/>
            <a:rect r="r" b="b" t="t" l="l"/>
            <a:pathLst>
              <a:path h="1015839" w="1526533">
                <a:moveTo>
                  <a:pt x="0" y="0"/>
                </a:moveTo>
                <a:lnTo>
                  <a:pt x="1526534" y="0"/>
                </a:lnTo>
                <a:lnTo>
                  <a:pt x="1526534" y="1015839"/>
                </a:lnTo>
                <a:lnTo>
                  <a:pt x="0" y="10158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1253462"/>
            <a:ext cx="1981200" cy="1981200"/>
          </a:xfrm>
          <a:custGeom>
            <a:avLst/>
            <a:gdLst/>
            <a:ahLst/>
            <a:cxnLst/>
            <a:rect r="r" b="b" t="t" l="l"/>
            <a:pathLst>
              <a:path h="1981200" w="1981200">
                <a:moveTo>
                  <a:pt x="0" y="0"/>
                </a:moveTo>
                <a:lnTo>
                  <a:pt x="1981200" y="0"/>
                </a:lnTo>
                <a:lnTo>
                  <a:pt x="1981200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711766">
            <a:off x="8648456" y="-673376"/>
            <a:ext cx="1412662" cy="1819588"/>
          </a:xfrm>
          <a:custGeom>
            <a:avLst/>
            <a:gdLst/>
            <a:ahLst/>
            <a:cxnLst/>
            <a:rect r="r" b="b" t="t" l="l"/>
            <a:pathLst>
              <a:path h="1819588" w="1412662">
                <a:moveTo>
                  <a:pt x="0" y="0"/>
                </a:moveTo>
                <a:lnTo>
                  <a:pt x="1412662" y="0"/>
                </a:lnTo>
                <a:lnTo>
                  <a:pt x="1412662" y="1819588"/>
                </a:lnTo>
                <a:lnTo>
                  <a:pt x="0" y="18195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69392">
            <a:off x="-706331" y="1113473"/>
            <a:ext cx="1412662" cy="1819588"/>
          </a:xfrm>
          <a:custGeom>
            <a:avLst/>
            <a:gdLst/>
            <a:ahLst/>
            <a:cxnLst/>
            <a:rect r="r" b="b" t="t" l="l"/>
            <a:pathLst>
              <a:path h="1819588" w="1412662">
                <a:moveTo>
                  <a:pt x="0" y="0"/>
                </a:moveTo>
                <a:lnTo>
                  <a:pt x="1412662" y="0"/>
                </a:lnTo>
                <a:lnTo>
                  <a:pt x="1412662" y="1819588"/>
                </a:lnTo>
                <a:lnTo>
                  <a:pt x="0" y="18195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49100" y="-128701"/>
            <a:ext cx="1744049" cy="1671116"/>
          </a:xfrm>
          <a:custGeom>
            <a:avLst/>
            <a:gdLst/>
            <a:ahLst/>
            <a:cxnLst/>
            <a:rect r="r" b="b" t="t" l="l"/>
            <a:pathLst>
              <a:path h="1671116" w="1744049">
                <a:moveTo>
                  <a:pt x="0" y="0"/>
                </a:moveTo>
                <a:lnTo>
                  <a:pt x="1744049" y="0"/>
                </a:lnTo>
                <a:lnTo>
                  <a:pt x="1744049" y="1671117"/>
                </a:lnTo>
                <a:lnTo>
                  <a:pt x="0" y="167111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7478">
            <a:off x="7144072" y="2308715"/>
            <a:ext cx="1412662" cy="1778255"/>
          </a:xfrm>
          <a:custGeom>
            <a:avLst/>
            <a:gdLst/>
            <a:ahLst/>
            <a:cxnLst/>
            <a:rect r="r" b="b" t="t" l="l"/>
            <a:pathLst>
              <a:path h="1778255" w="1412662">
                <a:moveTo>
                  <a:pt x="0" y="0"/>
                </a:moveTo>
                <a:lnTo>
                  <a:pt x="1412662" y="0"/>
                </a:lnTo>
                <a:lnTo>
                  <a:pt x="1412662" y="1778255"/>
                </a:lnTo>
                <a:lnTo>
                  <a:pt x="0" y="1778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232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334624">
            <a:off x="17538522" y="425928"/>
            <a:ext cx="1101141" cy="1691697"/>
          </a:xfrm>
          <a:custGeom>
            <a:avLst/>
            <a:gdLst/>
            <a:ahLst/>
            <a:cxnLst/>
            <a:rect r="r" b="b" t="t" l="l"/>
            <a:pathLst>
              <a:path h="1691697" w="1101141">
                <a:moveTo>
                  <a:pt x="0" y="0"/>
                </a:moveTo>
                <a:lnTo>
                  <a:pt x="1101141" y="0"/>
                </a:lnTo>
                <a:lnTo>
                  <a:pt x="1101141" y="1691698"/>
                </a:lnTo>
                <a:lnTo>
                  <a:pt x="0" y="16916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61267">
            <a:off x="12303696" y="2303516"/>
            <a:ext cx="1862291" cy="1862291"/>
          </a:xfrm>
          <a:custGeom>
            <a:avLst/>
            <a:gdLst/>
            <a:ahLst/>
            <a:cxnLst/>
            <a:rect r="r" b="b" t="t" l="l"/>
            <a:pathLst>
              <a:path h="1862291" w="1862291">
                <a:moveTo>
                  <a:pt x="0" y="0"/>
                </a:moveTo>
                <a:lnTo>
                  <a:pt x="1862291" y="0"/>
                </a:lnTo>
                <a:lnTo>
                  <a:pt x="1862291" y="1862291"/>
                </a:lnTo>
                <a:lnTo>
                  <a:pt x="0" y="186229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388689">
            <a:off x="15484186" y="-391853"/>
            <a:ext cx="1526533" cy="1015839"/>
          </a:xfrm>
          <a:custGeom>
            <a:avLst/>
            <a:gdLst/>
            <a:ahLst/>
            <a:cxnLst/>
            <a:rect r="r" b="b" t="t" l="l"/>
            <a:pathLst>
              <a:path h="1015839" w="1526533">
                <a:moveTo>
                  <a:pt x="0" y="0"/>
                </a:moveTo>
                <a:lnTo>
                  <a:pt x="1526533" y="0"/>
                </a:lnTo>
                <a:lnTo>
                  <a:pt x="1526533" y="1015839"/>
                </a:lnTo>
                <a:lnTo>
                  <a:pt x="0" y="10158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902664" y="993998"/>
            <a:ext cx="1865212" cy="1865212"/>
          </a:xfrm>
          <a:custGeom>
            <a:avLst/>
            <a:gdLst/>
            <a:ahLst/>
            <a:cxnLst/>
            <a:rect r="r" b="b" t="t" l="l"/>
            <a:pathLst>
              <a:path h="1865212" w="1865212">
                <a:moveTo>
                  <a:pt x="0" y="0"/>
                </a:moveTo>
                <a:lnTo>
                  <a:pt x="1865212" y="0"/>
                </a:lnTo>
                <a:lnTo>
                  <a:pt x="1865212" y="1865212"/>
                </a:lnTo>
                <a:lnTo>
                  <a:pt x="0" y="18652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6256400">
            <a:off x="1700539" y="2669217"/>
            <a:ext cx="1459232" cy="1658218"/>
          </a:xfrm>
          <a:custGeom>
            <a:avLst/>
            <a:gdLst/>
            <a:ahLst/>
            <a:cxnLst/>
            <a:rect r="r" b="b" t="t" l="l"/>
            <a:pathLst>
              <a:path h="1658218" w="1459232">
                <a:moveTo>
                  <a:pt x="0" y="0"/>
                </a:moveTo>
                <a:lnTo>
                  <a:pt x="1459233" y="0"/>
                </a:lnTo>
                <a:lnTo>
                  <a:pt x="1459233" y="1658218"/>
                </a:lnTo>
                <a:lnTo>
                  <a:pt x="0" y="1658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6783704">
            <a:off x="17189068" y="2134022"/>
            <a:ext cx="2495194" cy="2565153"/>
          </a:xfrm>
          <a:custGeom>
            <a:avLst/>
            <a:gdLst/>
            <a:ahLst/>
            <a:cxnLst/>
            <a:rect r="r" b="b" t="t" l="l"/>
            <a:pathLst>
              <a:path h="2565153" w="2495194">
                <a:moveTo>
                  <a:pt x="0" y="0"/>
                </a:moveTo>
                <a:lnTo>
                  <a:pt x="2495194" y="0"/>
                </a:lnTo>
                <a:lnTo>
                  <a:pt x="2495194" y="2565153"/>
                </a:lnTo>
                <a:lnTo>
                  <a:pt x="0" y="2565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473926" y="3429000"/>
            <a:ext cx="15340148" cy="308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9"/>
              </a:lnSpc>
            </a:pPr>
            <a:r>
              <a:rPr lang="en-US" sz="18000">
                <a:solidFill>
                  <a:srgbClr val="FFFFFF"/>
                </a:solidFill>
                <a:latin typeface="Barriecito"/>
                <a:ea typeface="Barriecito"/>
                <a:cs typeface="Barriecito"/>
                <a:sym typeface="Barriecito"/>
              </a:rPr>
              <a:t>Terima Kasih!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345751">
            <a:off x="8706655" y="6996811"/>
            <a:ext cx="2495194" cy="2565153"/>
          </a:xfrm>
          <a:custGeom>
            <a:avLst/>
            <a:gdLst/>
            <a:ahLst/>
            <a:cxnLst/>
            <a:rect r="r" b="b" t="t" l="l"/>
            <a:pathLst>
              <a:path h="2565153" w="2495194">
                <a:moveTo>
                  <a:pt x="0" y="0"/>
                </a:moveTo>
                <a:lnTo>
                  <a:pt x="2495194" y="0"/>
                </a:lnTo>
                <a:lnTo>
                  <a:pt x="2495194" y="2565153"/>
                </a:lnTo>
                <a:lnTo>
                  <a:pt x="0" y="2565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796118">
            <a:off x="4923522" y="8967292"/>
            <a:ext cx="1101141" cy="1691697"/>
          </a:xfrm>
          <a:custGeom>
            <a:avLst/>
            <a:gdLst/>
            <a:ahLst/>
            <a:cxnLst/>
            <a:rect r="r" b="b" t="t" l="l"/>
            <a:pathLst>
              <a:path h="1691697" w="1101141">
                <a:moveTo>
                  <a:pt x="0" y="0"/>
                </a:moveTo>
                <a:lnTo>
                  <a:pt x="1101141" y="0"/>
                </a:lnTo>
                <a:lnTo>
                  <a:pt x="1101141" y="1691697"/>
                </a:lnTo>
                <a:lnTo>
                  <a:pt x="0" y="1691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721614" y="9022157"/>
            <a:ext cx="1459232" cy="1658218"/>
          </a:xfrm>
          <a:custGeom>
            <a:avLst/>
            <a:gdLst/>
            <a:ahLst/>
            <a:cxnLst/>
            <a:rect r="r" b="b" t="t" l="l"/>
            <a:pathLst>
              <a:path h="1658218" w="1459232">
                <a:moveTo>
                  <a:pt x="0" y="0"/>
                </a:moveTo>
                <a:lnTo>
                  <a:pt x="1459232" y="0"/>
                </a:lnTo>
                <a:lnTo>
                  <a:pt x="1459232" y="1658218"/>
                </a:lnTo>
                <a:lnTo>
                  <a:pt x="0" y="1658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731891">
            <a:off x="5383821" y="7344971"/>
            <a:ext cx="1526533" cy="1015839"/>
          </a:xfrm>
          <a:custGeom>
            <a:avLst/>
            <a:gdLst/>
            <a:ahLst/>
            <a:cxnLst/>
            <a:rect r="r" b="b" t="t" l="l"/>
            <a:pathLst>
              <a:path h="1015839" w="1526533">
                <a:moveTo>
                  <a:pt x="0" y="0"/>
                </a:moveTo>
                <a:lnTo>
                  <a:pt x="1526533" y="0"/>
                </a:lnTo>
                <a:lnTo>
                  <a:pt x="1526533" y="1015839"/>
                </a:lnTo>
                <a:lnTo>
                  <a:pt x="0" y="10158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627130" y="6878027"/>
            <a:ext cx="1981200" cy="1981200"/>
          </a:xfrm>
          <a:custGeom>
            <a:avLst/>
            <a:gdLst/>
            <a:ahLst/>
            <a:cxnLst/>
            <a:rect r="r" b="b" t="t" l="l"/>
            <a:pathLst>
              <a:path h="1981200" w="1981200">
                <a:moveTo>
                  <a:pt x="0" y="0"/>
                </a:moveTo>
                <a:lnTo>
                  <a:pt x="1981200" y="0"/>
                </a:lnTo>
                <a:lnTo>
                  <a:pt x="1981200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4711766">
            <a:off x="141113" y="7076284"/>
            <a:ext cx="1412662" cy="1819588"/>
          </a:xfrm>
          <a:custGeom>
            <a:avLst/>
            <a:gdLst/>
            <a:ahLst/>
            <a:cxnLst/>
            <a:rect r="r" b="b" t="t" l="l"/>
            <a:pathLst>
              <a:path h="1819588" w="1412662">
                <a:moveTo>
                  <a:pt x="0" y="0"/>
                </a:moveTo>
                <a:lnTo>
                  <a:pt x="1412662" y="0"/>
                </a:lnTo>
                <a:lnTo>
                  <a:pt x="1412662" y="1819588"/>
                </a:lnTo>
                <a:lnTo>
                  <a:pt x="0" y="18195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669392">
            <a:off x="17343534" y="5386406"/>
            <a:ext cx="1412662" cy="1819588"/>
          </a:xfrm>
          <a:custGeom>
            <a:avLst/>
            <a:gdLst/>
            <a:ahLst/>
            <a:cxnLst/>
            <a:rect r="r" b="b" t="t" l="l"/>
            <a:pathLst>
              <a:path h="1819588" w="1412662">
                <a:moveTo>
                  <a:pt x="0" y="0"/>
                </a:moveTo>
                <a:lnTo>
                  <a:pt x="1412662" y="0"/>
                </a:lnTo>
                <a:lnTo>
                  <a:pt x="1412662" y="1819588"/>
                </a:lnTo>
                <a:lnTo>
                  <a:pt x="0" y="18195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000012" y="6645404"/>
            <a:ext cx="1744049" cy="1671116"/>
          </a:xfrm>
          <a:custGeom>
            <a:avLst/>
            <a:gdLst/>
            <a:ahLst/>
            <a:cxnLst/>
            <a:rect r="r" b="b" t="t" l="l"/>
            <a:pathLst>
              <a:path h="1671116" w="1744049">
                <a:moveTo>
                  <a:pt x="0" y="0"/>
                </a:moveTo>
                <a:lnTo>
                  <a:pt x="1744049" y="0"/>
                </a:lnTo>
                <a:lnTo>
                  <a:pt x="1744049" y="1671116"/>
                </a:lnTo>
                <a:lnTo>
                  <a:pt x="0" y="167111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7478">
            <a:off x="7507900" y="8924013"/>
            <a:ext cx="1412662" cy="1778255"/>
          </a:xfrm>
          <a:custGeom>
            <a:avLst/>
            <a:gdLst/>
            <a:ahLst/>
            <a:cxnLst/>
            <a:rect r="r" b="b" t="t" l="l"/>
            <a:pathLst>
              <a:path h="1778255" w="1412662">
                <a:moveTo>
                  <a:pt x="0" y="0"/>
                </a:moveTo>
                <a:lnTo>
                  <a:pt x="1412662" y="0"/>
                </a:lnTo>
                <a:lnTo>
                  <a:pt x="1412662" y="1778255"/>
                </a:lnTo>
                <a:lnTo>
                  <a:pt x="0" y="1778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2324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2129070">
            <a:off x="17499294" y="7421132"/>
            <a:ext cx="1101141" cy="1691697"/>
          </a:xfrm>
          <a:custGeom>
            <a:avLst/>
            <a:gdLst/>
            <a:ahLst/>
            <a:cxnLst/>
            <a:rect r="r" b="b" t="t" l="l"/>
            <a:pathLst>
              <a:path h="1691697" w="1101141">
                <a:moveTo>
                  <a:pt x="0" y="0"/>
                </a:moveTo>
                <a:lnTo>
                  <a:pt x="1101142" y="0"/>
                </a:lnTo>
                <a:lnTo>
                  <a:pt x="1101142" y="1691697"/>
                </a:lnTo>
                <a:lnTo>
                  <a:pt x="0" y="1691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61267">
            <a:off x="12303696" y="9178145"/>
            <a:ext cx="1862291" cy="1862291"/>
          </a:xfrm>
          <a:custGeom>
            <a:avLst/>
            <a:gdLst/>
            <a:ahLst/>
            <a:cxnLst/>
            <a:rect r="r" b="b" t="t" l="l"/>
            <a:pathLst>
              <a:path h="1862291" w="1862291">
                <a:moveTo>
                  <a:pt x="0" y="0"/>
                </a:moveTo>
                <a:lnTo>
                  <a:pt x="1862291" y="0"/>
                </a:lnTo>
                <a:lnTo>
                  <a:pt x="1862291" y="1862291"/>
                </a:lnTo>
                <a:lnTo>
                  <a:pt x="0" y="186229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388689">
            <a:off x="-132211" y="4674556"/>
            <a:ext cx="1526533" cy="1015839"/>
          </a:xfrm>
          <a:custGeom>
            <a:avLst/>
            <a:gdLst/>
            <a:ahLst/>
            <a:cxnLst/>
            <a:rect r="r" b="b" t="t" l="l"/>
            <a:pathLst>
              <a:path h="1015839" w="1526533">
                <a:moveTo>
                  <a:pt x="0" y="0"/>
                </a:moveTo>
                <a:lnTo>
                  <a:pt x="1526534" y="0"/>
                </a:lnTo>
                <a:lnTo>
                  <a:pt x="1526534" y="1015838"/>
                </a:lnTo>
                <a:lnTo>
                  <a:pt x="0" y="10158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2480950" y="6645404"/>
            <a:ext cx="1865212" cy="1865212"/>
          </a:xfrm>
          <a:custGeom>
            <a:avLst/>
            <a:gdLst/>
            <a:ahLst/>
            <a:cxnLst/>
            <a:rect r="r" b="b" t="t" l="l"/>
            <a:pathLst>
              <a:path h="1865212" w="1865212">
                <a:moveTo>
                  <a:pt x="0" y="0"/>
                </a:moveTo>
                <a:lnTo>
                  <a:pt x="1865212" y="0"/>
                </a:lnTo>
                <a:lnTo>
                  <a:pt x="1865212" y="1865212"/>
                </a:lnTo>
                <a:lnTo>
                  <a:pt x="0" y="18652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6256400">
            <a:off x="1754716" y="9242626"/>
            <a:ext cx="1459232" cy="1658218"/>
          </a:xfrm>
          <a:custGeom>
            <a:avLst/>
            <a:gdLst/>
            <a:ahLst/>
            <a:cxnLst/>
            <a:rect r="r" b="b" t="t" l="l"/>
            <a:pathLst>
              <a:path h="1658218" w="1459232">
                <a:moveTo>
                  <a:pt x="0" y="0"/>
                </a:moveTo>
                <a:lnTo>
                  <a:pt x="1459233" y="0"/>
                </a:lnTo>
                <a:lnTo>
                  <a:pt x="1459233" y="1658218"/>
                </a:lnTo>
                <a:lnTo>
                  <a:pt x="0" y="1658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DAGZX7yZr0U</dc:identifier>
  <dcterms:modified xsi:type="dcterms:W3CDTF">2011-08-01T06:04:30Z</dcterms:modified>
  <cp:revision>1</cp:revision>
  <dc:title>Langkah-langkah Penelitian Presentasi Pendidikan Biru Kuning Illustratif</dc:title>
</cp:coreProperties>
</file>