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Tanpa Gaya, Kisi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724-2C77-4C61-9EF0-EAA0841723E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F051-9AEE-43CA-B313-CA0DEE27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6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724-2C77-4C61-9EF0-EAA0841723E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F051-9AEE-43CA-B313-CA0DEE27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5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724-2C77-4C61-9EF0-EAA0841723E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F051-9AEE-43CA-B313-CA0DEE27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724-2C77-4C61-9EF0-EAA0841723E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F051-9AEE-43CA-B313-CA0DEE27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724-2C77-4C61-9EF0-EAA0841723E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F051-9AEE-43CA-B313-CA0DEE27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724-2C77-4C61-9EF0-EAA0841723E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F051-9AEE-43CA-B313-CA0DEE27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4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ampungan Konten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Tampungan Konten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724-2C77-4C61-9EF0-EAA0841723E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Tampungan Ka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F051-9AEE-43CA-B313-CA0DEE27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724-2C77-4C61-9EF0-EAA0841723E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Tampungan Ka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F051-9AEE-43CA-B313-CA0DEE27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724-2C77-4C61-9EF0-EAA0841723E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Tampungan Ka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F051-9AEE-43CA-B313-CA0DEE27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6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724-2C77-4C61-9EF0-EAA0841723E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F051-9AEE-43CA-B313-CA0DEE27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9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724-2C77-4C61-9EF0-EAA0841723E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F051-9AEE-43CA-B313-CA0DEE27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9724-2C77-4C61-9EF0-EAA0841723E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AF051-9AEE-43CA-B313-CA0DEE27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1524000" y="1316327"/>
            <a:ext cx="9144000" cy="928110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 Narrow" panose="020B0606020202030204" pitchFamily="34" charset="0"/>
              </a:rPr>
              <a:t>Rangkaian</a:t>
            </a:r>
            <a:r>
              <a:rPr lang="en-US" sz="4000" dirty="0">
                <a:latin typeface="Arial Narrow" panose="020B0606020202030204" pitchFamily="34" charset="0"/>
              </a:rPr>
              <a:t> Counter</a:t>
            </a:r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524000" y="2396836"/>
            <a:ext cx="9144000" cy="2299855"/>
          </a:xfrm>
        </p:spPr>
        <p:txBody>
          <a:bodyPr/>
          <a:lstStyle/>
          <a:p>
            <a:pPr algn="just"/>
            <a:r>
              <a:rPr lang="en-US" dirty="0" err="1">
                <a:latin typeface="Arial Narrow" panose="020B0606020202030204" pitchFamily="34" charset="0"/>
              </a:rPr>
              <a:t>Kelompok</a:t>
            </a:r>
            <a:r>
              <a:rPr lang="en-US" dirty="0">
                <a:latin typeface="Arial Narrow" panose="020B0606020202030204" pitchFamily="34" charset="0"/>
              </a:rPr>
              <a:t> 1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>
                <a:latin typeface="Arial Narrow" panose="020B0606020202030204" pitchFamily="34" charset="0"/>
              </a:rPr>
              <a:t>Ismi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Susilawati</a:t>
            </a:r>
            <a:r>
              <a:rPr lang="en-US" dirty="0">
                <a:latin typeface="Arial Narrow" panose="020B0606020202030204" pitchFamily="34" charset="0"/>
              </a:rPr>
              <a:t>			(18.11.0001)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>
                <a:latin typeface="Arial Narrow" panose="020B0606020202030204" pitchFamily="34" charset="0"/>
              </a:rPr>
              <a:t>Moh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</a:rPr>
              <a:t>Fa’iq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Hamdani</a:t>
            </a:r>
            <a:r>
              <a:rPr lang="en-US" dirty="0">
                <a:latin typeface="Arial Narrow" panose="020B0606020202030204" pitchFamily="34" charset="0"/>
              </a:rPr>
              <a:t>			(18.11.0024)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>
                <a:latin typeface="Arial Narrow" panose="020B0606020202030204" pitchFamily="34" charset="0"/>
              </a:rPr>
              <a:t>Apri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Dwi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Sutriono</a:t>
            </a:r>
            <a:r>
              <a:rPr lang="en-US" dirty="0">
                <a:latin typeface="Arial Narrow" panose="020B0606020202030204" pitchFamily="34" charset="0"/>
              </a:rPr>
              <a:t>			(18.11.0040)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>
                <a:latin typeface="Arial Narrow" panose="020B0606020202030204" pitchFamily="34" charset="0"/>
              </a:rPr>
              <a:t>Diyah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Primasari</a:t>
            </a:r>
            <a:r>
              <a:rPr lang="en-US" dirty="0">
                <a:latin typeface="Arial Narrow" panose="020B0606020202030204" pitchFamily="34" charset="0"/>
              </a:rPr>
              <a:t>			(18.11.0289)</a:t>
            </a:r>
          </a:p>
        </p:txBody>
      </p:sp>
    </p:spTree>
    <p:extLst>
      <p:ext uri="{BB962C8B-B14F-4D97-AF65-F5344CB8AC3E}">
        <p14:creationId xmlns:p14="http://schemas.microsoft.com/office/powerpoint/2010/main" val="3558591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000" dirty="0">
                <a:latin typeface="Arial Narrow" panose="020B0606020202030204" pitchFamily="34" charset="0"/>
              </a:rPr>
              <a:t>Rangkaian Counter 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3" y="2421986"/>
            <a:ext cx="4918841" cy="282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72" y="2443652"/>
            <a:ext cx="4973474" cy="277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51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512618" y="110837"/>
            <a:ext cx="11028218" cy="471054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Cara </a:t>
            </a:r>
            <a:r>
              <a:rPr lang="en-US" sz="2800" dirty="0" err="1">
                <a:latin typeface="Arial Narrow" panose="020B0606020202030204" pitchFamily="34" charset="0"/>
              </a:rPr>
              <a:t>Kerja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Rangkaian</a:t>
            </a:r>
            <a:r>
              <a:rPr lang="en-US" sz="2800" dirty="0">
                <a:latin typeface="Arial Narrow" panose="020B0606020202030204" pitchFamily="34" charset="0"/>
              </a:rPr>
              <a:t> Counter</a:t>
            </a:r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512618" y="581890"/>
            <a:ext cx="11028218" cy="6276109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latin typeface="Arial Narrow" panose="020B0606020202030204" pitchFamily="34" charset="0"/>
              </a:rPr>
              <a:t>Vcc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memberikan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aliran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listrik</a:t>
            </a:r>
            <a:r>
              <a:rPr lang="en-US" sz="1800" dirty="0">
                <a:latin typeface="Arial Narrow" panose="020B0606020202030204" pitchFamily="34" charset="0"/>
              </a:rPr>
              <a:t> yang </a:t>
            </a:r>
            <a:r>
              <a:rPr lang="en-US" sz="1800" dirty="0" err="1">
                <a:latin typeface="Arial Narrow" panose="020B0606020202030204" pitchFamily="34" charset="0"/>
              </a:rPr>
              <a:t>bernilai</a:t>
            </a:r>
            <a:r>
              <a:rPr lang="en-US" sz="1800" dirty="0">
                <a:latin typeface="Arial Narrow" panose="020B0606020202030204" pitchFamily="34" charset="0"/>
              </a:rPr>
              <a:t> 1 </a:t>
            </a:r>
            <a:r>
              <a:rPr lang="en-US" sz="1800" dirty="0" err="1">
                <a:latin typeface="Arial Narrow" panose="020B0606020202030204" pitchFamily="34" charset="0"/>
              </a:rPr>
              <a:t>pada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AND.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 Narrow" panose="020B0606020202030204" pitchFamily="34" charset="0"/>
              </a:rPr>
              <a:t>Ground </a:t>
            </a:r>
            <a:r>
              <a:rPr lang="en-US" sz="1800" dirty="0" err="1">
                <a:latin typeface="Arial Narrow" panose="020B0606020202030204" pitchFamily="34" charset="0"/>
              </a:rPr>
              <a:t>memberikan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aliran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listrik</a:t>
            </a:r>
            <a:r>
              <a:rPr lang="en-US" sz="1800" dirty="0">
                <a:latin typeface="Arial Narrow" panose="020B0606020202030204" pitchFamily="34" charset="0"/>
              </a:rPr>
              <a:t> yang </a:t>
            </a:r>
            <a:r>
              <a:rPr lang="en-US" sz="1800" dirty="0" err="1">
                <a:latin typeface="Arial Narrow" panose="020B0606020202030204" pitchFamily="34" charset="0"/>
              </a:rPr>
              <a:t>bernilai</a:t>
            </a:r>
            <a:r>
              <a:rPr lang="en-US" sz="1800" dirty="0">
                <a:latin typeface="Arial Narrow" panose="020B0606020202030204" pitchFamily="34" charset="0"/>
              </a:rPr>
              <a:t> 0 </a:t>
            </a:r>
            <a:r>
              <a:rPr lang="en-US" sz="1800" dirty="0" err="1">
                <a:latin typeface="Arial Narrow" panose="020B0606020202030204" pitchFamily="34" charset="0"/>
              </a:rPr>
              <a:t>pada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AND.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latin typeface="Arial Narrow" panose="020B0606020202030204" pitchFamily="34" charset="0"/>
              </a:rPr>
              <a:t>Vcc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memberikan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aliran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listrik</a:t>
            </a:r>
            <a:r>
              <a:rPr lang="en-US" sz="1800" dirty="0">
                <a:latin typeface="Arial Narrow" panose="020B0606020202030204" pitchFamily="34" charset="0"/>
              </a:rPr>
              <a:t> yang </a:t>
            </a:r>
            <a:r>
              <a:rPr lang="en-US" sz="1800" dirty="0" err="1">
                <a:latin typeface="Arial Narrow" panose="020B0606020202030204" pitchFamily="34" charset="0"/>
              </a:rPr>
              <a:t>bernilai</a:t>
            </a:r>
            <a:r>
              <a:rPr lang="en-US" sz="1800" dirty="0">
                <a:latin typeface="Arial Narrow" panose="020B0606020202030204" pitchFamily="34" charset="0"/>
              </a:rPr>
              <a:t> 1 </a:t>
            </a:r>
            <a:r>
              <a:rPr lang="en-US" sz="1800" dirty="0" err="1">
                <a:latin typeface="Arial Narrow" panose="020B0606020202030204" pitchFamily="34" charset="0"/>
              </a:rPr>
              <a:t>pada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OR.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 Narrow" panose="020B0606020202030204" pitchFamily="34" charset="0"/>
              </a:rPr>
              <a:t>Ground </a:t>
            </a:r>
            <a:r>
              <a:rPr lang="en-US" sz="1800" dirty="0" err="1">
                <a:latin typeface="Arial Narrow" panose="020B0606020202030204" pitchFamily="34" charset="0"/>
              </a:rPr>
              <a:t>memberikan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aliran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listrik</a:t>
            </a:r>
            <a:r>
              <a:rPr lang="en-US" sz="1800" dirty="0">
                <a:latin typeface="Arial Narrow" panose="020B0606020202030204" pitchFamily="34" charset="0"/>
              </a:rPr>
              <a:t> yang </a:t>
            </a:r>
            <a:r>
              <a:rPr lang="en-US" sz="1800" dirty="0" err="1">
                <a:latin typeface="Arial Narrow" panose="020B0606020202030204" pitchFamily="34" charset="0"/>
              </a:rPr>
              <a:t>bernilai</a:t>
            </a:r>
            <a:r>
              <a:rPr lang="en-US" sz="1800" dirty="0">
                <a:latin typeface="Arial Narrow" panose="020B0606020202030204" pitchFamily="34" charset="0"/>
              </a:rPr>
              <a:t> 0 </a:t>
            </a:r>
            <a:r>
              <a:rPr lang="en-US" sz="1800" dirty="0" err="1">
                <a:latin typeface="Arial Narrow" panose="020B0606020202030204" pitchFamily="34" charset="0"/>
              </a:rPr>
              <a:t>pada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OR.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latin typeface="Arial Narrow" panose="020B0606020202030204" pitchFamily="34" charset="0"/>
              </a:rPr>
              <a:t>Pada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AND, </a:t>
            </a:r>
            <a:r>
              <a:rPr lang="en-US" sz="1800" dirty="0" err="1">
                <a:latin typeface="Arial Narrow" panose="020B0606020202030204" pitchFamily="34" charset="0"/>
              </a:rPr>
              <a:t>nilai</a:t>
            </a:r>
            <a:r>
              <a:rPr lang="en-US" sz="1800" dirty="0">
                <a:latin typeface="Arial Narrow" panose="020B0606020202030204" pitchFamily="34" charset="0"/>
              </a:rPr>
              <a:t> 1 </a:t>
            </a:r>
            <a:r>
              <a:rPr lang="en-US" sz="1800" dirty="0" err="1">
                <a:latin typeface="Arial Narrow" panose="020B0606020202030204" pitchFamily="34" charset="0"/>
              </a:rPr>
              <a:t>dan</a:t>
            </a:r>
            <a:r>
              <a:rPr lang="en-US" sz="1800" dirty="0">
                <a:latin typeface="Arial Narrow" panose="020B0606020202030204" pitchFamily="34" charset="0"/>
              </a:rPr>
              <a:t> 0 </a:t>
            </a:r>
            <a:r>
              <a:rPr lang="en-US" sz="1800" dirty="0" err="1">
                <a:latin typeface="Arial Narrow" panose="020B0606020202030204" pitchFamily="34" charset="0"/>
              </a:rPr>
              <a:t>akan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diproses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sesuai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dengan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tabel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kebenaran</a:t>
            </a:r>
            <a:r>
              <a:rPr lang="en-US" sz="1800" dirty="0">
                <a:latin typeface="Arial Narrow" panose="020B0606020202030204" pitchFamily="34" charset="0"/>
              </a:rPr>
              <a:t> yang </a:t>
            </a:r>
            <a:r>
              <a:rPr lang="en-US" sz="1800" dirty="0" err="1">
                <a:latin typeface="Arial Narrow" panose="020B0606020202030204" pitchFamily="34" charset="0"/>
              </a:rPr>
              <a:t>dimiliki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AND. </a:t>
            </a:r>
            <a:r>
              <a:rPr lang="en-US" sz="1800" dirty="0" err="1">
                <a:latin typeface="Arial Narrow" panose="020B0606020202030204" pitchFamily="34" charset="0"/>
              </a:rPr>
              <a:t>Hasil</a:t>
            </a:r>
            <a:r>
              <a:rPr lang="en-US" sz="1800" dirty="0">
                <a:latin typeface="Arial Narrow" panose="020B0606020202030204" pitchFamily="34" charset="0"/>
              </a:rPr>
              <a:t> proses </a:t>
            </a:r>
            <a:r>
              <a:rPr lang="en-US" sz="1800" dirty="0" err="1">
                <a:latin typeface="Arial Narrow" panose="020B0606020202030204" pitchFamily="34" charset="0"/>
              </a:rPr>
              <a:t>pada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AND </a:t>
            </a:r>
            <a:r>
              <a:rPr lang="en-US" sz="1800" dirty="0" err="1">
                <a:latin typeface="Arial Narrow" panose="020B0606020202030204" pitchFamily="34" charset="0"/>
              </a:rPr>
              <a:t>adalah</a:t>
            </a:r>
            <a:r>
              <a:rPr lang="en-US" sz="1800" dirty="0">
                <a:latin typeface="Arial Narrow" panose="020B0606020202030204" pitchFamily="34" charset="0"/>
              </a:rPr>
              <a:t> 0.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latin typeface="Arial Narrow" panose="020B0606020202030204" pitchFamily="34" charset="0"/>
              </a:rPr>
              <a:t>Pada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OR, </a:t>
            </a:r>
            <a:r>
              <a:rPr lang="en-US" sz="1800" dirty="0" err="1">
                <a:latin typeface="Arial Narrow" panose="020B0606020202030204" pitchFamily="34" charset="0"/>
              </a:rPr>
              <a:t>nilai</a:t>
            </a:r>
            <a:r>
              <a:rPr lang="en-US" sz="1800" dirty="0">
                <a:latin typeface="Arial Narrow" panose="020B0606020202030204" pitchFamily="34" charset="0"/>
              </a:rPr>
              <a:t> 1 </a:t>
            </a:r>
            <a:r>
              <a:rPr lang="en-US" sz="1800" dirty="0" err="1">
                <a:latin typeface="Arial Narrow" panose="020B0606020202030204" pitchFamily="34" charset="0"/>
              </a:rPr>
              <a:t>dan</a:t>
            </a:r>
            <a:r>
              <a:rPr lang="en-US" sz="1800" dirty="0">
                <a:latin typeface="Arial Narrow" panose="020B0606020202030204" pitchFamily="34" charset="0"/>
              </a:rPr>
              <a:t> 0 </a:t>
            </a:r>
            <a:r>
              <a:rPr lang="en-US" sz="1800" dirty="0" err="1">
                <a:latin typeface="Arial Narrow" panose="020B0606020202030204" pitchFamily="34" charset="0"/>
              </a:rPr>
              <a:t>akan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diproses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sesuai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dengan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tabel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kebenaran</a:t>
            </a:r>
            <a:r>
              <a:rPr lang="en-US" sz="1800" dirty="0">
                <a:latin typeface="Arial Narrow" panose="020B0606020202030204" pitchFamily="34" charset="0"/>
              </a:rPr>
              <a:t> yang </a:t>
            </a:r>
            <a:r>
              <a:rPr lang="en-US" sz="1800" dirty="0" err="1">
                <a:latin typeface="Arial Narrow" panose="020B0606020202030204" pitchFamily="34" charset="0"/>
              </a:rPr>
              <a:t>dimiliki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OR. </a:t>
            </a:r>
            <a:r>
              <a:rPr lang="en-US" sz="1800" dirty="0" err="1">
                <a:latin typeface="Arial Narrow" panose="020B0606020202030204" pitchFamily="34" charset="0"/>
              </a:rPr>
              <a:t>Hasil</a:t>
            </a:r>
            <a:r>
              <a:rPr lang="en-US" sz="1800" dirty="0">
                <a:latin typeface="Arial Narrow" panose="020B0606020202030204" pitchFamily="34" charset="0"/>
              </a:rPr>
              <a:t> proses </a:t>
            </a:r>
            <a:r>
              <a:rPr lang="en-US" sz="1800" dirty="0" err="1">
                <a:latin typeface="Arial Narrow" panose="020B0606020202030204" pitchFamily="34" charset="0"/>
              </a:rPr>
              <a:t>pada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OR </a:t>
            </a:r>
            <a:r>
              <a:rPr lang="en-US" sz="1800" dirty="0" err="1">
                <a:latin typeface="Arial Narrow" panose="020B0606020202030204" pitchFamily="34" charset="0"/>
              </a:rPr>
              <a:t>adalah</a:t>
            </a:r>
            <a:r>
              <a:rPr lang="en-US" sz="1800" dirty="0">
                <a:latin typeface="Arial Narrow" panose="020B0606020202030204" pitchFamily="34" charset="0"/>
              </a:rPr>
              <a:t> 1.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 Narrow" panose="020B0606020202030204" pitchFamily="34" charset="0"/>
              </a:rPr>
              <a:t>Dari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AND, </a:t>
            </a:r>
            <a:r>
              <a:rPr lang="en-US" sz="1800" dirty="0" err="1">
                <a:latin typeface="Arial Narrow" panose="020B0606020202030204" pitchFamily="34" charset="0"/>
              </a:rPr>
              <a:t>nilai</a:t>
            </a:r>
            <a:r>
              <a:rPr lang="en-US" sz="1800" dirty="0">
                <a:latin typeface="Arial Narrow" panose="020B0606020202030204" pitchFamily="34" charset="0"/>
              </a:rPr>
              <a:t> 0 </a:t>
            </a:r>
            <a:r>
              <a:rPr lang="en-US" sz="1800" dirty="0" err="1">
                <a:latin typeface="Arial Narrow" panose="020B0606020202030204" pitchFamily="34" charset="0"/>
              </a:rPr>
              <a:t>akan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dilanjutkan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pada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NOT. </a:t>
            </a:r>
            <a:r>
              <a:rPr lang="en-US" sz="1800" dirty="0" err="1">
                <a:latin typeface="Arial Narrow" panose="020B0606020202030204" pitchFamily="34" charset="0"/>
              </a:rPr>
              <a:t>Pada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NOT, </a:t>
            </a:r>
            <a:r>
              <a:rPr lang="en-US" sz="1800" dirty="0" err="1">
                <a:latin typeface="Arial Narrow" panose="020B0606020202030204" pitchFamily="34" charset="0"/>
              </a:rPr>
              <a:t>nilai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akan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diproses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sesuai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dengan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tabel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kebenaran</a:t>
            </a:r>
            <a:r>
              <a:rPr lang="en-US" sz="1800" dirty="0">
                <a:latin typeface="Arial Narrow" panose="020B0606020202030204" pitchFamily="34" charset="0"/>
              </a:rPr>
              <a:t> yang </a:t>
            </a:r>
            <a:r>
              <a:rPr lang="en-US" sz="1800" dirty="0" err="1">
                <a:latin typeface="Arial Narrow" panose="020B0606020202030204" pitchFamily="34" charset="0"/>
              </a:rPr>
              <a:t>dimiliki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NOT. </a:t>
            </a:r>
            <a:r>
              <a:rPr lang="en-US" sz="1800" dirty="0" err="1">
                <a:latin typeface="Arial Narrow" panose="020B0606020202030204" pitchFamily="34" charset="0"/>
              </a:rPr>
              <a:t>Hasil</a:t>
            </a:r>
            <a:r>
              <a:rPr lang="en-US" sz="1800" dirty="0">
                <a:latin typeface="Arial Narrow" panose="020B0606020202030204" pitchFamily="34" charset="0"/>
              </a:rPr>
              <a:t> proses </a:t>
            </a:r>
            <a:r>
              <a:rPr lang="en-US" sz="1800" dirty="0" err="1">
                <a:latin typeface="Arial Narrow" panose="020B0606020202030204" pitchFamily="34" charset="0"/>
              </a:rPr>
              <a:t>pada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NOT </a:t>
            </a:r>
            <a:r>
              <a:rPr lang="en-US" sz="1800" dirty="0" err="1">
                <a:latin typeface="Arial Narrow" panose="020B0606020202030204" pitchFamily="34" charset="0"/>
              </a:rPr>
              <a:t>adalah</a:t>
            </a:r>
            <a:r>
              <a:rPr lang="en-US" sz="1800" dirty="0">
                <a:latin typeface="Arial Narrow" panose="020B0606020202030204" pitchFamily="34" charset="0"/>
              </a:rPr>
              <a:t> 1.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 Narrow" panose="020B0606020202030204" pitchFamily="34" charset="0"/>
              </a:rPr>
              <a:t>Dari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OR, </a:t>
            </a:r>
            <a:r>
              <a:rPr lang="en-US" sz="1800" dirty="0" err="1">
                <a:latin typeface="Arial Narrow" panose="020B0606020202030204" pitchFamily="34" charset="0"/>
              </a:rPr>
              <a:t>nilai</a:t>
            </a:r>
            <a:r>
              <a:rPr lang="en-US" sz="1800" dirty="0">
                <a:latin typeface="Arial Narrow" panose="020B0606020202030204" pitchFamily="34" charset="0"/>
              </a:rPr>
              <a:t> 1 </a:t>
            </a:r>
            <a:r>
              <a:rPr lang="en-US" sz="1800" dirty="0" err="1">
                <a:latin typeface="Arial Narrow" panose="020B0606020202030204" pitchFamily="34" charset="0"/>
              </a:rPr>
              <a:t>akan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dilanjutkan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pada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NOT. </a:t>
            </a:r>
            <a:r>
              <a:rPr lang="en-US" sz="1800" dirty="0" err="1">
                <a:latin typeface="Arial Narrow" panose="020B0606020202030204" pitchFamily="34" charset="0"/>
              </a:rPr>
              <a:t>Pada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NOT, </a:t>
            </a:r>
            <a:r>
              <a:rPr lang="en-US" sz="1800" dirty="0" err="1">
                <a:latin typeface="Arial Narrow" panose="020B0606020202030204" pitchFamily="34" charset="0"/>
              </a:rPr>
              <a:t>nilai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akan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diproses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sesuai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dengan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tabel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kebenaran</a:t>
            </a:r>
            <a:r>
              <a:rPr lang="en-US" sz="1800" dirty="0">
                <a:latin typeface="Arial Narrow" panose="020B0606020202030204" pitchFamily="34" charset="0"/>
              </a:rPr>
              <a:t> yang </a:t>
            </a:r>
            <a:r>
              <a:rPr lang="en-US" sz="1800" dirty="0" err="1">
                <a:latin typeface="Arial Narrow" panose="020B0606020202030204" pitchFamily="34" charset="0"/>
              </a:rPr>
              <a:t>dimiliki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NOT. </a:t>
            </a:r>
            <a:r>
              <a:rPr lang="en-US" sz="1800" dirty="0" err="1">
                <a:latin typeface="Arial Narrow" panose="020B0606020202030204" pitchFamily="34" charset="0"/>
              </a:rPr>
              <a:t>Hasil</a:t>
            </a:r>
            <a:r>
              <a:rPr lang="en-US" sz="1800" dirty="0">
                <a:latin typeface="Arial Narrow" panose="020B0606020202030204" pitchFamily="34" charset="0"/>
              </a:rPr>
              <a:t> proses </a:t>
            </a:r>
            <a:r>
              <a:rPr lang="en-US" sz="1800" dirty="0" err="1">
                <a:latin typeface="Arial Narrow" panose="020B0606020202030204" pitchFamily="34" charset="0"/>
              </a:rPr>
              <a:t>pada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NOT </a:t>
            </a:r>
            <a:r>
              <a:rPr lang="en-US" sz="1800" dirty="0" err="1">
                <a:latin typeface="Arial Narrow" panose="020B0606020202030204" pitchFamily="34" charset="0"/>
              </a:rPr>
              <a:t>adalah</a:t>
            </a:r>
            <a:r>
              <a:rPr lang="en-US" sz="1800" dirty="0">
                <a:latin typeface="Arial Narrow" panose="020B0606020202030204" pitchFamily="34" charset="0"/>
              </a:rPr>
              <a:t> 0.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latin typeface="Arial Narrow" panose="020B0606020202030204" pitchFamily="34" charset="0"/>
              </a:rPr>
              <a:t>Nilai</a:t>
            </a:r>
            <a:r>
              <a:rPr lang="en-US" sz="1800" dirty="0">
                <a:latin typeface="Arial Narrow" panose="020B0606020202030204" pitchFamily="34" charset="0"/>
              </a:rPr>
              <a:t> 1 </a:t>
            </a:r>
            <a:r>
              <a:rPr lang="en-US" sz="1800" dirty="0" err="1">
                <a:latin typeface="Arial Narrow" panose="020B0606020202030204" pitchFamily="34" charset="0"/>
              </a:rPr>
              <a:t>dan</a:t>
            </a:r>
            <a:r>
              <a:rPr lang="en-US" sz="1800" dirty="0">
                <a:latin typeface="Arial Narrow" panose="020B0606020202030204" pitchFamily="34" charset="0"/>
              </a:rPr>
              <a:t> 0 </a:t>
            </a:r>
            <a:r>
              <a:rPr lang="en-US" sz="1800" dirty="0" err="1">
                <a:latin typeface="Arial Narrow" panose="020B0606020202030204" pitchFamily="34" charset="0"/>
              </a:rPr>
              <a:t>pada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NOT </a:t>
            </a:r>
            <a:r>
              <a:rPr lang="en-US" sz="1800" dirty="0" err="1">
                <a:latin typeface="Arial Narrow" panose="020B0606020202030204" pitchFamily="34" charset="0"/>
              </a:rPr>
              <a:t>akan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dilanjutkan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pada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AND. </a:t>
            </a:r>
            <a:r>
              <a:rPr lang="en-US" sz="1800" dirty="0" err="1">
                <a:latin typeface="Arial Narrow" panose="020B0606020202030204" pitchFamily="34" charset="0"/>
              </a:rPr>
              <a:t>Pada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AND, </a:t>
            </a:r>
            <a:r>
              <a:rPr lang="en-US" sz="1800" dirty="0" err="1">
                <a:latin typeface="Arial Narrow" panose="020B0606020202030204" pitchFamily="34" charset="0"/>
              </a:rPr>
              <a:t>nilai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akan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diproses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sesuai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dengan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tabel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kebenaran</a:t>
            </a:r>
            <a:r>
              <a:rPr lang="en-US" sz="1800" dirty="0">
                <a:latin typeface="Arial Narrow" panose="020B0606020202030204" pitchFamily="34" charset="0"/>
              </a:rPr>
              <a:t> yang </a:t>
            </a:r>
            <a:r>
              <a:rPr lang="en-US" sz="1800" dirty="0" err="1">
                <a:latin typeface="Arial Narrow" panose="020B0606020202030204" pitchFamily="34" charset="0"/>
              </a:rPr>
              <a:t>dimiliki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AND. </a:t>
            </a:r>
            <a:r>
              <a:rPr lang="en-US" sz="1800" dirty="0" err="1">
                <a:latin typeface="Arial Narrow" panose="020B0606020202030204" pitchFamily="34" charset="0"/>
              </a:rPr>
              <a:t>Hasil</a:t>
            </a:r>
            <a:r>
              <a:rPr lang="en-US" sz="1800" dirty="0">
                <a:latin typeface="Arial Narrow" panose="020B0606020202030204" pitchFamily="34" charset="0"/>
              </a:rPr>
              <a:t> proses </a:t>
            </a:r>
            <a:r>
              <a:rPr lang="en-US" sz="1800" dirty="0" err="1">
                <a:latin typeface="Arial Narrow" panose="020B0606020202030204" pitchFamily="34" charset="0"/>
              </a:rPr>
              <a:t>pada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AND </a:t>
            </a:r>
            <a:r>
              <a:rPr lang="en-US" sz="1800" dirty="0" err="1">
                <a:latin typeface="Arial Narrow" panose="020B0606020202030204" pitchFamily="34" charset="0"/>
              </a:rPr>
              <a:t>adalah</a:t>
            </a:r>
            <a:r>
              <a:rPr lang="en-US" sz="1800" dirty="0">
                <a:latin typeface="Arial Narrow" panose="020B0606020202030204" pitchFamily="34" charset="0"/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2814448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512617" y="318655"/>
            <a:ext cx="11042073" cy="789709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rial Narrow" panose="020B0606020202030204" pitchFamily="34" charset="0"/>
              </a:rPr>
              <a:t>Analisis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Rangkaian</a:t>
            </a:r>
            <a:r>
              <a:rPr lang="en-US" sz="3200" dirty="0">
                <a:latin typeface="Arial Narrow" panose="020B0606020202030204" pitchFamily="34" charset="0"/>
              </a:rPr>
              <a:t> Counter</a:t>
            </a:r>
            <a:endParaRPr lang="en-US" sz="3200" dirty="0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512617" y="1330036"/>
            <a:ext cx="11042073" cy="540327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Arial Narrow" panose="020B0606020202030204" pitchFamily="34" charset="0"/>
              </a:rPr>
              <a:t>Vcc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adalah</a:t>
            </a:r>
            <a:r>
              <a:rPr lang="en-US" sz="2000" dirty="0">
                <a:latin typeface="Arial Narrow" panose="020B0606020202030204" pitchFamily="34" charset="0"/>
              </a:rPr>
              <a:t> s</a:t>
            </a:r>
            <a:r>
              <a:rPr lang="id-ID" sz="2000" dirty="0" err="1">
                <a:latin typeface="Arial Narrow" panose="020B0606020202030204" pitchFamily="34" charset="0"/>
              </a:rPr>
              <a:t>umber</a:t>
            </a:r>
            <a:r>
              <a:rPr lang="id-ID" sz="2000" dirty="0">
                <a:latin typeface="Arial Narrow" panose="020B0606020202030204" pitchFamily="34" charset="0"/>
              </a:rPr>
              <a:t> tenaga atau sumber daya (</a:t>
            </a:r>
            <a:r>
              <a:rPr lang="en-US" sz="2000" dirty="0">
                <a:latin typeface="Arial Narrow" panose="020B0606020202030204" pitchFamily="34" charset="0"/>
              </a:rPr>
              <a:t>a</a:t>
            </a:r>
            <a:r>
              <a:rPr lang="id-ID" sz="2000" dirty="0" err="1">
                <a:latin typeface="Arial Narrow" panose="020B0606020202030204" pitchFamily="34" charset="0"/>
              </a:rPr>
              <a:t>liran</a:t>
            </a:r>
            <a:r>
              <a:rPr lang="id-ID" sz="2000" dirty="0">
                <a:latin typeface="Arial Narrow" panose="020B0606020202030204" pitchFamily="34" charset="0"/>
              </a:rPr>
              <a:t> listrik)</a:t>
            </a:r>
            <a:r>
              <a:rPr lang="en-US" sz="2000" dirty="0">
                <a:latin typeface="Arial Narrow" panose="020B060602020203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Arial Narrow" panose="020B0606020202030204" pitchFamily="34" charset="0"/>
              </a:rPr>
              <a:t>Ground </a:t>
            </a:r>
            <a:r>
              <a:rPr lang="en-US" sz="2000" dirty="0" err="1">
                <a:latin typeface="Arial Narrow" panose="020B0606020202030204" pitchFamily="34" charset="0"/>
              </a:rPr>
              <a:t>adalah</a:t>
            </a:r>
            <a:r>
              <a:rPr lang="id-ID" sz="2000" dirty="0">
                <a:latin typeface="Arial Narrow" panose="020B0606020202030204" pitchFamily="34" charset="0"/>
              </a:rPr>
              <a:t> penetral aliran listrik apabila terjadi konsleting listrik.</a:t>
            </a:r>
            <a:endParaRPr lang="en-US" sz="2000" dirty="0">
              <a:latin typeface="Arial Narrow" panose="020B0606020202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Arial Narrow" panose="020B0606020202030204" pitchFamily="34" charset="0"/>
              </a:rPr>
              <a:t>Switch </a:t>
            </a:r>
            <a:r>
              <a:rPr lang="en-US" sz="2000" dirty="0" err="1">
                <a:latin typeface="Arial Narrow" panose="020B0606020202030204" pitchFamily="34" charset="0"/>
              </a:rPr>
              <a:t>adalah</a:t>
            </a:r>
            <a:r>
              <a:rPr lang="id-ID" sz="2000" dirty="0">
                <a:latin typeface="Arial Narrow" panose="020B0606020202030204" pitchFamily="34" charset="0"/>
              </a:rPr>
              <a:t> menghubungkan atau memutuskan aliran listrik pada jaringan arus listrik</a:t>
            </a:r>
            <a:r>
              <a:rPr lang="en-US" sz="2000" dirty="0">
                <a:latin typeface="Arial Narrow" panose="020B060602020203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Arial Narrow" panose="020B0606020202030204" pitchFamily="34" charset="0"/>
              </a:rPr>
              <a:t>Gerbang</a:t>
            </a:r>
            <a:r>
              <a:rPr lang="en-US" sz="2000" dirty="0">
                <a:latin typeface="Arial Narrow" panose="020B0606020202030204" pitchFamily="34" charset="0"/>
              </a:rPr>
              <a:t> AND</a:t>
            </a:r>
          </a:p>
          <a:p>
            <a:pPr indent="69215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>
                <a:latin typeface="Arial Narrow" panose="020B0606020202030204" pitchFamily="34" charset="0"/>
              </a:rPr>
              <a:t>Gerbang</a:t>
            </a:r>
            <a:r>
              <a:rPr lang="en-US" sz="2000" dirty="0">
                <a:latin typeface="Arial Narrow" panose="020B0606020202030204" pitchFamily="34" charset="0"/>
              </a:rPr>
              <a:t> AND </a:t>
            </a:r>
            <a:r>
              <a:rPr lang="en-US" sz="2000" dirty="0" err="1">
                <a:latin typeface="Arial Narrow" panose="020B0606020202030204" pitchFamily="34" charset="0"/>
              </a:rPr>
              <a:t>akan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menghasilkan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nilai</a:t>
            </a:r>
            <a:r>
              <a:rPr lang="en-US" sz="2000" dirty="0">
                <a:latin typeface="Arial Narrow" panose="020B0606020202030204" pitchFamily="34" charset="0"/>
              </a:rPr>
              <a:t> 1 </a:t>
            </a:r>
            <a:r>
              <a:rPr lang="en-US" sz="2000" dirty="0" err="1">
                <a:latin typeface="Arial Narrow" panose="020B0606020202030204" pitchFamily="34" charset="0"/>
              </a:rPr>
              <a:t>jika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kedua</a:t>
            </a:r>
            <a:r>
              <a:rPr lang="en-US" sz="2000" dirty="0">
                <a:latin typeface="Arial Narrow" panose="020B0606020202030204" pitchFamily="34" charset="0"/>
              </a:rPr>
              <a:t> input </a:t>
            </a:r>
            <a:r>
              <a:rPr lang="en-US" sz="2000" dirty="0" err="1">
                <a:latin typeface="Arial Narrow" panose="020B0606020202030204" pitchFamily="34" charset="0"/>
              </a:rPr>
              <a:t>bernilai</a:t>
            </a:r>
            <a:r>
              <a:rPr lang="en-US" sz="2000" dirty="0">
                <a:latin typeface="Arial Narrow" panose="020B0606020202030204" pitchFamily="34" charset="0"/>
              </a:rPr>
              <a:t> 1.</a:t>
            </a:r>
          </a:p>
          <a:p>
            <a:pPr indent="692150"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Narrow" panose="020B0606020202030204" pitchFamily="34" charset="0"/>
            </a:endParaRPr>
          </a:p>
          <a:p>
            <a:pPr indent="692150"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Narrow" panose="020B0606020202030204" pitchFamily="34" charset="0"/>
            </a:endParaRPr>
          </a:p>
          <a:p>
            <a:pPr indent="692150"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Narrow" panose="020B0606020202030204" pitchFamily="34" charset="0"/>
            </a:endParaRPr>
          </a:p>
          <a:p>
            <a:pPr indent="692150"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Narrow" panose="020B0606020202030204" pitchFamily="34" charset="0"/>
            </a:endParaRPr>
          </a:p>
          <a:p>
            <a:pPr indent="346075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Narrow" panose="020B0606020202030204" pitchFamily="34" charset="0"/>
            </a:endParaRP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685658"/>
              </p:ext>
            </p:extLst>
          </p:nvPr>
        </p:nvGraphicFramePr>
        <p:xfrm>
          <a:off x="1965035" y="3902132"/>
          <a:ext cx="8137236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412">
                  <a:extLst>
                    <a:ext uri="{9D8B030D-6E8A-4147-A177-3AD203B41FA5}">
                      <a16:colId xmlns:a16="http://schemas.microsoft.com/office/drawing/2014/main" val="3172555640"/>
                    </a:ext>
                  </a:extLst>
                </a:gridCol>
                <a:gridCol w="2712412">
                  <a:extLst>
                    <a:ext uri="{9D8B030D-6E8A-4147-A177-3AD203B41FA5}">
                      <a16:colId xmlns:a16="http://schemas.microsoft.com/office/drawing/2014/main" val="2427473484"/>
                    </a:ext>
                  </a:extLst>
                </a:gridCol>
                <a:gridCol w="2712412">
                  <a:extLst>
                    <a:ext uri="{9D8B030D-6E8A-4147-A177-3AD203B41FA5}">
                      <a16:colId xmlns:a16="http://schemas.microsoft.com/office/drawing/2014/main" val="3136589291"/>
                    </a:ext>
                  </a:extLst>
                </a:gridCol>
              </a:tblGrid>
              <a:tr h="3726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15413"/>
                  </a:ext>
                </a:extLst>
              </a:tr>
              <a:tr h="3777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535806"/>
                  </a:ext>
                </a:extLst>
              </a:tr>
              <a:tr h="3777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292499"/>
                  </a:ext>
                </a:extLst>
              </a:tr>
              <a:tr h="3777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1007"/>
                  </a:ext>
                </a:extLst>
              </a:tr>
              <a:tr h="3777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222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227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512617" y="772938"/>
            <a:ext cx="11042073" cy="517868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OR</a:t>
            </a:r>
          </a:p>
          <a:p>
            <a:pPr indent="692150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OR </a:t>
            </a:r>
            <a:r>
              <a:rPr lang="en-US" sz="1800" dirty="0" err="1">
                <a:latin typeface="Arial Narrow" panose="020B0606020202030204" pitchFamily="34" charset="0"/>
              </a:rPr>
              <a:t>akan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menghasilkan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nilai</a:t>
            </a:r>
            <a:r>
              <a:rPr lang="en-US" sz="1800" dirty="0">
                <a:latin typeface="Arial Narrow" panose="020B0606020202030204" pitchFamily="34" charset="0"/>
              </a:rPr>
              <a:t> 1 </a:t>
            </a:r>
            <a:r>
              <a:rPr lang="en-US" sz="1800" dirty="0" err="1">
                <a:latin typeface="Arial Narrow" panose="020B0606020202030204" pitchFamily="34" charset="0"/>
              </a:rPr>
              <a:t>jika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salah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satu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atau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kedua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inputan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bernilai</a:t>
            </a:r>
            <a:r>
              <a:rPr lang="en-US" sz="1800" dirty="0">
                <a:latin typeface="Arial Narrow" panose="020B0606020202030204" pitchFamily="34" charset="0"/>
              </a:rPr>
              <a:t> 1.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Arial Narrow" panose="020B0606020202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NOT</a:t>
            </a:r>
          </a:p>
          <a:p>
            <a:pPr indent="692150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 err="1">
                <a:latin typeface="Arial Narrow" panose="020B0606020202030204" pitchFamily="34" charset="0"/>
              </a:rPr>
              <a:t>Gerbang</a:t>
            </a:r>
            <a:r>
              <a:rPr lang="en-US" sz="1800" dirty="0">
                <a:latin typeface="Arial Narrow" panose="020B0606020202030204" pitchFamily="34" charset="0"/>
              </a:rPr>
              <a:t> NOT </a:t>
            </a:r>
            <a:r>
              <a:rPr lang="en-US" sz="1800" dirty="0" err="1">
                <a:latin typeface="Arial Narrow" panose="020B0606020202030204" pitchFamily="34" charset="0"/>
              </a:rPr>
              <a:t>akan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menghasilkan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nilai</a:t>
            </a:r>
            <a:r>
              <a:rPr lang="en-US" sz="1800" dirty="0">
                <a:latin typeface="Arial Narrow" panose="020B0606020202030204" pitchFamily="34" charset="0"/>
              </a:rPr>
              <a:t> yang </a:t>
            </a:r>
            <a:r>
              <a:rPr lang="en-US" sz="1800" dirty="0" err="1">
                <a:latin typeface="Arial Narrow" panose="020B0606020202030204" pitchFamily="34" charset="0"/>
              </a:rPr>
              <a:t>berkebalikan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dengan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inputan</a:t>
            </a:r>
            <a:r>
              <a:rPr lang="en-US" sz="1800" dirty="0">
                <a:latin typeface="Arial Narrow" panose="020B0606020202030204" pitchFamily="34" charset="0"/>
              </a:rPr>
              <a:t> yang </a:t>
            </a:r>
            <a:r>
              <a:rPr lang="en-US" sz="1800" dirty="0" err="1">
                <a:latin typeface="Arial Narrow" panose="020B0606020202030204" pitchFamily="34" charset="0"/>
              </a:rPr>
              <a:t>dimasukkan</a:t>
            </a:r>
            <a:r>
              <a:rPr lang="en-US" sz="1800" dirty="0">
                <a:latin typeface="Arial Narrow" panose="020B0606020202030204" pitchFamily="34" charset="0"/>
              </a:rPr>
              <a:t>.</a:t>
            </a:r>
          </a:p>
          <a:p>
            <a:pPr indent="692150" algn="just"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Arial Narrow" panose="020B0606020202030204" pitchFamily="34" charset="0"/>
            </a:endParaRP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47700"/>
              </p:ext>
            </p:extLst>
          </p:nvPr>
        </p:nvGraphicFramePr>
        <p:xfrm>
          <a:off x="2008910" y="1814944"/>
          <a:ext cx="808874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6247">
                  <a:extLst>
                    <a:ext uri="{9D8B030D-6E8A-4147-A177-3AD203B41FA5}">
                      <a16:colId xmlns:a16="http://schemas.microsoft.com/office/drawing/2014/main" val="266841636"/>
                    </a:ext>
                  </a:extLst>
                </a:gridCol>
                <a:gridCol w="2696247">
                  <a:extLst>
                    <a:ext uri="{9D8B030D-6E8A-4147-A177-3AD203B41FA5}">
                      <a16:colId xmlns:a16="http://schemas.microsoft.com/office/drawing/2014/main" val="1147052304"/>
                    </a:ext>
                  </a:extLst>
                </a:gridCol>
                <a:gridCol w="2696247">
                  <a:extLst>
                    <a:ext uri="{9D8B030D-6E8A-4147-A177-3AD203B41FA5}">
                      <a16:colId xmlns:a16="http://schemas.microsoft.com/office/drawing/2014/main" val="1727701883"/>
                    </a:ext>
                  </a:extLst>
                </a:gridCol>
              </a:tblGrid>
              <a:tr h="3634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018633"/>
                  </a:ext>
                </a:extLst>
              </a:tr>
              <a:tr h="3634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238436"/>
                  </a:ext>
                </a:extLst>
              </a:tr>
              <a:tr h="3634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68236"/>
                  </a:ext>
                </a:extLst>
              </a:tr>
              <a:tr h="3634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75300"/>
                  </a:ext>
                </a:extLst>
              </a:tr>
              <a:tr h="3634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86360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62858"/>
              </p:ext>
            </p:extLst>
          </p:nvPr>
        </p:nvGraphicFramePr>
        <p:xfrm>
          <a:off x="1969652" y="4638276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622640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69958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9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7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62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733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585536" y="368384"/>
            <a:ext cx="11020927" cy="818732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 Narrow" panose="020B0606020202030204" pitchFamily="34" charset="0"/>
              </a:rPr>
              <a:t>Kesimpulan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Rangkaian</a:t>
            </a:r>
            <a:r>
              <a:rPr lang="en-US" sz="4000" dirty="0">
                <a:latin typeface="Arial Narrow" panose="020B0606020202030204" pitchFamily="34" charset="0"/>
              </a:rPr>
              <a:t> Counter</a:t>
            </a:r>
            <a:endParaRPr lang="en-US" sz="4000" dirty="0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585535" y="1347537"/>
            <a:ext cx="11020927" cy="49730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id-ID" dirty="0">
                <a:latin typeface="Arial Narrow" panose="020B0606020202030204" pitchFamily="34" charset="0"/>
              </a:rPr>
              <a:t>Ada </a:t>
            </a:r>
            <a:r>
              <a:rPr lang="en-US" dirty="0">
                <a:latin typeface="Arial Narrow" panose="020B0606020202030204" pitchFamily="34" charset="0"/>
              </a:rPr>
              <a:t>b</a:t>
            </a:r>
            <a:r>
              <a:rPr lang="id-ID" dirty="0" err="1">
                <a:latin typeface="Arial Narrow" panose="020B0606020202030204" pitchFamily="34" charset="0"/>
              </a:rPr>
              <a:t>eberapa</a:t>
            </a:r>
            <a:r>
              <a:rPr lang="id-ID" dirty="0">
                <a:latin typeface="Arial Narrow" panose="020B0606020202030204" pitchFamily="34" charset="0"/>
              </a:rPr>
              <a:t> kesimpulan,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yaitu</a:t>
            </a:r>
            <a:r>
              <a:rPr lang="en-US" dirty="0">
                <a:latin typeface="Arial Narrow" panose="020B0606020202030204" pitchFamily="34" charset="0"/>
              </a:rPr>
              <a:t> :</a:t>
            </a:r>
            <a:r>
              <a:rPr lang="id-ID" dirty="0">
                <a:latin typeface="Arial Narrow" panose="020B0606020202030204" pitchFamily="34" charset="0"/>
              </a:rPr>
              <a:t>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dirty="0">
                <a:latin typeface="Arial Narrow" panose="020B0606020202030204" pitchFamily="34" charset="0"/>
              </a:rPr>
              <a:t>Apabila </a:t>
            </a:r>
            <a:r>
              <a:rPr lang="en-US" dirty="0">
                <a:latin typeface="Arial Narrow" panose="020B0606020202030204" pitchFamily="34" charset="0"/>
              </a:rPr>
              <a:t>s</a:t>
            </a:r>
            <a:r>
              <a:rPr lang="id-ID" dirty="0" err="1">
                <a:latin typeface="Arial Narrow" panose="020B0606020202030204" pitchFamily="34" charset="0"/>
              </a:rPr>
              <a:t>witch</a:t>
            </a:r>
            <a:r>
              <a:rPr lang="id-ID" dirty="0">
                <a:latin typeface="Arial Narrow" panose="020B0606020202030204" pitchFamily="34" charset="0"/>
              </a:rPr>
              <a:t> A ke bawah dan </a:t>
            </a:r>
            <a:r>
              <a:rPr lang="en-US" dirty="0">
                <a:latin typeface="Arial Narrow" panose="020B0606020202030204" pitchFamily="34" charset="0"/>
              </a:rPr>
              <a:t>s</a:t>
            </a:r>
            <a:r>
              <a:rPr lang="id-ID" dirty="0" err="1">
                <a:latin typeface="Arial Narrow" panose="020B0606020202030204" pitchFamily="34" charset="0"/>
              </a:rPr>
              <a:t>witch</a:t>
            </a:r>
            <a:r>
              <a:rPr lang="id-ID" dirty="0">
                <a:latin typeface="Arial Narrow" panose="020B0606020202030204" pitchFamily="34" charset="0"/>
              </a:rPr>
              <a:t> B ke bawah lampu akan menyala. Tetapi apabila </a:t>
            </a:r>
            <a:r>
              <a:rPr lang="en-US" dirty="0">
                <a:latin typeface="Arial Narrow" panose="020B0606020202030204" pitchFamily="34" charset="0"/>
              </a:rPr>
              <a:t>s</a:t>
            </a:r>
            <a:r>
              <a:rPr lang="id-ID" dirty="0" err="1">
                <a:latin typeface="Arial Narrow" panose="020B0606020202030204" pitchFamily="34" charset="0"/>
              </a:rPr>
              <a:t>witch</a:t>
            </a:r>
            <a:r>
              <a:rPr lang="id-ID" dirty="0">
                <a:latin typeface="Arial Narrow" panose="020B0606020202030204" pitchFamily="34" charset="0"/>
              </a:rPr>
              <a:t> A ke bawah dan </a:t>
            </a:r>
            <a:r>
              <a:rPr lang="en-US" dirty="0">
                <a:latin typeface="Arial Narrow" panose="020B0606020202030204" pitchFamily="34" charset="0"/>
              </a:rPr>
              <a:t>s</a:t>
            </a:r>
            <a:r>
              <a:rPr lang="id-ID" dirty="0" err="1">
                <a:latin typeface="Arial Narrow" panose="020B0606020202030204" pitchFamily="34" charset="0"/>
              </a:rPr>
              <a:t>witch</a:t>
            </a:r>
            <a:r>
              <a:rPr lang="id-ID" dirty="0">
                <a:latin typeface="Arial Narrow" panose="020B0606020202030204" pitchFamily="34" charset="0"/>
              </a:rPr>
              <a:t> B ke atas maka lampu tidak akan menyala.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dirty="0">
                <a:latin typeface="Arial Narrow" panose="020B0606020202030204" pitchFamily="34" charset="0"/>
              </a:rPr>
              <a:t>Apabila </a:t>
            </a:r>
            <a:r>
              <a:rPr lang="en-US" dirty="0">
                <a:latin typeface="Arial Narrow" panose="020B0606020202030204" pitchFamily="34" charset="0"/>
              </a:rPr>
              <a:t>s</a:t>
            </a:r>
            <a:r>
              <a:rPr lang="id-ID" dirty="0" err="1">
                <a:latin typeface="Arial Narrow" panose="020B0606020202030204" pitchFamily="34" charset="0"/>
              </a:rPr>
              <a:t>witch</a:t>
            </a:r>
            <a:r>
              <a:rPr lang="id-ID" dirty="0">
                <a:latin typeface="Arial Narrow" panose="020B0606020202030204" pitchFamily="34" charset="0"/>
              </a:rPr>
              <a:t> A ke atas dan </a:t>
            </a:r>
            <a:r>
              <a:rPr lang="en-US" dirty="0">
                <a:latin typeface="Arial Narrow" panose="020B0606020202030204" pitchFamily="34" charset="0"/>
              </a:rPr>
              <a:t>s</a:t>
            </a:r>
            <a:r>
              <a:rPr lang="id-ID" dirty="0" err="1">
                <a:latin typeface="Arial Narrow" panose="020B0606020202030204" pitchFamily="34" charset="0"/>
              </a:rPr>
              <a:t>witch</a:t>
            </a:r>
            <a:r>
              <a:rPr lang="id-ID" dirty="0">
                <a:latin typeface="Arial Narrow" panose="020B0606020202030204" pitchFamily="34" charset="0"/>
              </a:rPr>
              <a:t> B ke bawah lampu masih tetap menyala. Tetapi apabila </a:t>
            </a:r>
            <a:r>
              <a:rPr lang="en-US" dirty="0">
                <a:latin typeface="Arial Narrow" panose="020B0606020202030204" pitchFamily="34" charset="0"/>
              </a:rPr>
              <a:t>s</a:t>
            </a:r>
            <a:r>
              <a:rPr lang="id-ID" dirty="0" err="1">
                <a:latin typeface="Arial Narrow" panose="020B0606020202030204" pitchFamily="34" charset="0"/>
              </a:rPr>
              <a:t>witch</a:t>
            </a:r>
            <a:r>
              <a:rPr lang="id-ID" dirty="0">
                <a:latin typeface="Arial Narrow" panose="020B0606020202030204" pitchFamily="34" charset="0"/>
              </a:rPr>
              <a:t> A ke atas dan </a:t>
            </a:r>
            <a:r>
              <a:rPr lang="en-US" dirty="0">
                <a:latin typeface="Arial Narrow" panose="020B0606020202030204" pitchFamily="34" charset="0"/>
              </a:rPr>
              <a:t>s</a:t>
            </a:r>
            <a:r>
              <a:rPr lang="id-ID" dirty="0" err="1">
                <a:latin typeface="Arial Narrow" panose="020B0606020202030204" pitchFamily="34" charset="0"/>
              </a:rPr>
              <a:t>witch</a:t>
            </a:r>
            <a:r>
              <a:rPr lang="id-ID" dirty="0">
                <a:latin typeface="Arial Narrow" panose="020B0606020202030204" pitchFamily="34" charset="0"/>
              </a:rPr>
              <a:t> B atas maka lampu tidak akan menyala.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dirty="0">
                <a:latin typeface="Arial Narrow" panose="020B0606020202030204" pitchFamily="34" charset="0"/>
              </a:rPr>
              <a:t>Apabila </a:t>
            </a:r>
            <a:r>
              <a:rPr lang="en-US" dirty="0">
                <a:latin typeface="Arial Narrow" panose="020B0606020202030204" pitchFamily="34" charset="0"/>
              </a:rPr>
              <a:t>s</a:t>
            </a:r>
            <a:r>
              <a:rPr lang="id-ID" dirty="0" err="1">
                <a:latin typeface="Arial Narrow" panose="020B0606020202030204" pitchFamily="34" charset="0"/>
              </a:rPr>
              <a:t>witch</a:t>
            </a:r>
            <a:r>
              <a:rPr lang="id-ID" dirty="0">
                <a:latin typeface="Arial Narrow" panose="020B0606020202030204" pitchFamily="34" charset="0"/>
              </a:rPr>
              <a:t> A dan </a:t>
            </a:r>
            <a:r>
              <a:rPr lang="en-US" dirty="0">
                <a:latin typeface="Arial Narrow" panose="020B0606020202030204" pitchFamily="34" charset="0"/>
              </a:rPr>
              <a:t>s</a:t>
            </a:r>
            <a:r>
              <a:rPr lang="id-ID" dirty="0" err="1">
                <a:latin typeface="Arial Narrow" panose="020B0606020202030204" pitchFamily="34" charset="0"/>
              </a:rPr>
              <a:t>witch</a:t>
            </a:r>
            <a:r>
              <a:rPr lang="id-ID" dirty="0">
                <a:latin typeface="Arial Narrow" panose="020B0606020202030204" pitchFamily="34" charset="0"/>
              </a:rPr>
              <a:t> B ke bawah lampu akan menyala dan apabila semua switch di atas maka semua lampu tidak akan menyala.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32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446</Words>
  <Application>Microsoft Office PowerPoint</Application>
  <PresentationFormat>Layar Lebar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Tema Office</vt:lpstr>
      <vt:lpstr>Rangkaian Counter</vt:lpstr>
      <vt:lpstr>Rangkaian Counter </vt:lpstr>
      <vt:lpstr>Cara Kerja Rangkaian Counter</vt:lpstr>
      <vt:lpstr>Analisis Rangkaian Counter</vt:lpstr>
      <vt:lpstr>Presentasi PowerPoint</vt:lpstr>
      <vt:lpstr>Kesimpulan Rangkaian Counter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Rangkaian Listrik</dc:title>
  <dc:creator>Lenovo</dc:creator>
  <cp:lastModifiedBy>Lenovo</cp:lastModifiedBy>
  <cp:revision>14</cp:revision>
  <dcterms:created xsi:type="dcterms:W3CDTF">2019-04-03T03:29:29Z</dcterms:created>
  <dcterms:modified xsi:type="dcterms:W3CDTF">2019-04-08T19:49:53Z</dcterms:modified>
</cp:coreProperties>
</file>