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02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030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061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97453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976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52857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841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565384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895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36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765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88032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92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3785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9069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8532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7750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7/1/2019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291763"/>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3.bp.blogspot.com/_TMNWrwe_iNg/TAENNkzVT2I/AAAAAAAAAC0/frn7EIAFW0o/s1600/REGISTER+2.bm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2.bp.blogspot.com/_TMNWrwe_iNg/TAEP5xgDQrI/AAAAAAAAADM/W57yz7RuSmU/s1600/REGISTER+5.bm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1.bp.blogspot.com/_TMNWrwe_iNg/TAEQO-kyJNI/AAAAAAAAADU/iRpQLIDnXts/s1600/REGISTER+6.bm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3267456"/>
            <a:ext cx="8001000" cy="2072640"/>
          </a:xfrm>
        </p:spPr>
        <p:txBody>
          <a:bodyPr>
            <a:normAutofit fontScale="90000"/>
          </a:bodyPr>
          <a:lstStyle/>
          <a:p>
            <a:r>
              <a:rPr lang="en-US" sz="4000" dirty="0" err="1" smtClean="0"/>
              <a:t>Kelompok</a:t>
            </a:r>
            <a:r>
              <a:rPr lang="en-US" sz="4000" dirty="0" smtClean="0"/>
              <a:t> 11</a:t>
            </a:r>
            <a:br>
              <a:rPr lang="en-US" sz="4000" dirty="0" smtClean="0"/>
            </a:br>
            <a:r>
              <a:rPr lang="en-US" sz="4000" dirty="0" err="1" smtClean="0"/>
              <a:t>nama</a:t>
            </a:r>
            <a:r>
              <a:rPr lang="en-US" sz="4000" dirty="0" smtClean="0"/>
              <a:t>: </a:t>
            </a:r>
            <a:r>
              <a:rPr lang="en-US" sz="4000" dirty="0" err="1" smtClean="0"/>
              <a:t>Andika</a:t>
            </a:r>
            <a:r>
              <a:rPr lang="en-US" sz="4000" dirty="0" smtClean="0"/>
              <a:t> </a:t>
            </a:r>
            <a:r>
              <a:rPr lang="en-US" sz="4000" dirty="0" err="1" smtClean="0"/>
              <a:t>riski</a:t>
            </a:r>
            <a:r>
              <a:rPr lang="en-US" sz="4000" dirty="0" smtClean="0"/>
              <a:t> p.</a:t>
            </a:r>
            <a:br>
              <a:rPr lang="en-US" sz="4000" dirty="0" smtClean="0"/>
            </a:br>
            <a:r>
              <a:rPr lang="en-US" sz="4000" dirty="0"/>
              <a:t> </a:t>
            </a:r>
            <a:r>
              <a:rPr lang="en-US" sz="4000" dirty="0" smtClean="0"/>
              <a:t>            (</a:t>
            </a:r>
            <a:r>
              <a:rPr lang="en-US" sz="4000" dirty="0" smtClean="0"/>
              <a:t>18.11.0036)</a:t>
            </a:r>
            <a:r>
              <a:rPr lang="en-US" sz="4000" dirty="0" smtClean="0"/>
              <a:t/>
            </a:r>
            <a:br>
              <a:rPr lang="en-US" sz="4000" dirty="0" smtClean="0"/>
            </a:br>
            <a:r>
              <a:rPr lang="en-US" sz="4000" dirty="0"/>
              <a:t> </a:t>
            </a:r>
            <a:r>
              <a:rPr lang="en-US" sz="4000" dirty="0" smtClean="0"/>
              <a:t>            </a:t>
            </a:r>
            <a:r>
              <a:rPr lang="en-US" sz="4000" dirty="0" err="1" smtClean="0"/>
              <a:t>maratun</a:t>
            </a:r>
            <a:r>
              <a:rPr lang="en-US" sz="4000" dirty="0" smtClean="0"/>
              <a:t> </a:t>
            </a:r>
            <a:r>
              <a:rPr lang="en-US" sz="4000" dirty="0" err="1" smtClean="0"/>
              <a:t>sholehah</a:t>
            </a:r>
            <a:r>
              <a:rPr lang="en-US" sz="4000" dirty="0" smtClean="0"/>
              <a:t/>
            </a:r>
            <a:br>
              <a:rPr lang="en-US" sz="4000" dirty="0" smtClean="0"/>
            </a:br>
            <a:r>
              <a:rPr lang="en-US" sz="4000" dirty="0"/>
              <a:t> </a:t>
            </a:r>
            <a:r>
              <a:rPr lang="en-US" sz="4000" dirty="0" smtClean="0"/>
              <a:t>            (</a:t>
            </a:r>
            <a:r>
              <a:rPr lang="en-US" sz="4000" dirty="0" smtClean="0"/>
              <a:t>18.11.0017</a:t>
            </a:r>
            <a:r>
              <a:rPr lang="en-US" sz="4000" dirty="0" smtClean="0"/>
              <a:t/>
            </a:r>
            <a:br>
              <a:rPr lang="en-US" sz="4000" dirty="0" smtClean="0"/>
            </a:br>
            <a:r>
              <a:rPr lang="en-US" sz="4000" dirty="0"/>
              <a:t> </a:t>
            </a:r>
            <a:r>
              <a:rPr lang="en-US" sz="4000" dirty="0" smtClean="0"/>
              <a:t>            delta </a:t>
            </a:r>
            <a:r>
              <a:rPr lang="en-US" sz="4000" dirty="0" err="1" smtClean="0"/>
              <a:t>ehza</a:t>
            </a:r>
            <a:r>
              <a:rPr lang="en-US" sz="4000" dirty="0" smtClean="0"/>
              <a:t> </a:t>
            </a:r>
            <a:r>
              <a:rPr lang="en-US" sz="4000" dirty="0" err="1" smtClean="0"/>
              <a:t>m</a:t>
            </a:r>
            <a:r>
              <a:rPr lang="en-US" sz="3600" dirty="0" err="1" smtClean="0"/>
              <a:t>ahendra</a:t>
            </a:r>
            <a:r>
              <a:rPr lang="en-US" sz="3600" dirty="0" smtClean="0"/>
              <a:t/>
            </a:r>
            <a:br>
              <a:rPr lang="en-US" sz="3600" dirty="0" smtClean="0"/>
            </a:br>
            <a:r>
              <a:rPr lang="en-US" sz="3600" dirty="0"/>
              <a:t> </a:t>
            </a:r>
            <a:r>
              <a:rPr lang="en-US" sz="3600" dirty="0" smtClean="0"/>
              <a:t>              (</a:t>
            </a:r>
            <a:r>
              <a:rPr lang="en-US" sz="3600" dirty="0" smtClean="0"/>
              <a:t>18.11.0047)</a:t>
            </a:r>
            <a:r>
              <a:rPr lang="en-US" sz="3600" dirty="0" smtClean="0"/>
              <a:t/>
            </a:r>
            <a:br>
              <a:rPr lang="en-US" sz="3600" dirty="0" smtClean="0"/>
            </a:br>
            <a:r>
              <a:rPr lang="en-US" sz="3600" dirty="0"/>
              <a:t> </a:t>
            </a:r>
            <a:r>
              <a:rPr lang="en-US" sz="3600" dirty="0" smtClean="0"/>
              <a:t>              </a:t>
            </a:r>
            <a:r>
              <a:rPr lang="en-US" dirty="0" smtClean="0"/>
              <a:t/>
            </a:r>
            <a:br>
              <a:rPr lang="en-US" dirty="0" smtClean="0"/>
            </a:br>
            <a:endParaRPr lang="en-US" dirty="0"/>
          </a:p>
        </p:txBody>
      </p:sp>
      <p:sp>
        <p:nvSpPr>
          <p:cNvPr id="3" name="Subtitle 2"/>
          <p:cNvSpPr>
            <a:spLocks noGrp="1"/>
          </p:cNvSpPr>
          <p:nvPr>
            <p:ph type="subTitle" idx="1"/>
          </p:nvPr>
        </p:nvSpPr>
        <p:spPr>
          <a:xfrm>
            <a:off x="684212" y="5669280"/>
            <a:ext cx="6400800" cy="121920"/>
          </a:xfrm>
        </p:spPr>
        <p:txBody>
          <a:bodyPr>
            <a:normAutofit fontScale="25000" lnSpcReduction="20000"/>
          </a:bodyPr>
          <a:lstStyle/>
          <a:p>
            <a:endParaRPr lang="en-US" dirty="0"/>
          </a:p>
        </p:txBody>
      </p:sp>
    </p:spTree>
    <p:extLst>
      <p:ext uri="{BB962C8B-B14F-4D97-AF65-F5344CB8AC3E}">
        <p14:creationId xmlns:p14="http://schemas.microsoft.com/office/powerpoint/2010/main" val="252536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 y="207265"/>
            <a:ext cx="12106655" cy="2779775"/>
          </a:xfrm>
        </p:spPr>
        <p:txBody>
          <a:bodyPr>
            <a:normAutofit/>
          </a:bodyPr>
          <a:lstStyle/>
          <a:p>
            <a:pPr lvl="0"/>
            <a:r>
              <a:rPr lang="en-US" sz="3200" b="1" dirty="0" err="1" smtClean="0"/>
              <a:t>Jenis</a:t>
            </a:r>
            <a:r>
              <a:rPr lang="en-US" sz="3200" b="1" dirty="0" smtClean="0"/>
              <a:t> register</a:t>
            </a:r>
            <a:br>
              <a:rPr lang="en-US" sz="3200" b="1" dirty="0" smtClean="0"/>
            </a:br>
            <a:r>
              <a:rPr lang="en-US" sz="3200" b="1" dirty="0" smtClean="0"/>
              <a:t>1.SERIAL </a:t>
            </a:r>
            <a:r>
              <a:rPr lang="en-US" sz="3200" b="1" dirty="0"/>
              <a:t>IN SERIAL OUT (SISO)</a:t>
            </a:r>
            <a:br>
              <a:rPr lang="en-US" sz="3200" b="1" dirty="0"/>
            </a:br>
            <a:r>
              <a:rPr lang="en-US" sz="3200" dirty="0"/>
              <a:t> </a:t>
            </a:r>
            <a:r>
              <a:rPr lang="en-US" sz="3200" dirty="0" err="1" smtClean="0"/>
              <a:t>Gambar</a:t>
            </a:r>
            <a:r>
              <a:rPr lang="en-US" sz="3200" dirty="0" smtClean="0"/>
              <a:t> </a:t>
            </a:r>
            <a:r>
              <a:rPr lang="en-US" sz="3200" dirty="0"/>
              <a:t>Register SISO yang </a:t>
            </a:r>
            <a:r>
              <a:rPr lang="en-US" sz="3200" dirty="0" err="1"/>
              <a:t>menggunakan</a:t>
            </a:r>
            <a:r>
              <a:rPr lang="en-US" sz="3200" dirty="0"/>
              <a:t> JK </a:t>
            </a:r>
            <a:r>
              <a:rPr lang="en-US" sz="3200" dirty="0" smtClean="0"/>
              <a:t>FF.</a:t>
            </a:r>
            <a:br>
              <a:rPr lang="en-US" sz="3200" dirty="0" smtClean="0"/>
            </a:br>
            <a:r>
              <a:rPr lang="en-US" sz="3200" dirty="0"/>
              <a:t/>
            </a:r>
            <a:br>
              <a:rPr lang="en-US" sz="3200" dirty="0"/>
            </a:br>
            <a:endParaRPr lang="en-US" sz="3200" b="1" dirty="0"/>
          </a:p>
        </p:txBody>
      </p:sp>
      <p:pic>
        <p:nvPicPr>
          <p:cNvPr id="4" name="Picture 3" descr="http://3.bp.blogspot.com/_TMNWrwe_iNg/TAENNkzVT2I/AAAAAAAAAC0/frn7EIAFW0o/s320/REGISTER+2.bmp">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99872" y="2214752"/>
            <a:ext cx="9692640" cy="2381631"/>
          </a:xfrm>
          <a:prstGeom prst="rect">
            <a:avLst/>
          </a:prstGeom>
          <a:noFill/>
          <a:ln>
            <a:noFill/>
          </a:ln>
        </p:spPr>
      </p:pic>
    </p:spTree>
    <p:extLst>
      <p:ext uri="{BB962C8B-B14F-4D97-AF65-F5344CB8AC3E}">
        <p14:creationId xmlns:p14="http://schemas.microsoft.com/office/powerpoint/2010/main" val="313952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06656" cy="4693920"/>
          </a:xfrm>
        </p:spPr>
        <p:txBody>
          <a:bodyPr>
            <a:normAutofit fontScale="90000"/>
          </a:bodyPr>
          <a:lstStyle/>
          <a:p>
            <a:r>
              <a:rPr lang="en-US" sz="3200" b="1" dirty="0" smtClean="0"/>
              <a:t>  </a:t>
            </a:r>
            <a:r>
              <a:rPr lang="en-US" sz="3200" b="1" dirty="0" err="1" smtClean="0"/>
              <a:t>Prinsip</a:t>
            </a:r>
            <a:r>
              <a:rPr lang="en-US" sz="3200" b="1" dirty="0" smtClean="0"/>
              <a:t> </a:t>
            </a:r>
            <a:r>
              <a:rPr lang="en-US" sz="3200" b="1" dirty="0" err="1"/>
              <a:t>kerja</a:t>
            </a:r>
            <a:r>
              <a:rPr lang="en-US" sz="3200" b="1" dirty="0"/>
              <a:t>:</a:t>
            </a:r>
            <a:br>
              <a:rPr lang="en-US" sz="3200" b="1" dirty="0"/>
            </a:br>
            <a:r>
              <a:rPr lang="en-US" sz="3200" b="1" dirty="0" smtClean="0"/>
              <a:t>     </a:t>
            </a:r>
            <a:r>
              <a:rPr lang="en-US" sz="3200" dirty="0" err="1" smtClean="0"/>
              <a:t>Informasi</a:t>
            </a:r>
            <a:r>
              <a:rPr lang="en-US" sz="3200" dirty="0" smtClean="0"/>
              <a:t>/data </a:t>
            </a:r>
            <a:r>
              <a:rPr lang="en-US" sz="3200" dirty="0" err="1"/>
              <a:t>dimasukan</a:t>
            </a:r>
            <a:r>
              <a:rPr lang="en-US" sz="3200" dirty="0"/>
              <a:t> </a:t>
            </a:r>
            <a:r>
              <a:rPr lang="en-US" sz="3200" dirty="0" err="1"/>
              <a:t>melalui</a:t>
            </a:r>
            <a:r>
              <a:rPr lang="en-US" sz="3200" dirty="0"/>
              <a:t> word in </a:t>
            </a:r>
            <a:r>
              <a:rPr lang="en-US" sz="3200" dirty="0" err="1"/>
              <a:t>dan</a:t>
            </a:r>
            <a:r>
              <a:rPr lang="en-US" sz="3200" dirty="0"/>
              <a:t> </a:t>
            </a:r>
            <a:r>
              <a:rPr lang="en-US" sz="3200" dirty="0" smtClean="0"/>
              <a:t>       </a:t>
            </a:r>
            <a:r>
              <a:rPr lang="en-US" sz="3200" dirty="0" err="1" smtClean="0"/>
              <a:t>akan</a:t>
            </a:r>
            <a:r>
              <a:rPr lang="en-US" sz="3200" dirty="0" smtClean="0"/>
              <a:t> </a:t>
            </a:r>
            <a:r>
              <a:rPr lang="en-US" sz="3200" dirty="0" err="1"/>
              <a:t>dikeluarkan</a:t>
            </a:r>
            <a:r>
              <a:rPr lang="en-US" sz="3200" dirty="0"/>
              <a:t> </a:t>
            </a:r>
            <a:r>
              <a:rPr lang="en-US" sz="3200" dirty="0" err="1"/>
              <a:t>jika</a:t>
            </a:r>
            <a:r>
              <a:rPr lang="en-US" sz="3200" dirty="0"/>
              <a:t> </a:t>
            </a:r>
            <a:r>
              <a:rPr lang="en-US" sz="3200" dirty="0" err="1"/>
              <a:t>ada</a:t>
            </a:r>
            <a:r>
              <a:rPr lang="en-US" sz="3200" dirty="0"/>
              <a:t> </a:t>
            </a:r>
            <a:r>
              <a:rPr lang="en-US" sz="3200" dirty="0" err="1"/>
              <a:t>denyut</a:t>
            </a:r>
            <a:r>
              <a:rPr lang="en-US" sz="3200" dirty="0"/>
              <a:t> </a:t>
            </a:r>
            <a:r>
              <a:rPr lang="en-US" sz="3200" dirty="0" err="1"/>
              <a:t>lonceng</a:t>
            </a:r>
            <a:r>
              <a:rPr lang="en-US" sz="3200" dirty="0"/>
              <a:t> </a:t>
            </a:r>
            <a:r>
              <a:rPr lang="en-US" sz="3200" dirty="0" err="1"/>
              <a:t>berlalu</a:t>
            </a:r>
            <a:r>
              <a:rPr lang="en-US" sz="3200" dirty="0"/>
              <a:t> </a:t>
            </a:r>
            <a:r>
              <a:rPr lang="en-US" sz="3200" dirty="0" err="1"/>
              <a:t>dari</a:t>
            </a:r>
            <a:r>
              <a:rPr lang="en-US" sz="3200" dirty="0"/>
              <a:t> 1 </a:t>
            </a:r>
            <a:r>
              <a:rPr lang="en-US" sz="3200" dirty="0" err="1"/>
              <a:t>ke</a:t>
            </a:r>
            <a:r>
              <a:rPr lang="en-US" sz="3200" dirty="0"/>
              <a:t> 0. </a:t>
            </a:r>
            <a:r>
              <a:rPr lang="en-US" sz="3200" dirty="0" err="1"/>
              <a:t>Karena</a:t>
            </a:r>
            <a:r>
              <a:rPr lang="en-US" sz="3200" dirty="0"/>
              <a:t> </a:t>
            </a:r>
            <a:r>
              <a:rPr lang="en-US" sz="3200" dirty="0" err="1"/>
              <a:t>jalan</a:t>
            </a:r>
            <a:r>
              <a:rPr lang="en-US" sz="3200" dirty="0"/>
              <a:t> </a:t>
            </a:r>
            <a:r>
              <a:rPr lang="en-US" sz="3200" dirty="0" err="1"/>
              <a:t>keluarnya</a:t>
            </a:r>
            <a:r>
              <a:rPr lang="en-US" sz="3200" dirty="0"/>
              <a:t> flip-flop </a:t>
            </a:r>
            <a:r>
              <a:rPr lang="en-US" sz="3200" dirty="0" err="1"/>
              <a:t>satu</a:t>
            </a:r>
            <a:r>
              <a:rPr lang="en-US" sz="3200" dirty="0"/>
              <a:t> </a:t>
            </a:r>
            <a:r>
              <a:rPr lang="en-US" sz="3200" dirty="0" err="1"/>
              <a:t>dihubungkan</a:t>
            </a:r>
            <a:r>
              <a:rPr lang="en-US" sz="3200" dirty="0"/>
              <a:t> </a:t>
            </a:r>
            <a:r>
              <a:rPr lang="en-US" sz="3200" dirty="0" err="1"/>
              <a:t>kepada</a:t>
            </a:r>
            <a:r>
              <a:rPr lang="en-US" sz="3200" dirty="0"/>
              <a:t> </a:t>
            </a:r>
            <a:r>
              <a:rPr lang="en-US" sz="3200" dirty="0" err="1"/>
              <a:t>jalan</a:t>
            </a:r>
            <a:r>
              <a:rPr lang="en-US" sz="3200" dirty="0"/>
              <a:t> </a:t>
            </a:r>
            <a:r>
              <a:rPr lang="en-US" sz="3200" dirty="0" err="1"/>
              <a:t>masuk</a:t>
            </a:r>
            <a:r>
              <a:rPr lang="en-US" sz="3200" dirty="0"/>
              <a:t> flip-flop </a:t>
            </a:r>
            <a:r>
              <a:rPr lang="en-US" sz="3200" dirty="0" err="1"/>
              <a:t>berikutnya</a:t>
            </a:r>
            <a:r>
              <a:rPr lang="en-US" sz="3200" dirty="0"/>
              <a:t>, </a:t>
            </a:r>
            <a:r>
              <a:rPr lang="en-US" sz="3200" dirty="0" err="1"/>
              <a:t>maka</a:t>
            </a:r>
            <a:r>
              <a:rPr lang="en-US" sz="3200" dirty="0"/>
              <a:t> </a:t>
            </a:r>
            <a:r>
              <a:rPr lang="en-US" sz="3200" dirty="0" err="1"/>
              <a:t>informasi</a:t>
            </a:r>
            <a:r>
              <a:rPr lang="en-US" sz="3200" dirty="0"/>
              <a:t> </a:t>
            </a:r>
            <a:r>
              <a:rPr lang="en-US" sz="3200" dirty="0" err="1"/>
              <a:t>didalam</a:t>
            </a:r>
            <a:r>
              <a:rPr lang="en-US" sz="3200" dirty="0"/>
              <a:t> register </a:t>
            </a:r>
            <a:r>
              <a:rPr lang="en-US" sz="3200" dirty="0" err="1"/>
              <a:t>akan</a:t>
            </a:r>
            <a:r>
              <a:rPr lang="en-US" sz="3200" dirty="0"/>
              <a:t> </a:t>
            </a:r>
            <a:r>
              <a:rPr lang="en-US" sz="3200" dirty="0" err="1"/>
              <a:t>digrser</a:t>
            </a:r>
            <a:r>
              <a:rPr lang="en-US" sz="3200" dirty="0"/>
              <a:t> </a:t>
            </a:r>
            <a:r>
              <a:rPr lang="en-US" sz="3200" dirty="0" err="1"/>
              <a:t>ke</a:t>
            </a:r>
            <a:r>
              <a:rPr lang="en-US" sz="3200" dirty="0"/>
              <a:t> </a:t>
            </a:r>
            <a:r>
              <a:rPr lang="en-US" sz="3200" dirty="0" err="1"/>
              <a:t>kanan</a:t>
            </a:r>
            <a:r>
              <a:rPr lang="en-US" sz="3200" dirty="0"/>
              <a:t> </a:t>
            </a:r>
            <a:r>
              <a:rPr lang="en-US" sz="3200" dirty="0" err="1"/>
              <a:t>selama</a:t>
            </a:r>
            <a:r>
              <a:rPr lang="en-US" sz="3200" dirty="0"/>
              <a:t> </a:t>
            </a:r>
            <a:r>
              <a:rPr lang="en-US" sz="3200" dirty="0" err="1"/>
              <a:t>tebing</a:t>
            </a:r>
            <a:r>
              <a:rPr lang="en-US" sz="3200" dirty="0"/>
              <a:t> </a:t>
            </a:r>
            <a:r>
              <a:rPr lang="en-US" sz="3200" dirty="0" err="1"/>
              <a:t>dari</a:t>
            </a:r>
            <a:r>
              <a:rPr lang="en-US" sz="3200" dirty="0"/>
              <a:t> </a:t>
            </a:r>
            <a:r>
              <a:rPr lang="en-US" sz="3200" dirty="0" err="1"/>
              <a:t>denyut</a:t>
            </a:r>
            <a:r>
              <a:rPr lang="en-US" sz="3200" dirty="0"/>
              <a:t> </a:t>
            </a:r>
            <a:r>
              <a:rPr lang="en-US" sz="3200" dirty="0" err="1"/>
              <a:t>lonceng</a:t>
            </a:r>
            <a:r>
              <a:rPr lang="en-US" sz="3200" dirty="0"/>
              <a:t> (Clock</a:t>
            </a:r>
            <a:r>
              <a:rPr lang="en-US" sz="3200" dirty="0" smtClean="0"/>
              <a:t>).</a:t>
            </a:r>
            <a:br>
              <a:rPr lang="en-US" sz="3200" dirty="0" smtClean="0"/>
            </a:br>
            <a:r>
              <a:rPr lang="en-US" sz="3200" dirty="0"/>
              <a:t/>
            </a:r>
            <a:br>
              <a:rPr lang="en-US" sz="3200" dirty="0"/>
            </a:br>
            <a:r>
              <a:rPr lang="en-US" sz="3200" dirty="0" err="1" smtClean="0"/>
              <a:t>Tabel</a:t>
            </a:r>
            <a:r>
              <a:rPr lang="en-US" sz="3200" dirty="0" smtClean="0"/>
              <a:t> </a:t>
            </a:r>
            <a:r>
              <a:rPr lang="en-US" sz="3200" dirty="0" err="1" smtClean="0"/>
              <a:t>kebenaran</a:t>
            </a:r>
            <a:r>
              <a:rPr lang="en-US" sz="3200" dirty="0" smtClean="0"/>
              <a:t> :</a:t>
            </a:r>
            <a:r>
              <a:rPr lang="en-US" sz="3200" dirty="0"/>
              <a:t/>
            </a:r>
            <a:br>
              <a:rPr lang="en-US" sz="3200" dirty="0"/>
            </a:b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2567630076"/>
              </p:ext>
            </p:extLst>
          </p:nvPr>
        </p:nvGraphicFramePr>
        <p:xfrm>
          <a:off x="2149221" y="4279392"/>
          <a:ext cx="4995289" cy="2360298"/>
        </p:xfrm>
        <a:graphic>
          <a:graphicData uri="http://schemas.openxmlformats.org/drawingml/2006/table">
            <a:tbl>
              <a:tblPr>
                <a:tableStyleId>{5C22544A-7EE6-4342-B048-85BDC9FD1C3A}</a:tableStyleId>
              </a:tblPr>
              <a:tblGrid>
                <a:gridCol w="988207">
                  <a:extLst>
                    <a:ext uri="{9D8B030D-6E8A-4147-A177-3AD203B41FA5}">
                      <a16:colId xmlns:a16="http://schemas.microsoft.com/office/drawing/2014/main" val="4222613820"/>
                    </a:ext>
                  </a:extLst>
                </a:gridCol>
                <a:gridCol w="1300558">
                  <a:extLst>
                    <a:ext uri="{9D8B030D-6E8A-4147-A177-3AD203B41FA5}">
                      <a16:colId xmlns:a16="http://schemas.microsoft.com/office/drawing/2014/main" val="2284630108"/>
                    </a:ext>
                  </a:extLst>
                </a:gridCol>
                <a:gridCol w="676631">
                  <a:extLst>
                    <a:ext uri="{9D8B030D-6E8A-4147-A177-3AD203B41FA5}">
                      <a16:colId xmlns:a16="http://schemas.microsoft.com/office/drawing/2014/main" val="1634920788"/>
                    </a:ext>
                  </a:extLst>
                </a:gridCol>
                <a:gridCol w="676631">
                  <a:extLst>
                    <a:ext uri="{9D8B030D-6E8A-4147-A177-3AD203B41FA5}">
                      <a16:colId xmlns:a16="http://schemas.microsoft.com/office/drawing/2014/main" val="634733121"/>
                    </a:ext>
                  </a:extLst>
                </a:gridCol>
                <a:gridCol w="676631">
                  <a:extLst>
                    <a:ext uri="{9D8B030D-6E8A-4147-A177-3AD203B41FA5}">
                      <a16:colId xmlns:a16="http://schemas.microsoft.com/office/drawing/2014/main" val="3970209110"/>
                    </a:ext>
                  </a:extLst>
                </a:gridCol>
                <a:gridCol w="676631">
                  <a:extLst>
                    <a:ext uri="{9D8B030D-6E8A-4147-A177-3AD203B41FA5}">
                      <a16:colId xmlns:a16="http://schemas.microsoft.com/office/drawing/2014/main" val="3231840745"/>
                    </a:ext>
                  </a:extLst>
                </a:gridCol>
              </a:tblGrid>
              <a:tr h="393383">
                <a:tc>
                  <a:txBody>
                    <a:bodyPr/>
                    <a:lstStyle/>
                    <a:p>
                      <a:pPr algn="ctr">
                        <a:lnSpc>
                          <a:spcPct val="114000"/>
                        </a:lnSpc>
                        <a:spcAft>
                          <a:spcPts val="0"/>
                        </a:spcAft>
                      </a:pPr>
                      <a:r>
                        <a:rPr lang="en-US" sz="1200">
                          <a:effectLst/>
                        </a:rPr>
                        <a:t>Clock ke</a:t>
                      </a:r>
                      <a:endParaRPr lang="en-US" sz="1100">
                        <a:effectLst/>
                        <a:latin typeface="Calibri" panose="020F0502020204030204" pitchFamily="34" charset="0"/>
                        <a:cs typeface="Times New Roman" panose="02020603050405020304" pitchFamily="18" charset="0"/>
                      </a:endParaRPr>
                    </a:p>
                  </a:txBody>
                  <a:tcPr marL="68580" marR="68580" anchor="ctr"/>
                </a:tc>
                <a:tc>
                  <a:txBody>
                    <a:bodyPr/>
                    <a:lstStyle/>
                    <a:p>
                      <a:pPr algn="ctr">
                        <a:lnSpc>
                          <a:spcPct val="114000"/>
                        </a:lnSpc>
                        <a:spcAft>
                          <a:spcPts val="0"/>
                        </a:spcAft>
                      </a:pPr>
                      <a:r>
                        <a:rPr lang="en-US" sz="1200">
                          <a:effectLst/>
                        </a:rPr>
                        <a:t>Word in</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Q1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Q2</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Q3</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Q4</a:t>
                      </a:r>
                      <a:endParaRPr lang="en-US" sz="1100">
                        <a:effectLst/>
                        <a:latin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2430758770"/>
                  </a:ext>
                </a:extLst>
              </a:tr>
              <a:tr h="393383">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2527785683"/>
                  </a:ext>
                </a:extLst>
              </a:tr>
              <a:tr h="393383">
                <a:tc>
                  <a:txBody>
                    <a:bodyPr/>
                    <a:lstStyle/>
                    <a:p>
                      <a:pPr algn="ctr">
                        <a:lnSpc>
                          <a:spcPct val="114000"/>
                        </a:lnSpc>
                        <a:spcAft>
                          <a:spcPts val="0"/>
                        </a:spcAft>
                      </a:pPr>
                      <a:r>
                        <a:rPr lang="en-US" sz="1200">
                          <a:effectLst/>
                        </a:rPr>
                        <a:t>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dirty="0">
                          <a:effectLst/>
                        </a:rPr>
                        <a:t>0</a:t>
                      </a:r>
                      <a:endParaRPr lang="en-US" sz="1100" dirty="0">
                        <a:effectLst/>
                        <a:latin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3635587676"/>
                  </a:ext>
                </a:extLst>
              </a:tr>
              <a:tr h="393383">
                <a:tc>
                  <a:txBody>
                    <a:bodyPr/>
                    <a:lstStyle/>
                    <a:p>
                      <a:pPr algn="ctr">
                        <a:lnSpc>
                          <a:spcPct val="114000"/>
                        </a:lnSpc>
                        <a:spcAft>
                          <a:spcPts val="0"/>
                        </a:spcAft>
                      </a:pPr>
                      <a:r>
                        <a:rPr lang="en-US" sz="1200">
                          <a:effectLst/>
                        </a:rPr>
                        <a:t>2</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2791924130"/>
                  </a:ext>
                </a:extLst>
              </a:tr>
              <a:tr h="393383">
                <a:tc>
                  <a:txBody>
                    <a:bodyPr/>
                    <a:lstStyle/>
                    <a:p>
                      <a:pPr algn="ctr">
                        <a:lnSpc>
                          <a:spcPct val="114000"/>
                        </a:lnSpc>
                        <a:spcAft>
                          <a:spcPts val="0"/>
                        </a:spcAft>
                      </a:pPr>
                      <a:r>
                        <a:rPr lang="en-US" sz="1200">
                          <a:effectLst/>
                        </a:rPr>
                        <a:t>3</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2630089768"/>
                  </a:ext>
                </a:extLst>
              </a:tr>
              <a:tr h="393383">
                <a:tc>
                  <a:txBody>
                    <a:bodyPr/>
                    <a:lstStyle/>
                    <a:p>
                      <a:pPr algn="ctr">
                        <a:lnSpc>
                          <a:spcPct val="114000"/>
                        </a:lnSpc>
                        <a:spcAft>
                          <a:spcPts val="0"/>
                        </a:spcAft>
                      </a:pPr>
                      <a:r>
                        <a:rPr lang="en-US" sz="1200">
                          <a:effectLst/>
                        </a:rPr>
                        <a:t>4</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dirty="0">
                          <a:effectLst/>
                        </a:rPr>
                        <a:t>1</a:t>
                      </a:r>
                      <a:endParaRPr lang="en-US" sz="1100" dirty="0">
                        <a:effectLst/>
                        <a:latin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2532035982"/>
                  </a:ext>
                </a:extLst>
              </a:tr>
            </a:tbl>
          </a:graphicData>
        </a:graphic>
      </p:graphicFrame>
    </p:spTree>
    <p:extLst>
      <p:ext uri="{BB962C8B-B14F-4D97-AF65-F5344CB8AC3E}">
        <p14:creationId xmlns:p14="http://schemas.microsoft.com/office/powerpoint/2010/main" val="226332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277344" cy="4535424"/>
          </a:xfrm>
        </p:spPr>
        <p:txBody>
          <a:bodyPr>
            <a:normAutofit fontScale="90000"/>
          </a:bodyPr>
          <a:lstStyle/>
          <a:p>
            <a:r>
              <a:rPr lang="en-US" sz="3200" b="1" dirty="0" smtClean="0"/>
              <a:t>2.SERIAL </a:t>
            </a:r>
            <a:r>
              <a:rPr lang="en-US" sz="3200" b="1" dirty="0"/>
              <a:t>IN PARALEL OUT (SIPO</a:t>
            </a:r>
            <a:r>
              <a:rPr lang="en-US" sz="3200" b="1" dirty="0" smtClean="0"/>
              <a:t>)</a:t>
            </a:r>
            <a:br>
              <a:rPr lang="en-US" sz="3200" b="1" dirty="0" smtClean="0"/>
            </a:br>
            <a:r>
              <a:rPr lang="en-US" b="1" dirty="0" smtClean="0"/>
              <a:t>  </a:t>
            </a:r>
            <a:r>
              <a:rPr lang="en-US" dirty="0" err="1" smtClean="0"/>
              <a:t>Adalah</a:t>
            </a:r>
            <a:r>
              <a:rPr lang="en-US" dirty="0" smtClean="0"/>
              <a:t> </a:t>
            </a:r>
            <a:r>
              <a:rPr lang="en-US" dirty="0"/>
              <a:t>register </a:t>
            </a:r>
            <a:r>
              <a:rPr lang="en-US" dirty="0" err="1"/>
              <a:t>geser</a:t>
            </a:r>
            <a:r>
              <a:rPr lang="en-US" dirty="0"/>
              <a:t> </a:t>
            </a:r>
            <a:r>
              <a:rPr lang="en-US" dirty="0" err="1"/>
              <a:t>dengan</a:t>
            </a:r>
            <a:r>
              <a:rPr lang="en-US" dirty="0"/>
              <a:t> </a:t>
            </a:r>
            <a:r>
              <a:rPr lang="en-US" dirty="0" err="1"/>
              <a:t>masukan</a:t>
            </a:r>
            <a:r>
              <a:rPr lang="en-US" dirty="0"/>
              <a:t> data </a:t>
            </a:r>
            <a:r>
              <a:rPr lang="en-US" dirty="0" err="1"/>
              <a:t>secara</a:t>
            </a:r>
            <a:r>
              <a:rPr lang="en-US" dirty="0"/>
              <a:t> serial </a:t>
            </a:r>
            <a:r>
              <a:rPr lang="en-US" dirty="0" err="1"/>
              <a:t>dan</a:t>
            </a:r>
            <a:r>
              <a:rPr lang="en-US" dirty="0"/>
              <a:t> </a:t>
            </a:r>
            <a:r>
              <a:rPr lang="en-US" dirty="0" err="1"/>
              <a:t>keluaran</a:t>
            </a:r>
            <a:r>
              <a:rPr lang="en-US" dirty="0"/>
              <a:t> data </a:t>
            </a:r>
            <a:r>
              <a:rPr lang="en-US" dirty="0" err="1"/>
              <a:t>secara</a:t>
            </a:r>
            <a:r>
              <a:rPr lang="en-US" dirty="0"/>
              <a:t> </a:t>
            </a:r>
            <a:r>
              <a:rPr lang="en-US" dirty="0" err="1"/>
              <a:t>parelel</a:t>
            </a:r>
            <a:r>
              <a:rPr lang="en-US" dirty="0"/>
              <a:t>.</a:t>
            </a:r>
            <a:br>
              <a:rPr lang="en-US" dirty="0"/>
            </a:br>
            <a:r>
              <a:rPr lang="en-US" dirty="0" err="1"/>
              <a:t>Gambar</a:t>
            </a:r>
            <a:r>
              <a:rPr lang="en-US" dirty="0"/>
              <a:t> </a:t>
            </a:r>
            <a:r>
              <a:rPr lang="en-US" dirty="0" err="1"/>
              <a:t>rangkaiannya</a:t>
            </a:r>
            <a:r>
              <a:rPr lang="en-US" dirty="0"/>
              <a:t> </a:t>
            </a:r>
            <a:r>
              <a:rPr lang="en-US" dirty="0" err="1"/>
              <a:t>adalah</a:t>
            </a:r>
            <a:r>
              <a:rPr lang="en-US" dirty="0"/>
              <a:t> </a:t>
            </a:r>
            <a:r>
              <a:rPr lang="en-US" dirty="0" err="1"/>
              <a:t>sebagai</a:t>
            </a:r>
            <a:r>
              <a:rPr lang="en-US" dirty="0"/>
              <a:t> </a:t>
            </a:r>
            <a:r>
              <a:rPr lang="en-US" dirty="0" err="1"/>
              <a:t>berikut</a:t>
            </a:r>
            <a:r>
              <a:rPr lang="en-US" dirty="0"/>
              <a:t>: (SIPO </a:t>
            </a:r>
            <a:r>
              <a:rPr lang="en-US" dirty="0" err="1"/>
              <a:t>menggunakan</a:t>
            </a:r>
            <a:r>
              <a:rPr lang="en-US" dirty="0"/>
              <a:t> D-FF</a:t>
            </a:r>
            <a:r>
              <a:rPr lang="en-US" dirty="0" smtClean="0"/>
              <a:t>)</a:t>
            </a:r>
            <a:br>
              <a:rPr lang="en-US" dirty="0" smtClean="0"/>
            </a:br>
            <a:r>
              <a:rPr lang="en-US" dirty="0"/>
              <a:t/>
            </a:r>
            <a:br>
              <a:rPr lang="en-US" dirty="0"/>
            </a:br>
            <a:r>
              <a:rPr lang="en-US" sz="3200" b="1" dirty="0"/>
              <a:t/>
            </a:r>
            <a:br>
              <a:rPr lang="en-US" sz="3200" b="1" dirty="0"/>
            </a:br>
            <a:r>
              <a:rPr lang="en-US" dirty="0"/>
              <a:t> </a:t>
            </a:r>
            <a:br>
              <a:rPr lang="en-US" dirty="0"/>
            </a:br>
            <a:endParaRPr lang="en-US" sz="3200" dirty="0"/>
          </a:p>
        </p:txBody>
      </p:sp>
      <p:pic>
        <p:nvPicPr>
          <p:cNvPr id="4" name="Picture 3" descr="http://2.bp.blogspot.com/_TMNWrwe_iNg/TAEP5xgDQrI/AAAAAAAAADM/W57yz7RuSmU/s320/REGISTER+5.bmp">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21920" y="2743200"/>
            <a:ext cx="5974080" cy="2852928"/>
          </a:xfrm>
          <a:prstGeom prst="rect">
            <a:avLst/>
          </a:prstGeom>
          <a:noFill/>
          <a:ln>
            <a:noFill/>
          </a:ln>
        </p:spPr>
      </p:pic>
      <p:graphicFrame>
        <p:nvGraphicFramePr>
          <p:cNvPr id="9" name="Table 8"/>
          <p:cNvGraphicFramePr>
            <a:graphicFrameLocks noGrp="1"/>
          </p:cNvGraphicFramePr>
          <p:nvPr>
            <p:extLst>
              <p:ext uri="{D42A27DB-BD31-4B8C-83A1-F6EECF244321}">
                <p14:modId xmlns:p14="http://schemas.microsoft.com/office/powerpoint/2010/main" val="305469832"/>
              </p:ext>
            </p:extLst>
          </p:nvPr>
        </p:nvGraphicFramePr>
        <p:xfrm>
          <a:off x="6725349" y="3427507"/>
          <a:ext cx="4572000" cy="2215833"/>
        </p:xfrm>
        <a:graphic>
          <a:graphicData uri="http://schemas.openxmlformats.org/drawingml/2006/table">
            <a:tbl>
              <a:tblPr>
                <a:tableStyleId>{5C22544A-7EE6-4342-B048-85BDC9FD1C3A}</a:tableStyleId>
              </a:tblPr>
              <a:tblGrid>
                <a:gridCol w="800100">
                  <a:extLst>
                    <a:ext uri="{9D8B030D-6E8A-4147-A177-3AD203B41FA5}">
                      <a16:colId xmlns:a16="http://schemas.microsoft.com/office/drawing/2014/main" val="1906676576"/>
                    </a:ext>
                  </a:extLst>
                </a:gridCol>
                <a:gridCol w="571500">
                  <a:extLst>
                    <a:ext uri="{9D8B030D-6E8A-4147-A177-3AD203B41FA5}">
                      <a16:colId xmlns:a16="http://schemas.microsoft.com/office/drawing/2014/main" val="3683612331"/>
                    </a:ext>
                  </a:extLst>
                </a:gridCol>
                <a:gridCol w="685800">
                  <a:extLst>
                    <a:ext uri="{9D8B030D-6E8A-4147-A177-3AD203B41FA5}">
                      <a16:colId xmlns:a16="http://schemas.microsoft.com/office/drawing/2014/main" val="4089976551"/>
                    </a:ext>
                  </a:extLst>
                </a:gridCol>
                <a:gridCol w="1371600">
                  <a:extLst>
                    <a:ext uri="{9D8B030D-6E8A-4147-A177-3AD203B41FA5}">
                      <a16:colId xmlns:a16="http://schemas.microsoft.com/office/drawing/2014/main" val="2596250093"/>
                    </a:ext>
                  </a:extLst>
                </a:gridCol>
                <a:gridCol w="1143000">
                  <a:extLst>
                    <a:ext uri="{9D8B030D-6E8A-4147-A177-3AD203B41FA5}">
                      <a16:colId xmlns:a16="http://schemas.microsoft.com/office/drawing/2014/main" val="2586267808"/>
                    </a:ext>
                  </a:extLst>
                </a:gridCol>
              </a:tblGrid>
              <a:tr h="0">
                <a:tc>
                  <a:txBody>
                    <a:bodyPr/>
                    <a:lstStyle/>
                    <a:p>
                      <a:pPr algn="ctr">
                        <a:lnSpc>
                          <a:spcPct val="114000"/>
                        </a:lnSpc>
                        <a:spcAft>
                          <a:spcPts val="0"/>
                        </a:spcAft>
                      </a:pPr>
                      <a:r>
                        <a:rPr lang="en-US" sz="1200">
                          <a:effectLst/>
                        </a:rPr>
                        <a:t>Read Out</a:t>
                      </a:r>
                      <a:endParaRPr lang="en-US" sz="1100">
                        <a:effectLst/>
                        <a:latin typeface="Calibri" panose="020F0502020204030204" pitchFamily="34" charset="0"/>
                        <a:cs typeface="Times New Roman" panose="02020603050405020304" pitchFamily="18" charset="0"/>
                      </a:endParaRPr>
                    </a:p>
                  </a:txBody>
                  <a:tcPr marL="68580" marR="68580" anchor="ctr"/>
                </a:tc>
                <a:tc>
                  <a:txBody>
                    <a:bodyPr/>
                    <a:lstStyle/>
                    <a:p>
                      <a:pPr algn="ctr">
                        <a:lnSpc>
                          <a:spcPct val="114000"/>
                        </a:lnSpc>
                        <a:spcAft>
                          <a:spcPts val="0"/>
                        </a:spcAft>
                      </a:pPr>
                      <a:r>
                        <a:rPr lang="en-US" sz="1200">
                          <a:effectLst/>
                        </a:rPr>
                        <a:t>Clock</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Input</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just">
                        <a:lnSpc>
                          <a:spcPct val="114000"/>
                        </a:lnSpc>
                        <a:spcAft>
                          <a:spcPts val="0"/>
                        </a:spcAft>
                      </a:pPr>
                      <a:r>
                        <a:rPr lang="en-US" sz="1200">
                          <a:effectLst/>
                        </a:rPr>
                        <a:t>Q1 Q2Q3 Q4</a:t>
                      </a:r>
                      <a:endParaRPr lang="en-US" sz="1100">
                        <a:effectLst/>
                        <a:latin typeface="Calibri" panose="020F0502020204030204" pitchFamily="34" charset="0"/>
                        <a:cs typeface="Times New Roman" panose="02020603050405020304" pitchFamily="18" charset="0"/>
                      </a:endParaRPr>
                    </a:p>
                  </a:txBody>
                  <a:tcPr/>
                </a:tc>
                <a:tc>
                  <a:txBody>
                    <a:bodyPr/>
                    <a:lstStyle/>
                    <a:p>
                      <a:pPr algn="just">
                        <a:lnSpc>
                          <a:spcPct val="114000"/>
                        </a:lnSpc>
                        <a:spcAft>
                          <a:spcPts val="0"/>
                        </a:spcAft>
                      </a:pPr>
                      <a:r>
                        <a:rPr lang="en-US" sz="1200">
                          <a:effectLst/>
                        </a:rPr>
                        <a:t>A B CD</a:t>
                      </a:r>
                      <a:endParaRPr lang="en-US" sz="110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81881111"/>
                  </a:ext>
                </a:extLst>
              </a:tr>
              <a:tr h="0">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just">
                        <a:lnSpc>
                          <a:spcPct val="114000"/>
                        </a:lnSpc>
                        <a:spcAft>
                          <a:spcPts val="0"/>
                        </a:spcAft>
                      </a:pPr>
                      <a:r>
                        <a:rPr lang="en-US" sz="1200">
                          <a:effectLst/>
                        </a:rPr>
                        <a:t>0 0 0 0</a:t>
                      </a:r>
                      <a:endParaRPr lang="en-US" sz="1100">
                        <a:effectLst/>
                        <a:latin typeface="Calibri" panose="020F0502020204030204" pitchFamily="34" charset="0"/>
                        <a:cs typeface="Times New Roman" panose="02020603050405020304" pitchFamily="18" charset="0"/>
                      </a:endParaRPr>
                    </a:p>
                  </a:txBody>
                  <a:tcPr/>
                </a:tc>
                <a:tc>
                  <a:txBody>
                    <a:bodyPr/>
                    <a:lstStyle/>
                    <a:p>
                      <a:pPr algn="just">
                        <a:lnSpc>
                          <a:spcPct val="114000"/>
                        </a:lnSpc>
                        <a:spcAft>
                          <a:spcPts val="0"/>
                        </a:spcAft>
                      </a:pPr>
                      <a:r>
                        <a:rPr lang="en-US" sz="1200">
                          <a:effectLst/>
                        </a:rPr>
                        <a:t>0 0 0 0</a:t>
                      </a:r>
                      <a:endParaRPr lang="en-US" sz="110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486868847"/>
                  </a:ext>
                </a:extLst>
              </a:tr>
              <a:tr h="0">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just">
                        <a:lnSpc>
                          <a:spcPct val="114000"/>
                        </a:lnSpc>
                        <a:spcAft>
                          <a:spcPts val="0"/>
                        </a:spcAft>
                      </a:pPr>
                      <a:r>
                        <a:rPr lang="en-US" sz="1200">
                          <a:effectLst/>
                        </a:rPr>
                        <a:t>1 0 0 0</a:t>
                      </a:r>
                      <a:endParaRPr lang="en-US" sz="1100">
                        <a:effectLst/>
                        <a:latin typeface="Calibri" panose="020F0502020204030204" pitchFamily="34" charset="0"/>
                        <a:cs typeface="Times New Roman" panose="02020603050405020304" pitchFamily="18" charset="0"/>
                      </a:endParaRPr>
                    </a:p>
                  </a:txBody>
                  <a:tcPr/>
                </a:tc>
                <a:tc>
                  <a:txBody>
                    <a:bodyPr/>
                    <a:lstStyle/>
                    <a:p>
                      <a:pPr algn="just">
                        <a:lnSpc>
                          <a:spcPct val="114000"/>
                        </a:lnSpc>
                        <a:spcAft>
                          <a:spcPts val="0"/>
                        </a:spcAft>
                      </a:pPr>
                      <a:r>
                        <a:rPr lang="en-US" sz="1200">
                          <a:effectLst/>
                        </a:rPr>
                        <a:t>0 0 0 0</a:t>
                      </a:r>
                      <a:endParaRPr lang="en-US" sz="110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379159911"/>
                  </a:ext>
                </a:extLst>
              </a:tr>
              <a:tr h="0">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2</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just">
                        <a:lnSpc>
                          <a:spcPct val="114000"/>
                        </a:lnSpc>
                        <a:spcAft>
                          <a:spcPts val="0"/>
                        </a:spcAft>
                      </a:pPr>
                      <a:r>
                        <a:rPr lang="en-US" sz="1200">
                          <a:effectLst/>
                        </a:rPr>
                        <a:t>1 1 0 0</a:t>
                      </a:r>
                      <a:endParaRPr lang="en-US" sz="1100">
                        <a:effectLst/>
                        <a:latin typeface="Calibri" panose="020F0502020204030204" pitchFamily="34" charset="0"/>
                        <a:cs typeface="Times New Roman" panose="02020603050405020304" pitchFamily="18" charset="0"/>
                      </a:endParaRPr>
                    </a:p>
                  </a:txBody>
                  <a:tcPr/>
                </a:tc>
                <a:tc>
                  <a:txBody>
                    <a:bodyPr/>
                    <a:lstStyle/>
                    <a:p>
                      <a:pPr algn="just">
                        <a:lnSpc>
                          <a:spcPct val="114000"/>
                        </a:lnSpc>
                        <a:spcAft>
                          <a:spcPts val="0"/>
                        </a:spcAft>
                      </a:pPr>
                      <a:r>
                        <a:rPr lang="en-US" sz="1200">
                          <a:effectLst/>
                        </a:rPr>
                        <a:t>0 0 0 0</a:t>
                      </a:r>
                      <a:endParaRPr lang="en-US" sz="110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43582530"/>
                  </a:ext>
                </a:extLst>
              </a:tr>
              <a:tr h="0">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3</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just">
                        <a:lnSpc>
                          <a:spcPct val="114000"/>
                        </a:lnSpc>
                        <a:spcAft>
                          <a:spcPts val="0"/>
                        </a:spcAft>
                      </a:pPr>
                      <a:r>
                        <a:rPr lang="en-US" sz="1200">
                          <a:effectLst/>
                        </a:rPr>
                        <a:t>0 1 1 0</a:t>
                      </a:r>
                      <a:endParaRPr lang="en-US" sz="1100">
                        <a:effectLst/>
                        <a:latin typeface="Calibri" panose="020F0502020204030204" pitchFamily="34" charset="0"/>
                        <a:cs typeface="Times New Roman" panose="02020603050405020304" pitchFamily="18" charset="0"/>
                      </a:endParaRPr>
                    </a:p>
                  </a:txBody>
                  <a:tcPr/>
                </a:tc>
                <a:tc>
                  <a:txBody>
                    <a:bodyPr/>
                    <a:lstStyle/>
                    <a:p>
                      <a:pPr algn="just">
                        <a:lnSpc>
                          <a:spcPct val="114000"/>
                        </a:lnSpc>
                        <a:spcAft>
                          <a:spcPts val="0"/>
                        </a:spcAft>
                      </a:pPr>
                      <a:r>
                        <a:rPr lang="en-US" sz="1200">
                          <a:effectLst/>
                        </a:rPr>
                        <a:t>0 0 0 0</a:t>
                      </a:r>
                      <a:endParaRPr lang="en-US" sz="110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526617507"/>
                  </a:ext>
                </a:extLst>
              </a:tr>
              <a:tr h="0">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4</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ctr">
                        <a:lnSpc>
                          <a:spcPct val="114000"/>
                        </a:lnSpc>
                        <a:spcAft>
                          <a:spcPts val="0"/>
                        </a:spcAft>
                      </a:pPr>
                      <a:r>
                        <a:rPr lang="en-US" sz="1200">
                          <a:effectLst/>
                        </a:rPr>
                        <a:t>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just">
                        <a:lnSpc>
                          <a:spcPct val="114000"/>
                        </a:lnSpc>
                        <a:spcAft>
                          <a:spcPts val="0"/>
                        </a:spcAft>
                      </a:pPr>
                      <a:r>
                        <a:rPr lang="en-US" sz="1200">
                          <a:effectLst/>
                        </a:rPr>
                        <a:t>1 0 1 1</a:t>
                      </a:r>
                      <a:endParaRPr lang="en-US" sz="1100">
                        <a:effectLst/>
                        <a:latin typeface="Calibri" panose="020F0502020204030204" pitchFamily="34" charset="0"/>
                        <a:cs typeface="Times New Roman" panose="02020603050405020304" pitchFamily="18" charset="0"/>
                      </a:endParaRPr>
                    </a:p>
                  </a:txBody>
                  <a:tcPr/>
                </a:tc>
                <a:tc>
                  <a:txBody>
                    <a:bodyPr/>
                    <a:lstStyle/>
                    <a:p>
                      <a:pPr algn="just">
                        <a:lnSpc>
                          <a:spcPct val="114000"/>
                        </a:lnSpc>
                        <a:spcAft>
                          <a:spcPts val="0"/>
                        </a:spcAft>
                      </a:pPr>
                      <a:r>
                        <a:rPr lang="en-US" sz="1200">
                          <a:effectLst/>
                        </a:rPr>
                        <a:t>0 0 0 0</a:t>
                      </a:r>
                      <a:endParaRPr lang="en-US" sz="110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980472020"/>
                  </a:ext>
                </a:extLst>
              </a:tr>
              <a:tr h="0">
                <a:tc>
                  <a:txBody>
                    <a:bodyPr/>
                    <a:lstStyle/>
                    <a:p>
                      <a:pPr algn="ctr">
                        <a:lnSpc>
                          <a:spcPct val="114000"/>
                        </a:lnSpc>
                        <a:spcAft>
                          <a:spcPts val="0"/>
                        </a:spcAft>
                      </a:pPr>
                      <a:r>
                        <a:rPr lang="en-US" sz="1200">
                          <a:effectLst/>
                        </a:rPr>
                        <a:t>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nSpc>
                          <a:spcPct val="114000"/>
                        </a:lnSpc>
                        <a:spcAft>
                          <a:spcPts val="0"/>
                        </a:spcAft>
                      </a:pPr>
                      <a:r>
                        <a:rPr lang="en-US" sz="1200">
                          <a:effectLst/>
                        </a:rPr>
                        <a:t> </a:t>
                      </a:r>
                      <a:endParaRPr lang="en-US" sz="1100">
                        <a:effectLst/>
                        <a:latin typeface="Calibri" panose="020F0502020204030204" pitchFamily="34" charset="0"/>
                        <a:cs typeface="Times New Roman" panose="02020603050405020304" pitchFamily="18" charset="0"/>
                      </a:endParaRPr>
                    </a:p>
                  </a:txBody>
                  <a:tcPr anchor="ctr"/>
                </a:tc>
                <a:tc>
                  <a:txBody>
                    <a:bodyPr/>
                    <a:lstStyle/>
                    <a:p>
                      <a:pPr>
                        <a:lnSpc>
                          <a:spcPct val="114000"/>
                        </a:lnSpc>
                        <a:spcAft>
                          <a:spcPts val="0"/>
                        </a:spcAft>
                      </a:pPr>
                      <a:r>
                        <a:rPr lang="en-US" sz="1000">
                          <a:effectLst/>
                        </a:rPr>
                        <a:t> </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just">
                        <a:lnSpc>
                          <a:spcPct val="114000"/>
                        </a:lnSpc>
                        <a:spcAft>
                          <a:spcPts val="0"/>
                        </a:spcAft>
                      </a:pPr>
                      <a:r>
                        <a:rPr lang="en-US" sz="1200">
                          <a:effectLst/>
                        </a:rPr>
                        <a:t>1 0 1 1</a:t>
                      </a:r>
                      <a:endParaRPr lang="en-US" sz="1100">
                        <a:effectLst/>
                        <a:latin typeface="Calibri" panose="020F0502020204030204" pitchFamily="34" charset="0"/>
                        <a:cs typeface="Times New Roman" panose="02020603050405020304" pitchFamily="18" charset="0"/>
                      </a:endParaRPr>
                    </a:p>
                  </a:txBody>
                  <a:tcPr/>
                </a:tc>
                <a:tc>
                  <a:txBody>
                    <a:bodyPr/>
                    <a:lstStyle/>
                    <a:p>
                      <a:pPr algn="just">
                        <a:lnSpc>
                          <a:spcPct val="114000"/>
                        </a:lnSpc>
                        <a:spcAft>
                          <a:spcPts val="0"/>
                        </a:spcAft>
                      </a:pPr>
                      <a:r>
                        <a:rPr lang="en-US" sz="1200" dirty="0">
                          <a:effectLst/>
                        </a:rPr>
                        <a:t>1 0 1 1</a:t>
                      </a:r>
                      <a:endParaRPr lang="en-US" sz="1100" dirty="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629456214"/>
                  </a:ext>
                </a:extLst>
              </a:tr>
            </a:tbl>
          </a:graphicData>
        </a:graphic>
      </p:graphicFrame>
    </p:spTree>
    <p:extLst>
      <p:ext uri="{BB962C8B-B14F-4D97-AF65-F5344CB8AC3E}">
        <p14:creationId xmlns:p14="http://schemas.microsoft.com/office/powerpoint/2010/main" val="2087536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ormAutofit/>
          </a:bodyPr>
          <a:lstStyle/>
          <a:p>
            <a:r>
              <a:rPr lang="en-US" sz="3200" b="1" dirty="0"/>
              <a:t>Cara </a:t>
            </a:r>
            <a:r>
              <a:rPr lang="en-US" sz="3200" b="1" dirty="0" err="1"/>
              <a:t>kerja</a:t>
            </a:r>
            <a:r>
              <a:rPr lang="en-US" sz="3200" b="1" dirty="0"/>
              <a:t>:</a:t>
            </a:r>
            <a:br>
              <a:rPr lang="en-US" sz="3200" b="1" dirty="0"/>
            </a:br>
            <a:r>
              <a:rPr lang="en-US" sz="3200" dirty="0" smtClean="0"/>
              <a:t>      </a:t>
            </a:r>
            <a:r>
              <a:rPr lang="en-US" sz="3200" dirty="0" err="1" smtClean="0"/>
              <a:t>Masukan-masukan</a:t>
            </a:r>
            <a:r>
              <a:rPr lang="en-US" sz="3200" dirty="0" smtClean="0"/>
              <a:t> </a:t>
            </a:r>
            <a:r>
              <a:rPr lang="en-US" sz="3200" dirty="0"/>
              <a:t>data </a:t>
            </a:r>
            <a:r>
              <a:rPr lang="en-US" sz="3200" dirty="0" err="1"/>
              <a:t>secara</a:t>
            </a:r>
            <a:r>
              <a:rPr lang="en-US" sz="3200" dirty="0"/>
              <a:t> </a:t>
            </a:r>
            <a:r>
              <a:rPr lang="en-US" sz="3200" dirty="0" err="1"/>
              <a:t>deret</a:t>
            </a:r>
            <a:r>
              <a:rPr lang="en-US" sz="3200" dirty="0"/>
              <a:t> </a:t>
            </a:r>
            <a:r>
              <a:rPr lang="en-US" sz="3200" dirty="0" err="1"/>
              <a:t>akan</a:t>
            </a:r>
            <a:r>
              <a:rPr lang="en-US" sz="3200" dirty="0"/>
              <a:t> </a:t>
            </a:r>
            <a:r>
              <a:rPr lang="en-US" sz="3200" dirty="0" err="1"/>
              <a:t>dikeluarkan</a:t>
            </a:r>
            <a:r>
              <a:rPr lang="en-US" sz="3200" dirty="0"/>
              <a:t> </a:t>
            </a:r>
            <a:r>
              <a:rPr lang="en-US" sz="3200" dirty="0" err="1"/>
              <a:t>oleh</a:t>
            </a:r>
            <a:r>
              <a:rPr lang="en-US" sz="3200" dirty="0"/>
              <a:t> D-FF </a:t>
            </a:r>
            <a:r>
              <a:rPr lang="en-US" sz="3200" dirty="0" err="1"/>
              <a:t>setelah</a:t>
            </a:r>
            <a:r>
              <a:rPr lang="en-US" sz="3200" dirty="0"/>
              <a:t> </a:t>
            </a:r>
            <a:r>
              <a:rPr lang="en-US" sz="3200" dirty="0" err="1"/>
              <a:t>masukan</a:t>
            </a:r>
            <a:r>
              <a:rPr lang="en-US" sz="3200" dirty="0"/>
              <a:t> </a:t>
            </a:r>
            <a:r>
              <a:rPr lang="en-US" sz="3200" dirty="0" err="1"/>
              <a:t>denyut</a:t>
            </a:r>
            <a:r>
              <a:rPr lang="en-US" sz="3200" dirty="0"/>
              <a:t> </a:t>
            </a:r>
            <a:r>
              <a:rPr lang="en-US" sz="3200" dirty="0" err="1"/>
              <a:t>lonceng</a:t>
            </a:r>
            <a:r>
              <a:rPr lang="en-US" sz="3200" dirty="0"/>
              <a:t> </a:t>
            </a:r>
            <a:r>
              <a:rPr lang="en-US" sz="3200" dirty="0" err="1"/>
              <a:t>dari</a:t>
            </a:r>
            <a:r>
              <a:rPr lang="en-US" sz="3200" dirty="0"/>
              <a:t> 0 </a:t>
            </a:r>
            <a:r>
              <a:rPr lang="en-US" sz="3200" dirty="0" err="1"/>
              <a:t>ke</a:t>
            </a:r>
            <a:r>
              <a:rPr lang="en-US" sz="3200" dirty="0"/>
              <a:t> 1. </a:t>
            </a:r>
            <a:r>
              <a:rPr lang="en-US" sz="3200" dirty="0" err="1"/>
              <a:t>Keluaran</a:t>
            </a:r>
            <a:r>
              <a:rPr lang="en-US" sz="3200" dirty="0"/>
              <a:t> data/</a:t>
            </a:r>
            <a:r>
              <a:rPr lang="en-US" sz="3200" dirty="0" err="1"/>
              <a:t>informasi</a:t>
            </a:r>
            <a:r>
              <a:rPr lang="en-US" sz="3200" dirty="0"/>
              <a:t> serial </a:t>
            </a:r>
            <a:r>
              <a:rPr lang="en-US" sz="3200" dirty="0" err="1"/>
              <a:t>akan</a:t>
            </a:r>
            <a:r>
              <a:rPr lang="en-US" sz="3200" dirty="0"/>
              <a:t> </a:t>
            </a:r>
            <a:r>
              <a:rPr lang="en-US" sz="3200" dirty="0" err="1"/>
              <a:t>dapat</a:t>
            </a:r>
            <a:r>
              <a:rPr lang="en-US" sz="3200" dirty="0"/>
              <a:t> </a:t>
            </a:r>
            <a:r>
              <a:rPr lang="en-US" sz="3200" dirty="0" err="1"/>
              <a:t>dibaca</a:t>
            </a:r>
            <a:r>
              <a:rPr lang="en-US" sz="3200" dirty="0"/>
              <a:t> </a:t>
            </a:r>
            <a:r>
              <a:rPr lang="en-US" sz="3200" dirty="0" err="1"/>
              <a:t>secara</a:t>
            </a:r>
            <a:r>
              <a:rPr lang="en-US" sz="3200" dirty="0"/>
              <a:t> </a:t>
            </a:r>
            <a:r>
              <a:rPr lang="en-US" sz="3200" dirty="0" err="1"/>
              <a:t>paralel</a:t>
            </a:r>
            <a:r>
              <a:rPr lang="en-US" sz="3200" dirty="0"/>
              <a:t> </a:t>
            </a:r>
            <a:r>
              <a:rPr lang="en-US" sz="3200" dirty="0" err="1"/>
              <a:t>setelah</a:t>
            </a:r>
            <a:r>
              <a:rPr lang="en-US" sz="3200" dirty="0"/>
              <a:t> </a:t>
            </a:r>
            <a:r>
              <a:rPr lang="en-US" sz="3200" dirty="0" err="1"/>
              <a:t>diberikan</a:t>
            </a:r>
            <a:r>
              <a:rPr lang="en-US" sz="3200" dirty="0"/>
              <a:t> </a:t>
            </a:r>
            <a:r>
              <a:rPr lang="en-US" sz="3200" dirty="0" err="1"/>
              <a:t>satu</a:t>
            </a:r>
            <a:r>
              <a:rPr lang="en-US" sz="3200" dirty="0"/>
              <a:t> </a:t>
            </a:r>
            <a:r>
              <a:rPr lang="en-US" sz="3200" dirty="0" err="1"/>
              <a:t>komando</a:t>
            </a:r>
            <a:r>
              <a:rPr lang="en-US" sz="3200" dirty="0"/>
              <a:t> </a:t>
            </a:r>
            <a:r>
              <a:rPr lang="en-US" sz="3200" i="1" dirty="0"/>
              <a:t>(Read Out).</a:t>
            </a:r>
            <a:r>
              <a:rPr lang="en-US" sz="3200" dirty="0"/>
              <a:t> </a:t>
            </a:r>
            <a:r>
              <a:rPr lang="en-US" sz="3200" dirty="0" err="1"/>
              <a:t>Bila</a:t>
            </a:r>
            <a:r>
              <a:rPr lang="en-US" sz="3200" dirty="0"/>
              <a:t> </a:t>
            </a:r>
            <a:r>
              <a:rPr lang="en-US" sz="3200" dirty="0" err="1"/>
              <a:t>dijalan</a:t>
            </a:r>
            <a:r>
              <a:rPr lang="en-US" sz="3200" dirty="0"/>
              <a:t> </a:t>
            </a:r>
            <a:r>
              <a:rPr lang="en-US" sz="3200" dirty="0" err="1"/>
              <a:t>masuk</a:t>
            </a:r>
            <a:r>
              <a:rPr lang="en-US" sz="3200" dirty="0"/>
              <a:t> Read Out </a:t>
            </a:r>
            <a:r>
              <a:rPr lang="en-US" sz="3200" dirty="0" err="1"/>
              <a:t>diberi</a:t>
            </a:r>
            <a:r>
              <a:rPr lang="en-US" sz="3200" dirty="0"/>
              <a:t> </a:t>
            </a:r>
            <a:r>
              <a:rPr lang="en-US" sz="3200" dirty="0" err="1"/>
              <a:t>logik</a:t>
            </a:r>
            <a:r>
              <a:rPr lang="en-US" sz="3200" dirty="0"/>
              <a:t> 0, </a:t>
            </a:r>
            <a:r>
              <a:rPr lang="en-US" sz="3200" dirty="0" err="1"/>
              <a:t>maka</a:t>
            </a:r>
            <a:r>
              <a:rPr lang="en-US" sz="3200" dirty="0"/>
              <a:t> </a:t>
            </a:r>
            <a:r>
              <a:rPr lang="en-US" sz="3200" dirty="0" err="1"/>
              <a:t>semua</a:t>
            </a:r>
            <a:r>
              <a:rPr lang="en-US" sz="3200" dirty="0"/>
              <a:t> </a:t>
            </a:r>
            <a:r>
              <a:rPr lang="en-US" sz="3200" dirty="0" err="1"/>
              <a:t>keluaran</a:t>
            </a:r>
            <a:r>
              <a:rPr lang="en-US" sz="3200" dirty="0"/>
              <a:t> AND </a:t>
            </a:r>
            <a:r>
              <a:rPr lang="en-US" sz="3200" dirty="0" err="1"/>
              <a:t>adalah</a:t>
            </a:r>
            <a:r>
              <a:rPr lang="en-US" sz="3200" dirty="0"/>
              <a:t> 0 </a:t>
            </a:r>
            <a:r>
              <a:rPr lang="en-US" sz="3200" dirty="0" err="1"/>
              <a:t>dan</a:t>
            </a:r>
            <a:r>
              <a:rPr lang="en-US" sz="3200" dirty="0"/>
              <a:t> </a:t>
            </a:r>
            <a:r>
              <a:rPr lang="en-US" sz="3200" dirty="0" err="1"/>
              <a:t>bila</a:t>
            </a:r>
            <a:r>
              <a:rPr lang="en-US" sz="3200" dirty="0"/>
              <a:t> Read Out </a:t>
            </a:r>
            <a:r>
              <a:rPr lang="en-US" sz="3200" dirty="0" err="1"/>
              <a:t>diberi</a:t>
            </a:r>
            <a:r>
              <a:rPr lang="en-US" sz="3200" dirty="0"/>
              <a:t> </a:t>
            </a:r>
            <a:r>
              <a:rPr lang="en-US" sz="3200" dirty="0" err="1"/>
              <a:t>logik</a:t>
            </a:r>
            <a:r>
              <a:rPr lang="en-US" sz="3200" dirty="0"/>
              <a:t> 1, </a:t>
            </a:r>
            <a:r>
              <a:rPr lang="en-US" sz="3200" dirty="0" err="1"/>
              <a:t>maka</a:t>
            </a:r>
            <a:r>
              <a:rPr lang="en-US" sz="3200" dirty="0"/>
              <a:t> </a:t>
            </a:r>
            <a:r>
              <a:rPr lang="en-US" sz="3200" dirty="0" err="1"/>
              <a:t>pintu-pintu</a:t>
            </a:r>
            <a:r>
              <a:rPr lang="en-US" sz="3200" dirty="0"/>
              <a:t> AND </a:t>
            </a:r>
            <a:r>
              <a:rPr lang="en-US" sz="3200" dirty="0" err="1"/>
              <a:t>menghubung</a:t>
            </a:r>
            <a:r>
              <a:rPr lang="en-US" sz="3200" dirty="0"/>
              <a:t> </a:t>
            </a:r>
            <a:r>
              <a:rPr lang="en-US" sz="3200" dirty="0" err="1"/>
              <a:t>langsungkan</a:t>
            </a:r>
            <a:r>
              <a:rPr lang="en-US" sz="3200" dirty="0"/>
              <a:t> </a:t>
            </a:r>
            <a:r>
              <a:rPr lang="en-US" sz="3200" dirty="0" err="1"/>
              <a:t>sinyal-sinyal</a:t>
            </a:r>
            <a:r>
              <a:rPr lang="en-US" sz="3200" dirty="0"/>
              <a:t> yang </a:t>
            </a:r>
            <a:r>
              <a:rPr lang="en-US" sz="3200" dirty="0" err="1"/>
              <a:t>ada</a:t>
            </a:r>
            <a:r>
              <a:rPr lang="en-US" sz="3200" dirty="0"/>
              <a:t> di Q </a:t>
            </a:r>
            <a:r>
              <a:rPr lang="en-US" sz="3200" dirty="0" err="1"/>
              <a:t>masing-masing</a:t>
            </a:r>
            <a:r>
              <a:rPr lang="en-US" sz="3200" dirty="0"/>
              <a:t> flip-flop.</a:t>
            </a:r>
            <a:br>
              <a:rPr lang="en-US" sz="3200" dirty="0"/>
            </a:br>
            <a:endParaRPr lang="en-US" sz="3200" dirty="0"/>
          </a:p>
        </p:txBody>
      </p:sp>
    </p:spTree>
    <p:extLst>
      <p:ext uri="{BB962C8B-B14F-4D97-AF65-F5344CB8AC3E}">
        <p14:creationId xmlns:p14="http://schemas.microsoft.com/office/powerpoint/2010/main" val="3938861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344"/>
            <a:ext cx="12192000" cy="3316224"/>
          </a:xfrm>
        </p:spPr>
        <p:txBody>
          <a:bodyPr>
            <a:normAutofit/>
          </a:bodyPr>
          <a:lstStyle/>
          <a:p>
            <a:pPr lvl="0"/>
            <a:r>
              <a:rPr lang="en-US" sz="3200" b="1" dirty="0" smtClean="0"/>
              <a:t>3.PARALEL </a:t>
            </a:r>
            <a:r>
              <a:rPr lang="en-US" sz="3200" b="1" dirty="0"/>
              <a:t>IN PARALEL OUT (PIPO)</a:t>
            </a:r>
            <a:br>
              <a:rPr lang="en-US" sz="3200" b="1" dirty="0"/>
            </a:br>
            <a:r>
              <a:rPr lang="en-US" sz="3200" b="1" dirty="0" smtClean="0"/>
              <a:t>    </a:t>
            </a:r>
            <a:r>
              <a:rPr lang="en-US" sz="3200" dirty="0" err="1" smtClean="0"/>
              <a:t>Adalah</a:t>
            </a:r>
            <a:r>
              <a:rPr lang="en-US" sz="3200" dirty="0" smtClean="0"/>
              <a:t> </a:t>
            </a:r>
            <a:r>
              <a:rPr lang="en-US" sz="3200" dirty="0"/>
              <a:t>register </a:t>
            </a:r>
            <a:r>
              <a:rPr lang="en-US" sz="3200" dirty="0" err="1"/>
              <a:t>geser</a:t>
            </a:r>
            <a:r>
              <a:rPr lang="en-US" sz="3200" dirty="0"/>
              <a:t> </a:t>
            </a:r>
            <a:r>
              <a:rPr lang="en-US" sz="3200" dirty="0" err="1"/>
              <a:t>dengan</a:t>
            </a:r>
            <a:r>
              <a:rPr lang="en-US" sz="3200" dirty="0"/>
              <a:t> </a:t>
            </a:r>
            <a:r>
              <a:rPr lang="en-US" sz="3200" dirty="0" err="1"/>
              <a:t>masukan</a:t>
            </a:r>
            <a:r>
              <a:rPr lang="en-US" sz="3200" dirty="0"/>
              <a:t> data </a:t>
            </a:r>
            <a:r>
              <a:rPr lang="en-US" sz="3200" dirty="0" err="1"/>
              <a:t>secara</a:t>
            </a:r>
            <a:r>
              <a:rPr lang="en-US" sz="3200" dirty="0"/>
              <a:t> </a:t>
            </a:r>
            <a:r>
              <a:rPr lang="en-US" sz="3200" dirty="0" err="1"/>
              <a:t>jajar</a:t>
            </a:r>
            <a:r>
              <a:rPr lang="en-US" sz="3200" dirty="0"/>
              <a:t>/</a:t>
            </a:r>
            <a:r>
              <a:rPr lang="en-US" sz="3200" dirty="0" err="1"/>
              <a:t>paralel</a:t>
            </a:r>
            <a:r>
              <a:rPr lang="en-US" sz="3200" dirty="0"/>
              <a:t> </a:t>
            </a:r>
            <a:r>
              <a:rPr lang="en-US" sz="3200" dirty="0" err="1"/>
              <a:t>dan</a:t>
            </a:r>
            <a:r>
              <a:rPr lang="en-US" sz="3200" dirty="0"/>
              <a:t> </a:t>
            </a:r>
            <a:r>
              <a:rPr lang="en-US" sz="3200" dirty="0" err="1"/>
              <a:t>keluaran</a:t>
            </a:r>
            <a:r>
              <a:rPr lang="en-US" sz="3200" dirty="0"/>
              <a:t> </a:t>
            </a:r>
            <a:r>
              <a:rPr lang="en-US" sz="3200" dirty="0" err="1"/>
              <a:t>jajar</a:t>
            </a:r>
            <a:r>
              <a:rPr lang="en-US" sz="3200" dirty="0"/>
              <a:t>/</a:t>
            </a:r>
            <a:r>
              <a:rPr lang="en-US" sz="3200" dirty="0" err="1"/>
              <a:t>paralel</a:t>
            </a:r>
            <a:r>
              <a:rPr lang="en-US" sz="3200" dirty="0"/>
              <a:t>.</a:t>
            </a:r>
            <a:br>
              <a:rPr lang="en-US" sz="3200" dirty="0"/>
            </a:br>
            <a:r>
              <a:rPr lang="en-US" sz="3200" dirty="0" err="1"/>
              <a:t>Gambara</a:t>
            </a:r>
            <a:r>
              <a:rPr lang="en-US" sz="3200" dirty="0"/>
              <a:t> </a:t>
            </a:r>
            <a:r>
              <a:rPr lang="en-US" sz="3200" dirty="0" err="1"/>
              <a:t>rangkaiannya</a:t>
            </a:r>
            <a:r>
              <a:rPr lang="en-US" sz="3200" dirty="0"/>
              <a:t> </a:t>
            </a:r>
            <a:r>
              <a:rPr lang="en-US" sz="3200" dirty="0" err="1"/>
              <a:t>adalah</a:t>
            </a:r>
            <a:r>
              <a:rPr lang="en-US" sz="3200" dirty="0"/>
              <a:t> </a:t>
            </a:r>
            <a:r>
              <a:rPr lang="en-US" sz="3200" dirty="0" err="1"/>
              <a:t>sebagai</a:t>
            </a:r>
            <a:r>
              <a:rPr lang="en-US" sz="3200" dirty="0"/>
              <a:t> </a:t>
            </a:r>
            <a:r>
              <a:rPr lang="en-US" sz="3200" dirty="0" err="1"/>
              <a:t>berikut</a:t>
            </a:r>
            <a:r>
              <a:rPr lang="en-US" sz="3200" dirty="0"/>
              <a:t>: (PIPO </a:t>
            </a:r>
            <a:r>
              <a:rPr lang="en-US" sz="3200" dirty="0" err="1"/>
              <a:t>menggunakan</a:t>
            </a:r>
            <a:r>
              <a:rPr lang="en-US" sz="3200" dirty="0"/>
              <a:t> D-FF)</a:t>
            </a:r>
            <a:br>
              <a:rPr lang="en-US" sz="3200" dirty="0"/>
            </a:br>
            <a:endParaRPr lang="en-US" sz="3200" dirty="0"/>
          </a:p>
        </p:txBody>
      </p:sp>
      <p:pic>
        <p:nvPicPr>
          <p:cNvPr id="4" name="Picture 3" descr="http://1.bp.blogspot.com/_TMNWrwe_iNg/TAEQO-kyJNI/AAAAAAAAADU/iRpQLIDnXts/s320/REGISTER+6.bmp">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70688" y="2772156"/>
            <a:ext cx="6742176" cy="2275332"/>
          </a:xfrm>
          <a:prstGeom prst="rect">
            <a:avLst/>
          </a:prstGeom>
          <a:noFill/>
          <a:ln>
            <a:noFill/>
          </a:ln>
        </p:spPr>
      </p:pic>
      <p:graphicFrame>
        <p:nvGraphicFramePr>
          <p:cNvPr id="5" name="Table 4"/>
          <p:cNvGraphicFramePr>
            <a:graphicFrameLocks noGrp="1"/>
          </p:cNvGraphicFramePr>
          <p:nvPr>
            <p:extLst>
              <p:ext uri="{D42A27DB-BD31-4B8C-83A1-F6EECF244321}">
                <p14:modId xmlns:p14="http://schemas.microsoft.com/office/powerpoint/2010/main" val="2619117261"/>
              </p:ext>
            </p:extLst>
          </p:nvPr>
        </p:nvGraphicFramePr>
        <p:xfrm>
          <a:off x="7217664" y="3303967"/>
          <a:ext cx="4669535" cy="3023680"/>
        </p:xfrm>
        <a:graphic>
          <a:graphicData uri="http://schemas.openxmlformats.org/drawingml/2006/table">
            <a:tbl>
              <a:tblPr>
                <a:tableStyleId>{5C22544A-7EE6-4342-B048-85BDC9FD1C3A}</a:tableStyleId>
              </a:tblPr>
              <a:tblGrid>
                <a:gridCol w="875538">
                  <a:extLst>
                    <a:ext uri="{9D8B030D-6E8A-4147-A177-3AD203B41FA5}">
                      <a16:colId xmlns:a16="http://schemas.microsoft.com/office/drawing/2014/main" val="456112602"/>
                    </a:ext>
                  </a:extLst>
                </a:gridCol>
                <a:gridCol w="1751075">
                  <a:extLst>
                    <a:ext uri="{9D8B030D-6E8A-4147-A177-3AD203B41FA5}">
                      <a16:colId xmlns:a16="http://schemas.microsoft.com/office/drawing/2014/main" val="1517345390"/>
                    </a:ext>
                  </a:extLst>
                </a:gridCol>
                <a:gridCol w="2042922">
                  <a:extLst>
                    <a:ext uri="{9D8B030D-6E8A-4147-A177-3AD203B41FA5}">
                      <a16:colId xmlns:a16="http://schemas.microsoft.com/office/drawing/2014/main" val="1453543012"/>
                    </a:ext>
                  </a:extLst>
                </a:gridCol>
              </a:tblGrid>
              <a:tr h="604736">
                <a:tc>
                  <a:txBody>
                    <a:bodyPr/>
                    <a:lstStyle/>
                    <a:p>
                      <a:pPr algn="ctr">
                        <a:lnSpc>
                          <a:spcPct val="114000"/>
                        </a:lnSpc>
                        <a:spcAft>
                          <a:spcPts val="0"/>
                        </a:spcAft>
                      </a:pPr>
                      <a:r>
                        <a:rPr lang="en-US" sz="1200">
                          <a:effectLst/>
                        </a:rPr>
                        <a:t>Clock</a:t>
                      </a:r>
                      <a:endParaRPr lang="en-US" sz="1100">
                        <a:effectLst/>
                        <a:latin typeface="Calibri" panose="020F0502020204030204" pitchFamily="34" charset="0"/>
                        <a:cs typeface="Times New Roman" panose="02020603050405020304" pitchFamily="18" charset="0"/>
                      </a:endParaRPr>
                    </a:p>
                  </a:txBody>
                  <a:tcPr marL="68580" marR="68580" anchor="ctr"/>
                </a:tc>
                <a:tc>
                  <a:txBody>
                    <a:bodyPr/>
                    <a:lstStyle/>
                    <a:p>
                      <a:pPr algn="just">
                        <a:lnSpc>
                          <a:spcPct val="114000"/>
                        </a:lnSpc>
                        <a:spcAft>
                          <a:spcPts val="0"/>
                        </a:spcAft>
                      </a:pPr>
                      <a:r>
                        <a:rPr lang="en-US" sz="1200">
                          <a:effectLst/>
                        </a:rPr>
                        <a:t>D1 D2 D3D4</a:t>
                      </a:r>
                      <a:endParaRPr lang="en-US" sz="1100">
                        <a:effectLst/>
                        <a:latin typeface="Calibri" panose="020F0502020204030204" pitchFamily="34" charset="0"/>
                        <a:cs typeface="Times New Roman" panose="02020603050405020304" pitchFamily="18" charset="0"/>
                      </a:endParaRPr>
                    </a:p>
                  </a:txBody>
                  <a:tcPr/>
                </a:tc>
                <a:tc>
                  <a:txBody>
                    <a:bodyPr/>
                    <a:lstStyle/>
                    <a:p>
                      <a:pPr algn="just">
                        <a:lnSpc>
                          <a:spcPct val="114000"/>
                        </a:lnSpc>
                        <a:spcAft>
                          <a:spcPts val="0"/>
                        </a:spcAft>
                      </a:pPr>
                      <a:r>
                        <a:rPr lang="en-US" sz="1200" dirty="0">
                          <a:effectLst/>
                        </a:rPr>
                        <a:t>QD QC </a:t>
                      </a:r>
                      <a:r>
                        <a:rPr lang="en-US" sz="1200" dirty="0" smtClean="0">
                          <a:effectLst/>
                        </a:rPr>
                        <a:t>QBQA</a:t>
                      </a:r>
                      <a:endParaRPr lang="en-US" sz="1100" dirty="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648950965"/>
                  </a:ext>
                </a:extLst>
              </a:tr>
              <a:tr h="604736">
                <a:tc>
                  <a:txBody>
                    <a:bodyPr/>
                    <a:lstStyle/>
                    <a:p>
                      <a:pPr algn="ctr">
                        <a:lnSpc>
                          <a:spcPct val="114000"/>
                        </a:lnSpc>
                        <a:spcAft>
                          <a:spcPts val="0"/>
                        </a:spcAft>
                      </a:pPr>
                      <a:r>
                        <a:rPr lang="en-US" sz="1200">
                          <a:effectLst/>
                        </a:rPr>
                        <a:t>0</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just">
                        <a:lnSpc>
                          <a:spcPct val="114000"/>
                        </a:lnSpc>
                        <a:spcAft>
                          <a:spcPts val="0"/>
                        </a:spcAft>
                      </a:pPr>
                      <a:r>
                        <a:rPr lang="en-US" sz="1200">
                          <a:effectLst/>
                        </a:rPr>
                        <a:t>1 1 0 1</a:t>
                      </a:r>
                      <a:endParaRPr lang="en-US" sz="1100">
                        <a:effectLst/>
                        <a:latin typeface="Calibri" panose="020F0502020204030204" pitchFamily="34" charset="0"/>
                        <a:cs typeface="Times New Roman" panose="02020603050405020304" pitchFamily="18" charset="0"/>
                      </a:endParaRPr>
                    </a:p>
                  </a:txBody>
                  <a:tcPr/>
                </a:tc>
                <a:tc>
                  <a:txBody>
                    <a:bodyPr/>
                    <a:lstStyle/>
                    <a:p>
                      <a:pPr algn="just">
                        <a:lnSpc>
                          <a:spcPct val="114000"/>
                        </a:lnSpc>
                        <a:spcAft>
                          <a:spcPts val="0"/>
                        </a:spcAft>
                      </a:pPr>
                      <a:r>
                        <a:rPr lang="en-US" sz="1200">
                          <a:effectLst/>
                        </a:rPr>
                        <a:t>0 0 0 0</a:t>
                      </a:r>
                      <a:endParaRPr lang="en-US" sz="110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314263591"/>
                  </a:ext>
                </a:extLst>
              </a:tr>
              <a:tr h="604736">
                <a:tc>
                  <a:txBody>
                    <a:bodyPr/>
                    <a:lstStyle/>
                    <a:p>
                      <a:pPr algn="ctr">
                        <a:lnSpc>
                          <a:spcPct val="114000"/>
                        </a:lnSpc>
                        <a:spcAft>
                          <a:spcPts val="0"/>
                        </a:spcAft>
                      </a:pPr>
                      <a:r>
                        <a:rPr lang="en-US" sz="1200">
                          <a:effectLst/>
                        </a:rPr>
                        <a:t>1</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just">
                        <a:lnSpc>
                          <a:spcPct val="114000"/>
                        </a:lnSpc>
                        <a:spcAft>
                          <a:spcPts val="0"/>
                        </a:spcAft>
                      </a:pPr>
                      <a:r>
                        <a:rPr lang="en-US" sz="1200">
                          <a:effectLst/>
                        </a:rPr>
                        <a:t>1 1 0 1</a:t>
                      </a:r>
                      <a:endParaRPr lang="en-US" sz="1100">
                        <a:effectLst/>
                        <a:latin typeface="Calibri" panose="020F0502020204030204" pitchFamily="34" charset="0"/>
                        <a:cs typeface="Times New Roman" panose="02020603050405020304" pitchFamily="18" charset="0"/>
                      </a:endParaRPr>
                    </a:p>
                  </a:txBody>
                  <a:tcPr/>
                </a:tc>
                <a:tc>
                  <a:txBody>
                    <a:bodyPr/>
                    <a:lstStyle/>
                    <a:p>
                      <a:pPr algn="just">
                        <a:lnSpc>
                          <a:spcPct val="114000"/>
                        </a:lnSpc>
                        <a:spcAft>
                          <a:spcPts val="0"/>
                        </a:spcAft>
                      </a:pPr>
                      <a:r>
                        <a:rPr lang="en-US" sz="1200">
                          <a:effectLst/>
                        </a:rPr>
                        <a:t>1 1 0 1</a:t>
                      </a:r>
                      <a:endParaRPr lang="en-US" sz="110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812949063"/>
                  </a:ext>
                </a:extLst>
              </a:tr>
              <a:tr h="604736">
                <a:tc>
                  <a:txBody>
                    <a:bodyPr/>
                    <a:lstStyle/>
                    <a:p>
                      <a:pPr algn="ctr">
                        <a:lnSpc>
                          <a:spcPct val="114000"/>
                        </a:lnSpc>
                        <a:spcAft>
                          <a:spcPts val="0"/>
                        </a:spcAft>
                      </a:pPr>
                      <a:r>
                        <a:rPr lang="en-US" sz="1200">
                          <a:effectLst/>
                        </a:rPr>
                        <a:t>2</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just">
                        <a:lnSpc>
                          <a:spcPct val="114000"/>
                        </a:lnSpc>
                        <a:spcAft>
                          <a:spcPts val="0"/>
                        </a:spcAft>
                      </a:pPr>
                      <a:r>
                        <a:rPr lang="en-US" sz="1200">
                          <a:effectLst/>
                        </a:rPr>
                        <a:t>1 0 0 1</a:t>
                      </a:r>
                      <a:endParaRPr lang="en-US" sz="1100">
                        <a:effectLst/>
                        <a:latin typeface="Calibri" panose="020F0502020204030204" pitchFamily="34" charset="0"/>
                        <a:cs typeface="Times New Roman" panose="02020603050405020304" pitchFamily="18" charset="0"/>
                      </a:endParaRPr>
                    </a:p>
                  </a:txBody>
                  <a:tcPr/>
                </a:tc>
                <a:tc>
                  <a:txBody>
                    <a:bodyPr/>
                    <a:lstStyle/>
                    <a:p>
                      <a:pPr algn="just">
                        <a:lnSpc>
                          <a:spcPct val="114000"/>
                        </a:lnSpc>
                        <a:spcAft>
                          <a:spcPts val="0"/>
                        </a:spcAft>
                      </a:pPr>
                      <a:r>
                        <a:rPr lang="en-US" sz="1200">
                          <a:effectLst/>
                        </a:rPr>
                        <a:t>1 0 0 1</a:t>
                      </a:r>
                      <a:endParaRPr lang="en-US" sz="110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929474769"/>
                  </a:ext>
                </a:extLst>
              </a:tr>
              <a:tr h="604736">
                <a:tc>
                  <a:txBody>
                    <a:bodyPr/>
                    <a:lstStyle/>
                    <a:p>
                      <a:pPr algn="ctr">
                        <a:lnSpc>
                          <a:spcPct val="114000"/>
                        </a:lnSpc>
                        <a:spcAft>
                          <a:spcPts val="0"/>
                        </a:spcAft>
                      </a:pPr>
                      <a:r>
                        <a:rPr lang="en-US" sz="1200">
                          <a:effectLst/>
                        </a:rPr>
                        <a:t>3</a:t>
                      </a:r>
                      <a:endParaRPr lang="en-US" sz="1100">
                        <a:effectLst/>
                        <a:latin typeface="Calibri" panose="020F0502020204030204" pitchFamily="34" charset="0"/>
                        <a:cs typeface="Times New Roman" panose="02020603050405020304" pitchFamily="18" charset="0"/>
                      </a:endParaRPr>
                    </a:p>
                  </a:txBody>
                  <a:tcPr anchor="ctr"/>
                </a:tc>
                <a:tc>
                  <a:txBody>
                    <a:bodyPr/>
                    <a:lstStyle/>
                    <a:p>
                      <a:pPr algn="just">
                        <a:lnSpc>
                          <a:spcPct val="114000"/>
                        </a:lnSpc>
                        <a:spcAft>
                          <a:spcPts val="0"/>
                        </a:spcAft>
                      </a:pPr>
                      <a:r>
                        <a:rPr lang="en-US" sz="1200">
                          <a:effectLst/>
                        </a:rPr>
                        <a:t>0 0 0 1</a:t>
                      </a:r>
                      <a:endParaRPr lang="en-US" sz="1100">
                        <a:effectLst/>
                        <a:latin typeface="Calibri" panose="020F0502020204030204" pitchFamily="34" charset="0"/>
                        <a:cs typeface="Times New Roman" panose="02020603050405020304" pitchFamily="18" charset="0"/>
                      </a:endParaRPr>
                    </a:p>
                  </a:txBody>
                  <a:tcPr/>
                </a:tc>
                <a:tc>
                  <a:txBody>
                    <a:bodyPr/>
                    <a:lstStyle/>
                    <a:p>
                      <a:pPr algn="just">
                        <a:lnSpc>
                          <a:spcPct val="114000"/>
                        </a:lnSpc>
                        <a:spcAft>
                          <a:spcPts val="0"/>
                        </a:spcAft>
                      </a:pPr>
                      <a:r>
                        <a:rPr lang="en-US" sz="1200" dirty="0">
                          <a:effectLst/>
                        </a:rPr>
                        <a:t>0 0 0 1</a:t>
                      </a:r>
                      <a:endParaRPr lang="en-US" sz="1100" dirty="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364908"/>
                  </a:ext>
                </a:extLst>
              </a:tr>
            </a:tbl>
          </a:graphicData>
        </a:graphic>
      </p:graphicFrame>
    </p:spTree>
    <p:extLst>
      <p:ext uri="{BB962C8B-B14F-4D97-AF65-F5344CB8AC3E}">
        <p14:creationId xmlns:p14="http://schemas.microsoft.com/office/powerpoint/2010/main" val="1886365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535424"/>
          </a:xfrm>
        </p:spPr>
        <p:txBody>
          <a:bodyPr>
            <a:normAutofit/>
          </a:bodyPr>
          <a:lstStyle/>
          <a:p>
            <a:r>
              <a:rPr lang="en-US" sz="3200" b="1" dirty="0"/>
              <a:t>Cara </a:t>
            </a:r>
            <a:r>
              <a:rPr lang="en-US" sz="3200" b="1" dirty="0" err="1"/>
              <a:t>kerja</a:t>
            </a:r>
            <a:r>
              <a:rPr lang="en-US" sz="3200" b="1" dirty="0"/>
              <a:t>:</a:t>
            </a:r>
            <a:br>
              <a:rPr lang="en-US" sz="3200" b="1" dirty="0"/>
            </a:br>
            <a:r>
              <a:rPr lang="en-US" sz="3200" b="1" dirty="0" smtClean="0"/>
              <a:t>      </a:t>
            </a:r>
            <a:r>
              <a:rPr lang="en-US" sz="3200" dirty="0" err="1" smtClean="0"/>
              <a:t>Sebelum</a:t>
            </a:r>
            <a:r>
              <a:rPr lang="en-US" sz="3200" dirty="0" smtClean="0"/>
              <a:t> </a:t>
            </a:r>
            <a:r>
              <a:rPr lang="en-US" sz="3200" dirty="0" err="1"/>
              <a:t>dimasuki</a:t>
            </a:r>
            <a:r>
              <a:rPr lang="en-US" sz="3200" dirty="0"/>
              <a:t> data </a:t>
            </a:r>
            <a:r>
              <a:rPr lang="en-US" sz="3200" dirty="0" err="1"/>
              <a:t>rangkaian</a:t>
            </a:r>
            <a:r>
              <a:rPr lang="en-US" sz="3200" dirty="0"/>
              <a:t> </a:t>
            </a:r>
            <a:r>
              <a:rPr lang="en-US" sz="3200" dirty="0" err="1"/>
              <a:t>direset</a:t>
            </a:r>
            <a:r>
              <a:rPr lang="en-US" sz="3200" dirty="0"/>
              <a:t> </a:t>
            </a:r>
            <a:r>
              <a:rPr lang="en-US" sz="3200" dirty="0" err="1"/>
              <a:t>dulu</a:t>
            </a:r>
            <a:r>
              <a:rPr lang="en-US" sz="3200" dirty="0"/>
              <a:t> agar </a:t>
            </a:r>
            <a:r>
              <a:rPr lang="en-US" sz="3200" dirty="0" err="1"/>
              <a:t>keluaran</a:t>
            </a:r>
            <a:r>
              <a:rPr lang="en-US" sz="3200" dirty="0"/>
              <a:t> Q </a:t>
            </a:r>
            <a:r>
              <a:rPr lang="en-US" sz="3200" dirty="0" err="1"/>
              <a:t>semuanya</a:t>
            </a:r>
            <a:r>
              <a:rPr lang="en-US" sz="3200" dirty="0"/>
              <a:t> 0. </a:t>
            </a:r>
            <a:r>
              <a:rPr lang="en-US" sz="3200" dirty="0" err="1"/>
              <a:t>Setelah</a:t>
            </a:r>
            <a:r>
              <a:rPr lang="en-US" sz="3200" dirty="0"/>
              <a:t> </a:t>
            </a:r>
            <a:r>
              <a:rPr lang="en-US" sz="3200" dirty="0" err="1"/>
              <a:t>itu</a:t>
            </a:r>
            <a:r>
              <a:rPr lang="en-US" sz="3200" dirty="0"/>
              <a:t> data </a:t>
            </a:r>
            <a:r>
              <a:rPr lang="en-US" sz="3200" dirty="0" err="1"/>
              <a:t>dimasukkan</a:t>
            </a:r>
            <a:r>
              <a:rPr lang="en-US" sz="3200" dirty="0"/>
              <a:t> </a:t>
            </a:r>
            <a:r>
              <a:rPr lang="en-US" sz="3200" dirty="0" err="1"/>
              <a:t>secara</a:t>
            </a:r>
            <a:r>
              <a:rPr lang="en-US" sz="3200" dirty="0"/>
              <a:t> </a:t>
            </a:r>
            <a:r>
              <a:rPr lang="en-US" sz="3200" dirty="0" err="1"/>
              <a:t>paralel</a:t>
            </a:r>
            <a:r>
              <a:rPr lang="en-US" sz="3200" dirty="0"/>
              <a:t> </a:t>
            </a:r>
            <a:r>
              <a:rPr lang="en-US" sz="3200" dirty="0" err="1"/>
              <a:t>pada</a:t>
            </a:r>
            <a:r>
              <a:rPr lang="en-US" sz="3200" dirty="0"/>
              <a:t> input D-FF </a:t>
            </a:r>
            <a:r>
              <a:rPr lang="en-US" sz="3200" dirty="0" err="1"/>
              <a:t>dan</a:t>
            </a:r>
            <a:r>
              <a:rPr lang="en-US" sz="3200" dirty="0"/>
              <a:t> data </a:t>
            </a:r>
            <a:r>
              <a:rPr lang="en-US" sz="3200" dirty="0" err="1"/>
              <a:t>akan</a:t>
            </a:r>
            <a:r>
              <a:rPr lang="en-US" sz="3200" dirty="0"/>
              <a:t> </a:t>
            </a:r>
            <a:r>
              <a:rPr lang="en-US" sz="3200" dirty="0" err="1"/>
              <a:t>diloloskan</a:t>
            </a:r>
            <a:r>
              <a:rPr lang="en-US" sz="3200" dirty="0"/>
              <a:t> </a:t>
            </a:r>
            <a:r>
              <a:rPr lang="en-US" sz="3200" dirty="0" err="1"/>
              <a:t>keluar</a:t>
            </a:r>
            <a:r>
              <a:rPr lang="en-US" sz="3200" dirty="0"/>
              <a:t> </a:t>
            </a:r>
            <a:r>
              <a:rPr lang="en-US" sz="3200" dirty="0" err="1"/>
              <a:t>secara</a:t>
            </a:r>
            <a:r>
              <a:rPr lang="en-US" sz="3200" dirty="0"/>
              <a:t> </a:t>
            </a:r>
            <a:r>
              <a:rPr lang="en-US" sz="3200" dirty="0" err="1"/>
              <a:t>paralel</a:t>
            </a:r>
            <a:r>
              <a:rPr lang="en-US" sz="3200" dirty="0"/>
              <a:t> </a:t>
            </a:r>
            <a:r>
              <a:rPr lang="en-US" sz="3200" dirty="0" err="1"/>
              <a:t>setelah</a:t>
            </a:r>
            <a:r>
              <a:rPr lang="en-US" sz="3200" dirty="0"/>
              <a:t> flip-flop </a:t>
            </a:r>
            <a:r>
              <a:rPr lang="en-US" sz="3200" dirty="0" err="1"/>
              <a:t>mendapat</a:t>
            </a:r>
            <a:r>
              <a:rPr lang="en-US" sz="3200" dirty="0"/>
              <a:t> </a:t>
            </a:r>
            <a:r>
              <a:rPr lang="en-US" sz="3200" dirty="0" err="1"/>
              <a:t>pulsa</a:t>
            </a:r>
            <a:r>
              <a:rPr lang="en-US" sz="3200" dirty="0"/>
              <a:t> clock </a:t>
            </a:r>
            <a:r>
              <a:rPr lang="en-US" sz="3200" dirty="0" err="1"/>
              <a:t>dari</a:t>
            </a:r>
            <a:r>
              <a:rPr lang="en-US" sz="3200" dirty="0"/>
              <a:t> 0 </a:t>
            </a:r>
            <a:r>
              <a:rPr lang="en-US" sz="3200" dirty="0" err="1"/>
              <a:t>ke</a:t>
            </a:r>
            <a:r>
              <a:rPr lang="en-US" sz="3200" dirty="0"/>
              <a:t> 1.</a:t>
            </a:r>
            <a:br>
              <a:rPr lang="en-US" sz="3200" dirty="0"/>
            </a:br>
            <a:endParaRPr lang="en-US" sz="3200" dirty="0"/>
          </a:p>
        </p:txBody>
      </p:sp>
    </p:spTree>
    <p:extLst>
      <p:ext uri="{BB962C8B-B14F-4D97-AF65-F5344CB8AC3E}">
        <p14:creationId xmlns:p14="http://schemas.microsoft.com/office/powerpoint/2010/main" val="3367012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2231136"/>
          </a:xfrm>
        </p:spPr>
        <p:txBody>
          <a:bodyPr/>
          <a:lstStyle/>
          <a:p>
            <a:r>
              <a:rPr lang="en-US" b="1" dirty="0"/>
              <a:t>PERANCANGAN</a:t>
            </a:r>
            <a:r>
              <a:rPr lang="en-US" dirty="0"/>
              <a:t/>
            </a:r>
            <a:br>
              <a:rPr lang="en-US" dirty="0"/>
            </a:b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80288" y="1316736"/>
            <a:ext cx="10521696" cy="4242816"/>
          </a:xfrm>
          <a:prstGeom prst="rect">
            <a:avLst/>
          </a:prstGeom>
          <a:noFill/>
          <a:ln>
            <a:noFill/>
          </a:ln>
        </p:spPr>
      </p:pic>
    </p:spTree>
    <p:extLst>
      <p:ext uri="{BB962C8B-B14F-4D97-AF65-F5344CB8AC3E}">
        <p14:creationId xmlns:p14="http://schemas.microsoft.com/office/powerpoint/2010/main" val="4010182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7824"/>
            <a:ext cx="12192000" cy="6144768"/>
          </a:xfrm>
        </p:spPr>
        <p:txBody>
          <a:bodyPr>
            <a:normAutofit fontScale="90000"/>
          </a:bodyPr>
          <a:lstStyle/>
          <a:p>
            <a:pPr lvl="0"/>
            <a:r>
              <a:rPr lang="en-US" sz="2400" b="1" dirty="0" err="1" smtClean="0">
                <a:solidFill>
                  <a:schemeClr val="tx1"/>
                </a:solidFill>
              </a:rPr>
              <a:t>Komponen</a:t>
            </a:r>
            <a:r>
              <a:rPr lang="en-US" sz="2400" b="1" dirty="0" smtClean="0">
                <a:solidFill>
                  <a:schemeClr val="tx1"/>
                </a:solidFill>
              </a:rPr>
              <a:t> yang </a:t>
            </a:r>
            <a:r>
              <a:rPr lang="en-US" sz="2400" b="1" dirty="0" err="1" smtClean="0">
                <a:solidFill>
                  <a:schemeClr val="tx1"/>
                </a:solidFill>
              </a:rPr>
              <a:t>digunakan</a:t>
            </a:r>
            <a:r>
              <a:rPr lang="en-US" sz="2400" b="1" dirty="0" smtClean="0">
                <a:solidFill>
                  <a:schemeClr val="tx1"/>
                </a:solidFill>
              </a:rPr>
              <a:t> :</a:t>
            </a:r>
            <a:br>
              <a:rPr lang="en-US" sz="2400" b="1" dirty="0" smtClean="0">
                <a:solidFill>
                  <a:schemeClr val="tx1"/>
                </a:solidFill>
              </a:rPr>
            </a:br>
            <a:r>
              <a:rPr lang="en-US" sz="2400" dirty="0" smtClean="0">
                <a:solidFill>
                  <a:schemeClr val="tx1"/>
                </a:solidFill>
              </a:rPr>
              <a:t>1</a:t>
            </a:r>
            <a:r>
              <a:rPr lang="en-US" sz="2400" b="1" dirty="0" smtClean="0">
                <a:solidFill>
                  <a:schemeClr val="tx1"/>
                </a:solidFill>
              </a:rPr>
              <a:t>. </a:t>
            </a:r>
            <a:r>
              <a:rPr lang="en-US" sz="2400" dirty="0" smtClean="0">
                <a:solidFill>
                  <a:schemeClr val="tx1"/>
                </a:solidFill>
              </a:rPr>
              <a:t>4 </a:t>
            </a:r>
            <a:r>
              <a:rPr lang="en-US" sz="2400" dirty="0" err="1" smtClean="0">
                <a:solidFill>
                  <a:schemeClr val="tx1"/>
                </a:solidFill>
              </a:rPr>
              <a:t>buah</a:t>
            </a:r>
            <a:r>
              <a:rPr lang="en-US" sz="2400" dirty="0" smtClean="0">
                <a:solidFill>
                  <a:schemeClr val="tx1"/>
                </a:solidFill>
              </a:rPr>
              <a:t> IC 74LS74N</a:t>
            </a:r>
            <a:br>
              <a:rPr lang="en-US" sz="2400" dirty="0" smtClean="0">
                <a:solidFill>
                  <a:schemeClr val="tx1"/>
                </a:solidFill>
              </a:rPr>
            </a:br>
            <a:r>
              <a:rPr lang="en-US" sz="2400" dirty="0" smtClean="0">
                <a:solidFill>
                  <a:schemeClr val="tx1"/>
                </a:solidFill>
              </a:rPr>
              <a:t>2. 1 </a:t>
            </a:r>
            <a:r>
              <a:rPr lang="en-US" sz="2400" dirty="0" err="1" smtClean="0">
                <a:solidFill>
                  <a:schemeClr val="tx1"/>
                </a:solidFill>
              </a:rPr>
              <a:t>buah</a:t>
            </a:r>
            <a:r>
              <a:rPr lang="en-US" sz="2400" dirty="0" smtClean="0">
                <a:solidFill>
                  <a:schemeClr val="tx1"/>
                </a:solidFill>
              </a:rPr>
              <a:t> </a:t>
            </a:r>
            <a:r>
              <a:rPr lang="en-US" sz="2400" dirty="0" err="1" smtClean="0">
                <a:solidFill>
                  <a:schemeClr val="tx1"/>
                </a:solidFill>
              </a:rPr>
              <a:t>gerbang</a:t>
            </a:r>
            <a:r>
              <a:rPr lang="en-US" sz="2400" dirty="0" smtClean="0">
                <a:solidFill>
                  <a:schemeClr val="tx1"/>
                </a:solidFill>
              </a:rPr>
              <a:t> AND 7408</a:t>
            </a:r>
            <a:br>
              <a:rPr lang="en-US" sz="2400" dirty="0" smtClean="0">
                <a:solidFill>
                  <a:schemeClr val="tx1"/>
                </a:solidFill>
              </a:rPr>
            </a:br>
            <a:r>
              <a:rPr lang="en-US" sz="2400" dirty="0" smtClean="0">
                <a:solidFill>
                  <a:schemeClr val="tx1"/>
                </a:solidFill>
              </a:rPr>
              <a:t>3. 4 </a:t>
            </a:r>
            <a:r>
              <a:rPr lang="en-US" sz="2400" dirty="0" err="1" smtClean="0">
                <a:solidFill>
                  <a:schemeClr val="tx1"/>
                </a:solidFill>
              </a:rPr>
              <a:t>buah</a:t>
            </a:r>
            <a:r>
              <a:rPr lang="en-US" sz="2400" dirty="0" smtClean="0">
                <a:solidFill>
                  <a:schemeClr val="tx1"/>
                </a:solidFill>
              </a:rPr>
              <a:t> probe </a:t>
            </a:r>
            <a:r>
              <a:rPr lang="en-US" sz="2400" dirty="0" err="1" smtClean="0">
                <a:solidFill>
                  <a:schemeClr val="tx1"/>
                </a:solidFill>
              </a:rPr>
              <a:t>warna</a:t>
            </a:r>
            <a:r>
              <a:rPr lang="en-US" sz="2400" dirty="0" smtClean="0">
                <a:solidFill>
                  <a:schemeClr val="tx1"/>
                </a:solidFill>
              </a:rPr>
              <a:t> </a:t>
            </a:r>
            <a:r>
              <a:rPr lang="en-US" sz="2400" dirty="0" err="1" smtClean="0">
                <a:solidFill>
                  <a:schemeClr val="tx1"/>
                </a:solidFill>
              </a:rPr>
              <a:t>biru</a:t>
            </a:r>
            <a:r>
              <a:rPr lang="en-US" sz="2400" dirty="0" smtClean="0">
                <a:solidFill>
                  <a:schemeClr val="tx1"/>
                </a:solidFill>
              </a:rPr>
              <a:t>, orange, </a:t>
            </a:r>
            <a:r>
              <a:rPr lang="en-US" sz="2400" dirty="0" err="1" smtClean="0">
                <a:solidFill>
                  <a:schemeClr val="tx1"/>
                </a:solidFill>
              </a:rPr>
              <a:t>merah</a:t>
            </a:r>
            <a:r>
              <a:rPr lang="en-US" sz="2400" dirty="0" smtClean="0">
                <a:solidFill>
                  <a:schemeClr val="tx1"/>
                </a:solidFill>
              </a:rPr>
              <a:t>, </a:t>
            </a:r>
            <a:r>
              <a:rPr lang="en-US" sz="2400" dirty="0" err="1" smtClean="0">
                <a:solidFill>
                  <a:schemeClr val="tx1"/>
                </a:solidFill>
              </a:rPr>
              <a:t>hijau</a:t>
            </a:r>
            <a:r>
              <a:rPr lang="en-US" sz="2400" dirty="0" smtClean="0">
                <a:solidFill>
                  <a:schemeClr val="tx1"/>
                </a:solidFill>
              </a:rPr>
              <a:t/>
            </a:r>
            <a:br>
              <a:rPr lang="en-US" sz="2400" dirty="0" smtClean="0">
                <a:solidFill>
                  <a:schemeClr val="tx1"/>
                </a:solidFill>
              </a:rPr>
            </a:br>
            <a:r>
              <a:rPr lang="en-US" sz="2400" dirty="0" smtClean="0">
                <a:solidFill>
                  <a:schemeClr val="tx1"/>
                </a:solidFill>
              </a:rPr>
              <a:t>4. Digital clock</a:t>
            </a:r>
            <a:br>
              <a:rPr lang="en-US" sz="2400" dirty="0" smtClean="0">
                <a:solidFill>
                  <a:schemeClr val="tx1"/>
                </a:solidFill>
              </a:rPr>
            </a:br>
            <a:r>
              <a:rPr lang="en-US" sz="2400" dirty="0" smtClean="0">
                <a:solidFill>
                  <a:schemeClr val="tx1"/>
                </a:solidFill>
              </a:rPr>
              <a:t>5. </a:t>
            </a:r>
            <a:r>
              <a:rPr lang="en-US" sz="2400" dirty="0" err="1" smtClean="0">
                <a:solidFill>
                  <a:schemeClr val="tx1"/>
                </a:solidFill>
              </a:rPr>
              <a:t>Vcc</a:t>
            </a:r>
            <a:r>
              <a:rPr lang="en-US" sz="2400" dirty="0" smtClean="0">
                <a:solidFill>
                  <a:schemeClr val="tx1"/>
                </a:solidFill>
              </a:rPr>
              <a:t/>
            </a:r>
            <a:br>
              <a:rPr lang="en-US" sz="2400" dirty="0" smtClean="0">
                <a:solidFill>
                  <a:schemeClr val="tx1"/>
                </a:solidFill>
              </a:rPr>
            </a:br>
            <a:r>
              <a:rPr lang="en-US" sz="2400" dirty="0" smtClean="0">
                <a:solidFill>
                  <a:schemeClr val="tx1"/>
                </a:solidFill>
              </a:rPr>
              <a:t>6. Switch (</a:t>
            </a:r>
            <a:r>
              <a:rPr lang="en-US" sz="2400" dirty="0" err="1" smtClean="0">
                <a:solidFill>
                  <a:schemeClr val="tx1"/>
                </a:solidFill>
              </a:rPr>
              <a:t>saklar</a:t>
            </a:r>
            <a:r>
              <a:rPr lang="en-US" sz="2400" dirty="0" smtClean="0">
                <a:solidFill>
                  <a:schemeClr val="tx1"/>
                </a:solidFill>
              </a:rPr>
              <a:t>)</a:t>
            </a:r>
            <a:br>
              <a:rPr lang="en-US" sz="2400" dirty="0" smtClean="0">
                <a:solidFill>
                  <a:schemeClr val="tx1"/>
                </a:solidFill>
              </a:rPr>
            </a:br>
            <a:r>
              <a:rPr lang="en-US" sz="2400" dirty="0" smtClean="0">
                <a:solidFill>
                  <a:schemeClr val="tx1"/>
                </a:solidFill>
              </a:rPr>
              <a:t/>
            </a:r>
            <a:br>
              <a:rPr lang="en-US" sz="2400" dirty="0" smtClean="0">
                <a:solidFill>
                  <a:schemeClr val="tx1"/>
                </a:solidFill>
              </a:rPr>
            </a:br>
            <a:r>
              <a:rPr lang="en-US" sz="2400" b="1" dirty="0" err="1" smtClean="0"/>
              <a:t>Langkah</a:t>
            </a:r>
            <a:r>
              <a:rPr lang="en-US" sz="2400" b="1" dirty="0" smtClean="0"/>
              <a:t> </a:t>
            </a:r>
            <a:r>
              <a:rPr lang="en-US" sz="2400" b="1" dirty="0" err="1"/>
              <a:t>kerja</a:t>
            </a:r>
            <a:r>
              <a:rPr lang="en-US" sz="2400" b="1" dirty="0"/>
              <a:t> :</a:t>
            </a:r>
            <a:r>
              <a:rPr lang="en-US" sz="2400" dirty="0"/>
              <a:t/>
            </a:r>
            <a:br>
              <a:rPr lang="en-US" sz="2400" dirty="0"/>
            </a:br>
            <a:r>
              <a:rPr lang="en-US" sz="2400" dirty="0" smtClean="0"/>
              <a:t>1. </a:t>
            </a:r>
            <a:r>
              <a:rPr lang="en-US" sz="2400" dirty="0" err="1" smtClean="0"/>
              <a:t>Siapkan</a:t>
            </a:r>
            <a:r>
              <a:rPr lang="en-US" sz="2400" dirty="0" smtClean="0"/>
              <a:t> </a:t>
            </a:r>
            <a:r>
              <a:rPr lang="en-US" sz="2400" dirty="0"/>
              <a:t>4 </a:t>
            </a:r>
            <a:r>
              <a:rPr lang="en-US" sz="2400" dirty="0" err="1"/>
              <a:t>buah</a:t>
            </a:r>
            <a:r>
              <a:rPr lang="en-US" sz="2400" dirty="0"/>
              <a:t> IC </a:t>
            </a:r>
            <a:r>
              <a:rPr lang="en-US" sz="2400" dirty="0" smtClean="0"/>
              <a:t>74LS74N</a:t>
            </a:r>
            <a:br>
              <a:rPr lang="en-US" sz="2400" dirty="0" smtClean="0"/>
            </a:br>
            <a:r>
              <a:rPr lang="en-US" sz="2400" dirty="0" smtClean="0"/>
              <a:t>2. </a:t>
            </a:r>
            <a:r>
              <a:rPr lang="en-US" sz="2200" dirty="0" err="1"/>
              <a:t>Atur</a:t>
            </a:r>
            <a:r>
              <a:rPr lang="en-US" sz="2200" dirty="0"/>
              <a:t> </a:t>
            </a:r>
            <a:r>
              <a:rPr lang="en-US" sz="2200" dirty="0" err="1"/>
              <a:t>letak</a:t>
            </a:r>
            <a:r>
              <a:rPr lang="en-US" sz="2200" dirty="0"/>
              <a:t> IC agar </a:t>
            </a:r>
            <a:r>
              <a:rPr lang="en-US" sz="2200" dirty="0" err="1"/>
              <a:t>tidak</a:t>
            </a:r>
            <a:r>
              <a:rPr lang="en-US" sz="2200" dirty="0"/>
              <a:t> </a:t>
            </a:r>
            <a:r>
              <a:rPr lang="en-US" sz="2200" dirty="0" err="1"/>
              <a:t>terlalu</a:t>
            </a:r>
            <a:r>
              <a:rPr lang="en-US" sz="2200" dirty="0"/>
              <a:t> </a:t>
            </a:r>
            <a:r>
              <a:rPr lang="en-US" sz="2200" dirty="0" err="1"/>
              <a:t>rapat</a:t>
            </a:r>
            <a:r>
              <a:rPr lang="en-US" sz="2200" dirty="0"/>
              <a:t/>
            </a:r>
            <a:br>
              <a:rPr lang="en-US" sz="2200" dirty="0"/>
            </a:br>
            <a:r>
              <a:rPr lang="en-US" sz="2200" dirty="0" smtClean="0"/>
              <a:t>3. </a:t>
            </a:r>
            <a:r>
              <a:rPr lang="en-US" sz="2200" dirty="0" err="1" smtClean="0"/>
              <a:t>Letakan</a:t>
            </a:r>
            <a:r>
              <a:rPr lang="en-US" sz="2200" dirty="0" smtClean="0"/>
              <a:t> </a:t>
            </a:r>
            <a:r>
              <a:rPr lang="en-US" sz="2200" dirty="0" err="1"/>
              <a:t>masing-masing</a:t>
            </a:r>
            <a:r>
              <a:rPr lang="en-US" sz="2200" dirty="0"/>
              <a:t> probe </a:t>
            </a:r>
            <a:r>
              <a:rPr lang="en-US" sz="2200" dirty="0" err="1"/>
              <a:t>pada</a:t>
            </a:r>
            <a:r>
              <a:rPr lang="en-US" sz="2200" dirty="0"/>
              <a:t> </a:t>
            </a:r>
            <a:r>
              <a:rPr lang="en-US" sz="2200" dirty="0" err="1"/>
              <a:t>celah</a:t>
            </a:r>
            <a:r>
              <a:rPr lang="en-US" sz="2200" dirty="0"/>
              <a:t> </a:t>
            </a:r>
            <a:r>
              <a:rPr lang="en-US" sz="2200" dirty="0" err="1"/>
              <a:t>antar</a:t>
            </a:r>
            <a:r>
              <a:rPr lang="en-US" sz="2200" dirty="0"/>
              <a:t> IC </a:t>
            </a:r>
            <a:r>
              <a:rPr lang="en-US" sz="2200" dirty="0" err="1"/>
              <a:t>tersebut</a:t>
            </a:r>
            <a:r>
              <a:rPr lang="en-US" sz="2200" dirty="0"/>
              <a:t/>
            </a:r>
            <a:br>
              <a:rPr lang="en-US" sz="2200" dirty="0"/>
            </a:br>
            <a:r>
              <a:rPr lang="en-US" sz="2200" dirty="0" smtClean="0"/>
              <a:t>4. </a:t>
            </a:r>
            <a:r>
              <a:rPr lang="en-US" sz="2200" dirty="0" err="1" smtClean="0"/>
              <a:t>Letakan</a:t>
            </a:r>
            <a:r>
              <a:rPr lang="en-US" sz="2200" dirty="0" smtClean="0"/>
              <a:t> </a:t>
            </a:r>
            <a:r>
              <a:rPr lang="en-US" sz="2200" dirty="0" err="1"/>
              <a:t>vcc</a:t>
            </a:r>
            <a:r>
              <a:rPr lang="en-US" sz="2200" dirty="0"/>
              <a:t> </a:t>
            </a:r>
            <a:r>
              <a:rPr lang="en-US" sz="2200" dirty="0" err="1" smtClean="0"/>
              <a:t>diatas</a:t>
            </a:r>
            <a:r>
              <a:rPr lang="en-US" sz="2200" dirty="0" smtClean="0"/>
              <a:t/>
            </a:r>
            <a:br>
              <a:rPr lang="en-US" sz="2200" dirty="0" smtClean="0"/>
            </a:br>
            <a:r>
              <a:rPr lang="en-US" sz="2200" dirty="0" smtClean="0"/>
              <a:t>5. </a:t>
            </a:r>
            <a:r>
              <a:rPr lang="en-US" sz="2400" dirty="0" err="1"/>
              <a:t>Sambungkan</a:t>
            </a:r>
            <a:r>
              <a:rPr lang="en-US" sz="2400" dirty="0"/>
              <a:t> </a:t>
            </a:r>
            <a:r>
              <a:rPr lang="en-US" sz="2400" dirty="0" err="1"/>
              <a:t>vcc</a:t>
            </a:r>
            <a:r>
              <a:rPr lang="en-US" sz="2400" dirty="0"/>
              <a:t> </a:t>
            </a:r>
            <a:r>
              <a:rPr lang="en-US" sz="2400" dirty="0" err="1"/>
              <a:t>kesalah</a:t>
            </a:r>
            <a:r>
              <a:rPr lang="en-US" sz="2400" dirty="0"/>
              <a:t> </a:t>
            </a:r>
            <a:r>
              <a:rPr lang="en-US" sz="2400" dirty="0" err="1"/>
              <a:t>satu</a:t>
            </a:r>
            <a:r>
              <a:rPr lang="en-US" sz="2400" dirty="0"/>
              <a:t> kaki </a:t>
            </a:r>
            <a:r>
              <a:rPr lang="en-US" sz="2400" dirty="0" err="1"/>
              <a:t>saklar</a:t>
            </a:r>
            <a:r>
              <a:rPr lang="en-US" sz="2400" dirty="0"/>
              <a:t/>
            </a:r>
            <a:br>
              <a:rPr lang="en-US" sz="2400" dirty="0"/>
            </a:br>
            <a:r>
              <a:rPr lang="en-US" sz="2400" dirty="0" smtClean="0"/>
              <a:t>6. </a:t>
            </a:r>
            <a:r>
              <a:rPr lang="en-US" sz="2400" dirty="0" err="1" smtClean="0"/>
              <a:t>Sambungkan</a:t>
            </a:r>
            <a:r>
              <a:rPr lang="en-US" sz="2400" dirty="0" smtClean="0"/>
              <a:t> </a:t>
            </a:r>
            <a:r>
              <a:rPr lang="en-US" sz="2400" dirty="0"/>
              <a:t>kaki </a:t>
            </a:r>
            <a:r>
              <a:rPr lang="en-US" sz="2400" dirty="0" err="1"/>
              <a:t>saklar</a:t>
            </a:r>
            <a:r>
              <a:rPr lang="en-US" sz="2400" dirty="0"/>
              <a:t> </a:t>
            </a:r>
            <a:r>
              <a:rPr lang="en-US" sz="2400" dirty="0" err="1"/>
              <a:t>satunya</a:t>
            </a:r>
            <a:r>
              <a:rPr lang="en-US" sz="2400" dirty="0"/>
              <a:t> </a:t>
            </a:r>
            <a:r>
              <a:rPr lang="en-US" sz="2400" dirty="0" err="1"/>
              <a:t>ke</a:t>
            </a:r>
            <a:r>
              <a:rPr lang="en-US" sz="2400" dirty="0"/>
              <a:t> </a:t>
            </a:r>
            <a:r>
              <a:rPr lang="en-US" sz="2400" dirty="0" err="1"/>
              <a:t>salah</a:t>
            </a:r>
            <a:r>
              <a:rPr lang="en-US" sz="2400" dirty="0"/>
              <a:t> </a:t>
            </a:r>
            <a:r>
              <a:rPr lang="en-US" sz="2400" dirty="0" err="1"/>
              <a:t>satu</a:t>
            </a:r>
            <a:r>
              <a:rPr lang="en-US" sz="2400" dirty="0"/>
              <a:t> input </a:t>
            </a:r>
            <a:r>
              <a:rPr lang="en-US" sz="2400" dirty="0" err="1"/>
              <a:t>gerbang</a:t>
            </a:r>
            <a:r>
              <a:rPr lang="en-US" sz="2400" dirty="0"/>
              <a:t> AND </a:t>
            </a:r>
            <a:r>
              <a:rPr lang="en-US" sz="2400" dirty="0" smtClean="0"/>
              <a:t>7408</a:t>
            </a:r>
            <a:br>
              <a:rPr lang="en-US" sz="2400" dirty="0" smtClean="0"/>
            </a:br>
            <a:r>
              <a:rPr lang="en-US" sz="2400" dirty="0" smtClean="0"/>
              <a:t>7.</a:t>
            </a:r>
            <a:r>
              <a:rPr lang="en-US" dirty="0"/>
              <a:t> </a:t>
            </a:r>
            <a:r>
              <a:rPr lang="en-US" sz="2400" dirty="0"/>
              <a:t>Kaki input </a:t>
            </a:r>
            <a:r>
              <a:rPr lang="en-US" sz="2400" dirty="0" err="1"/>
              <a:t>gerbang</a:t>
            </a:r>
            <a:r>
              <a:rPr lang="en-US" sz="2400" dirty="0"/>
              <a:t> AND yang </a:t>
            </a:r>
            <a:r>
              <a:rPr lang="en-US" sz="2400" dirty="0" err="1"/>
              <a:t>satunya</a:t>
            </a:r>
            <a:r>
              <a:rPr lang="en-US" sz="2400" dirty="0"/>
              <a:t> </a:t>
            </a:r>
            <a:r>
              <a:rPr lang="en-US" sz="2400" dirty="0" err="1"/>
              <a:t>sambungkan</a:t>
            </a:r>
            <a:r>
              <a:rPr lang="en-US" sz="2400" dirty="0"/>
              <a:t> </a:t>
            </a:r>
            <a:r>
              <a:rPr lang="en-US" sz="2400" dirty="0" err="1"/>
              <a:t>ke</a:t>
            </a:r>
            <a:r>
              <a:rPr lang="en-US" sz="2400" dirty="0"/>
              <a:t> output –Q </a:t>
            </a:r>
            <a:r>
              <a:rPr lang="en-US" sz="2400" dirty="0" err="1"/>
              <a:t>pada</a:t>
            </a:r>
            <a:r>
              <a:rPr lang="en-US" sz="2400" dirty="0"/>
              <a:t> IC </a:t>
            </a:r>
            <a:r>
              <a:rPr lang="en-US" sz="2400" dirty="0" smtClean="0"/>
              <a:t>    </a:t>
            </a:r>
            <a:r>
              <a:rPr lang="en-US" sz="2400" dirty="0" err="1" smtClean="0"/>
              <a:t>terakhir</a:t>
            </a:r>
            <a:r>
              <a:rPr lang="en-US" sz="2400" dirty="0"/>
              <a:t/>
            </a:r>
            <a:br>
              <a:rPr lang="en-US" sz="2400" dirty="0"/>
            </a:br>
            <a:r>
              <a:rPr lang="en-US" sz="2400" dirty="0" smtClean="0"/>
              <a:t>8. </a:t>
            </a:r>
            <a:r>
              <a:rPr lang="en-US" sz="2400" dirty="0" err="1" smtClean="0"/>
              <a:t>Sambungkan</a:t>
            </a:r>
            <a:r>
              <a:rPr lang="en-US" sz="2400" dirty="0" smtClean="0"/>
              <a:t> </a:t>
            </a:r>
            <a:r>
              <a:rPr lang="en-US" sz="2400" dirty="0"/>
              <a:t>output </a:t>
            </a:r>
            <a:r>
              <a:rPr lang="en-US" sz="2400" dirty="0" err="1"/>
              <a:t>gerbang</a:t>
            </a:r>
            <a:r>
              <a:rPr lang="en-US" sz="2400" dirty="0"/>
              <a:t> AND </a:t>
            </a:r>
            <a:r>
              <a:rPr lang="en-US" sz="2400" dirty="0" err="1"/>
              <a:t>ke</a:t>
            </a:r>
            <a:r>
              <a:rPr lang="en-US" sz="2400" dirty="0"/>
              <a:t> input IC </a:t>
            </a:r>
            <a:r>
              <a:rPr lang="en-US" sz="2400" dirty="0" err="1"/>
              <a:t>pertama</a:t>
            </a:r>
            <a:r>
              <a:rPr lang="en-US" sz="2400" dirty="0"/>
              <a:t/>
            </a:r>
            <a:br>
              <a:rPr lang="en-US" sz="2400" dirty="0"/>
            </a:br>
            <a:r>
              <a:rPr lang="en-US" sz="2400" dirty="0"/>
              <a:t/>
            </a:r>
            <a:br>
              <a:rPr lang="en-US" sz="2400" dirty="0"/>
            </a:br>
            <a:r>
              <a:rPr lang="en-US" sz="2400" dirty="0"/>
              <a:t/>
            </a:r>
            <a:br>
              <a:rPr lang="en-US" sz="2400" dirty="0"/>
            </a:br>
            <a:r>
              <a:rPr lang="en-US" sz="2200" dirty="0"/>
              <a:t/>
            </a:r>
            <a:br>
              <a:rPr lang="en-US" sz="2200" dirty="0"/>
            </a:br>
            <a:r>
              <a:rPr lang="en-US" sz="2700" dirty="0" smtClean="0">
                <a:solidFill>
                  <a:schemeClr val="tx1"/>
                </a:solidFill>
              </a:rPr>
              <a:t/>
            </a:r>
            <a:br>
              <a:rPr lang="en-US" sz="2700" dirty="0" smtClean="0">
                <a:solidFill>
                  <a:schemeClr val="tx1"/>
                </a:solidFill>
              </a:rPr>
            </a:br>
            <a:endParaRPr lang="en-US" sz="2700" dirty="0">
              <a:solidFill>
                <a:schemeClr val="tx1"/>
              </a:solidFill>
            </a:endParaRPr>
          </a:p>
        </p:txBody>
      </p:sp>
    </p:spTree>
    <p:extLst>
      <p:ext uri="{BB962C8B-B14F-4D97-AF65-F5344CB8AC3E}">
        <p14:creationId xmlns:p14="http://schemas.microsoft.com/office/powerpoint/2010/main" val="106226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2840736"/>
          </a:xfrm>
        </p:spPr>
        <p:txBody>
          <a:bodyPr>
            <a:normAutofit/>
          </a:bodyPr>
          <a:lstStyle/>
          <a:p>
            <a:r>
              <a:rPr lang="en-US" sz="2200" dirty="0" smtClean="0"/>
              <a:t> 9.  </a:t>
            </a:r>
            <a:r>
              <a:rPr lang="en-US" sz="2200" dirty="0" err="1" smtClean="0"/>
              <a:t>Sambungkan</a:t>
            </a:r>
            <a:r>
              <a:rPr lang="en-US" sz="2200" dirty="0" smtClean="0"/>
              <a:t> </a:t>
            </a:r>
            <a:r>
              <a:rPr lang="en-US" sz="2200" dirty="0"/>
              <a:t>clock </a:t>
            </a:r>
            <a:r>
              <a:rPr lang="en-US" sz="2200" dirty="0" err="1"/>
              <a:t>ke</a:t>
            </a:r>
            <a:r>
              <a:rPr lang="en-US" sz="2200" dirty="0"/>
              <a:t> </a:t>
            </a:r>
            <a:r>
              <a:rPr lang="en-US" sz="2200" dirty="0" err="1"/>
              <a:t>masing-masing</a:t>
            </a:r>
            <a:r>
              <a:rPr lang="en-US" sz="2200" dirty="0"/>
              <a:t> </a:t>
            </a:r>
            <a:r>
              <a:rPr lang="en-US" sz="2200" dirty="0" smtClean="0"/>
              <a:t>IC</a:t>
            </a:r>
            <a:r>
              <a:rPr lang="en-US" sz="2200" dirty="0"/>
              <a:t/>
            </a:r>
            <a:br>
              <a:rPr lang="en-US" sz="2200" dirty="0"/>
            </a:br>
            <a:r>
              <a:rPr lang="en-US" sz="2200" dirty="0" smtClean="0"/>
              <a:t>10. </a:t>
            </a:r>
            <a:r>
              <a:rPr lang="en-US" sz="2200" dirty="0" err="1" smtClean="0"/>
              <a:t>Sambungkan</a:t>
            </a:r>
            <a:r>
              <a:rPr lang="en-US" sz="2200" dirty="0" smtClean="0"/>
              <a:t> </a:t>
            </a:r>
            <a:r>
              <a:rPr lang="en-US" sz="2200" dirty="0"/>
              <a:t>input </a:t>
            </a:r>
            <a:r>
              <a:rPr lang="en-US" sz="2200" dirty="0" err="1"/>
              <a:t>pada</a:t>
            </a:r>
            <a:r>
              <a:rPr lang="en-US" sz="2200" dirty="0"/>
              <a:t> </a:t>
            </a:r>
            <a:r>
              <a:rPr lang="en-US" sz="2200" dirty="0" err="1"/>
              <a:t>masing-masing</a:t>
            </a:r>
            <a:r>
              <a:rPr lang="en-US" sz="2200" dirty="0"/>
              <a:t> IC </a:t>
            </a:r>
            <a:r>
              <a:rPr lang="en-US" sz="2200" dirty="0" err="1"/>
              <a:t>lalu</a:t>
            </a:r>
            <a:r>
              <a:rPr lang="en-US" sz="2200" dirty="0"/>
              <a:t> </a:t>
            </a:r>
            <a:r>
              <a:rPr lang="en-US" sz="2200" dirty="0" err="1"/>
              <a:t>hubungkan</a:t>
            </a:r>
            <a:r>
              <a:rPr lang="en-US" sz="2200" dirty="0"/>
              <a:t> </a:t>
            </a:r>
            <a:r>
              <a:rPr lang="en-US" sz="2200" dirty="0" err="1"/>
              <a:t>ke</a:t>
            </a:r>
            <a:r>
              <a:rPr lang="en-US" sz="2200" dirty="0"/>
              <a:t> </a:t>
            </a:r>
            <a:r>
              <a:rPr lang="en-US" sz="2200" dirty="0" err="1" smtClean="0"/>
              <a:t>masing</a:t>
            </a:r>
            <a:r>
              <a:rPr lang="en-US" sz="2200" dirty="0" smtClean="0"/>
              <a:t>- </a:t>
            </a:r>
            <a:r>
              <a:rPr lang="en-US" sz="2200" dirty="0" err="1" smtClean="0"/>
              <a:t>masing</a:t>
            </a:r>
            <a:r>
              <a:rPr lang="en-US" sz="2200" dirty="0" smtClean="0"/>
              <a:t> </a:t>
            </a:r>
            <a:r>
              <a:rPr lang="en-US" sz="2200" dirty="0"/>
              <a:t>probe.</a:t>
            </a:r>
            <a:br>
              <a:rPr lang="en-US" sz="2200" dirty="0"/>
            </a:br>
            <a:r>
              <a:rPr lang="en-US" sz="2200" dirty="0" smtClean="0"/>
              <a:t>11. </a:t>
            </a:r>
            <a:r>
              <a:rPr lang="en-US" sz="2200" dirty="0" err="1" smtClean="0"/>
              <a:t>Tekan</a:t>
            </a:r>
            <a:r>
              <a:rPr lang="en-US" sz="2200" dirty="0" smtClean="0"/>
              <a:t> </a:t>
            </a:r>
            <a:r>
              <a:rPr lang="en-US" sz="2200" dirty="0" err="1"/>
              <a:t>tombol</a:t>
            </a:r>
            <a:r>
              <a:rPr lang="en-US" sz="2200" dirty="0"/>
              <a:t> play </a:t>
            </a:r>
            <a:r>
              <a:rPr lang="en-US" sz="2200" dirty="0" err="1"/>
              <a:t>untuk</a:t>
            </a:r>
            <a:r>
              <a:rPr lang="en-US" sz="2200" dirty="0"/>
              <a:t> </a:t>
            </a:r>
            <a:r>
              <a:rPr lang="en-US" sz="2200" dirty="0" err="1"/>
              <a:t>memulai</a:t>
            </a:r>
            <a:r>
              <a:rPr lang="en-US" sz="2200" dirty="0"/>
              <a:t> </a:t>
            </a:r>
            <a:r>
              <a:rPr lang="en-US" sz="2200" dirty="0" err="1"/>
              <a:t>rangkaian</a:t>
            </a:r>
            <a:r>
              <a:rPr lang="en-US" sz="2200" dirty="0"/>
              <a:t> </a:t>
            </a:r>
            <a:r>
              <a:rPr lang="en-US" sz="2200" dirty="0" err="1"/>
              <a:t>tersebut</a:t>
            </a:r>
            <a:r>
              <a:rPr lang="en-US" sz="2200" dirty="0"/>
              <a:t>.</a:t>
            </a:r>
            <a:br>
              <a:rPr lang="en-US" sz="2200" dirty="0"/>
            </a:br>
            <a:r>
              <a:rPr lang="en-US" sz="2200" dirty="0" smtClean="0"/>
              <a:t/>
            </a:r>
            <a:br>
              <a:rPr lang="en-US" sz="2200" dirty="0" smtClean="0"/>
            </a:br>
            <a:r>
              <a:rPr lang="en-US" b="1" dirty="0"/>
              <a:t>SIMULASI DAN PEMBAHASAN</a:t>
            </a:r>
            <a:r>
              <a:rPr lang="en-US" dirty="0"/>
              <a:t/>
            </a:r>
            <a:br>
              <a:rPr lang="en-US" dirty="0"/>
            </a:br>
            <a:endParaRPr lang="en-US" sz="22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65760" y="2497454"/>
            <a:ext cx="11241024" cy="3988689"/>
          </a:xfrm>
          <a:prstGeom prst="rect">
            <a:avLst/>
          </a:prstGeom>
          <a:noFill/>
          <a:ln>
            <a:noFill/>
          </a:ln>
        </p:spPr>
      </p:pic>
    </p:spTree>
    <p:extLst>
      <p:ext uri="{BB962C8B-B14F-4D97-AF65-F5344CB8AC3E}">
        <p14:creationId xmlns:p14="http://schemas.microsoft.com/office/powerpoint/2010/main" val="3692230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229856"/>
          </a:xfrm>
        </p:spPr>
        <p:txBody>
          <a:bodyPr>
            <a:normAutofit fontScale="90000"/>
          </a:bodyPr>
          <a:lstStyle/>
          <a:p>
            <a:pPr lvl="0"/>
            <a:r>
              <a:rPr lang="en-US" sz="2000" b="1" dirty="0" err="1"/>
              <a:t>Pembahasan</a:t>
            </a:r>
            <a:r>
              <a:rPr lang="en-US" sz="2000" dirty="0"/>
              <a:t/>
            </a:r>
            <a:br>
              <a:rPr lang="en-US" sz="2000" dirty="0"/>
            </a:br>
            <a:r>
              <a:rPr lang="en-US" sz="2000" dirty="0"/>
              <a:t> </a:t>
            </a:r>
            <a:br>
              <a:rPr lang="en-US" sz="2000" dirty="0"/>
            </a:br>
            <a:r>
              <a:rPr lang="en-US" sz="2400" dirty="0" smtClean="0"/>
              <a:t>A.  IC </a:t>
            </a:r>
            <a:r>
              <a:rPr lang="en-US" sz="2400" dirty="0"/>
              <a:t>7474 </a:t>
            </a:r>
            <a:r>
              <a:rPr lang="en-US" sz="2400" dirty="0" err="1"/>
              <a:t>merupakan</a:t>
            </a:r>
            <a:r>
              <a:rPr lang="en-US" sz="2400" dirty="0"/>
              <a:t> </a:t>
            </a:r>
            <a:r>
              <a:rPr lang="en-US" sz="2400" dirty="0" err="1"/>
              <a:t>sebuah</a:t>
            </a:r>
            <a:r>
              <a:rPr lang="en-US" sz="2400" dirty="0"/>
              <a:t> </a:t>
            </a:r>
            <a:r>
              <a:rPr lang="en-US" sz="2400" dirty="0" err="1"/>
              <a:t>ic</a:t>
            </a:r>
            <a:r>
              <a:rPr lang="en-US" sz="2400" dirty="0"/>
              <a:t> yang </a:t>
            </a:r>
            <a:r>
              <a:rPr lang="en-US" sz="2400" dirty="0" err="1"/>
              <a:t>didalamnya</a:t>
            </a:r>
            <a:r>
              <a:rPr lang="en-US" sz="2400" dirty="0"/>
              <a:t> </a:t>
            </a:r>
            <a:r>
              <a:rPr lang="en-US" sz="2400" dirty="0" err="1"/>
              <a:t>terdapat</a:t>
            </a:r>
            <a:r>
              <a:rPr lang="en-US" sz="2400" dirty="0"/>
              <a:t> </a:t>
            </a:r>
            <a:r>
              <a:rPr lang="en-US" sz="2400" dirty="0" err="1"/>
              <a:t>dua</a:t>
            </a:r>
            <a:r>
              <a:rPr lang="en-US" sz="2400" dirty="0"/>
              <a:t> </a:t>
            </a:r>
            <a:r>
              <a:rPr lang="en-US" sz="2400" dirty="0" err="1"/>
              <a:t>buah</a:t>
            </a:r>
            <a:r>
              <a:rPr lang="en-US" sz="2400" dirty="0"/>
              <a:t> </a:t>
            </a:r>
            <a:r>
              <a:rPr lang="en-US" sz="2400" dirty="0" err="1"/>
              <a:t>rangkaian</a:t>
            </a:r>
            <a:r>
              <a:rPr lang="en-US" sz="2400" dirty="0"/>
              <a:t> D flip flop </a:t>
            </a:r>
            <a:r>
              <a:rPr lang="en-US" sz="2400" dirty="0" err="1"/>
              <a:t>jadi</a:t>
            </a:r>
            <a:r>
              <a:rPr lang="en-US" sz="2400" dirty="0"/>
              <a:t> </a:t>
            </a:r>
            <a:r>
              <a:rPr lang="en-US" sz="2400" dirty="0" err="1"/>
              <a:t>hanya</a:t>
            </a:r>
            <a:r>
              <a:rPr lang="en-US" sz="2400" dirty="0"/>
              <a:t> </a:t>
            </a:r>
            <a:r>
              <a:rPr lang="en-US" sz="2400" dirty="0" err="1"/>
              <a:t>dengan</a:t>
            </a:r>
            <a:r>
              <a:rPr lang="en-US" sz="2400" dirty="0"/>
              <a:t> 1 </a:t>
            </a:r>
            <a:r>
              <a:rPr lang="en-US" sz="2400" dirty="0" err="1"/>
              <a:t>ic</a:t>
            </a:r>
            <a:r>
              <a:rPr lang="en-US" sz="2400" dirty="0"/>
              <a:t> </a:t>
            </a:r>
            <a:r>
              <a:rPr lang="en-US" sz="2400" dirty="0" err="1"/>
              <a:t>kita</a:t>
            </a:r>
            <a:r>
              <a:rPr lang="en-US" sz="2400" dirty="0"/>
              <a:t> </a:t>
            </a:r>
            <a:r>
              <a:rPr lang="en-US" sz="2400" dirty="0" err="1"/>
              <a:t>akan</a:t>
            </a:r>
            <a:r>
              <a:rPr lang="en-US" sz="2400" dirty="0"/>
              <a:t> </a:t>
            </a:r>
            <a:r>
              <a:rPr lang="en-US" sz="2400" dirty="0" err="1"/>
              <a:t>mendapatkan</a:t>
            </a:r>
            <a:r>
              <a:rPr lang="en-US" sz="2400" dirty="0"/>
              <a:t> 2 </a:t>
            </a:r>
            <a:r>
              <a:rPr lang="en-US" sz="2400" dirty="0" err="1"/>
              <a:t>rangkaian</a:t>
            </a:r>
            <a:r>
              <a:rPr lang="en-US" sz="2400" dirty="0"/>
              <a:t> D flip flop</a:t>
            </a:r>
            <a:r>
              <a:rPr lang="en-US" sz="2400" dirty="0" smtClean="0"/>
              <a:t>.</a:t>
            </a:r>
            <a:br>
              <a:rPr lang="en-US" sz="2400" dirty="0" smtClean="0"/>
            </a:br>
            <a:r>
              <a:rPr lang="en-US" sz="2400" dirty="0" smtClean="0"/>
              <a:t/>
            </a:r>
            <a:br>
              <a:rPr lang="en-US" sz="2400" dirty="0" smtClean="0"/>
            </a:br>
            <a:r>
              <a:rPr lang="en-US" sz="2400" dirty="0" smtClean="0"/>
              <a:t>B. </a:t>
            </a:r>
            <a:r>
              <a:rPr lang="en-US" sz="2400" dirty="0"/>
              <a:t>IC 7408 </a:t>
            </a:r>
            <a:r>
              <a:rPr lang="en-US" sz="2400" dirty="0" err="1"/>
              <a:t>merupakan</a:t>
            </a:r>
            <a:r>
              <a:rPr lang="en-US" sz="2400" dirty="0"/>
              <a:t> IC </a:t>
            </a:r>
            <a:r>
              <a:rPr lang="en-US" sz="2400" dirty="0" err="1"/>
              <a:t>gerbang</a:t>
            </a:r>
            <a:r>
              <a:rPr lang="en-US" sz="2400" dirty="0"/>
              <a:t> </a:t>
            </a:r>
            <a:r>
              <a:rPr lang="en-US" sz="2400" dirty="0" err="1"/>
              <a:t>logika</a:t>
            </a:r>
            <a:r>
              <a:rPr lang="en-US" sz="2400" dirty="0"/>
              <a:t> AND, </a:t>
            </a:r>
            <a:r>
              <a:rPr lang="en-US" sz="2400" dirty="0" err="1"/>
              <a:t>dalam</a:t>
            </a:r>
            <a:r>
              <a:rPr lang="en-US" sz="2400" dirty="0"/>
              <a:t> IC </a:t>
            </a:r>
            <a:r>
              <a:rPr lang="en-US" sz="2400" dirty="0" err="1"/>
              <a:t>ini</a:t>
            </a:r>
            <a:r>
              <a:rPr lang="en-US" sz="2400" dirty="0"/>
              <a:t> </a:t>
            </a:r>
            <a:r>
              <a:rPr lang="en-US" sz="2400" dirty="0" err="1"/>
              <a:t>terdapat</a:t>
            </a:r>
            <a:r>
              <a:rPr lang="en-US" sz="2400" dirty="0"/>
              <a:t> 4 </a:t>
            </a:r>
            <a:r>
              <a:rPr lang="en-US" sz="2400" dirty="0" err="1"/>
              <a:t>gerbang</a:t>
            </a:r>
            <a:r>
              <a:rPr lang="en-US" sz="2400" dirty="0"/>
              <a:t> </a:t>
            </a:r>
            <a:r>
              <a:rPr lang="en-US" sz="2400" dirty="0" err="1"/>
              <a:t>logika</a:t>
            </a:r>
            <a:r>
              <a:rPr lang="en-US" sz="2400" dirty="0"/>
              <a:t> </a:t>
            </a:r>
            <a:r>
              <a:rPr lang="en-US" sz="2400" dirty="0" err="1"/>
              <a:t>sekaligu</a:t>
            </a:r>
            <a:r>
              <a:rPr lang="en-US" sz="2400" dirty="0"/>
              <a:t> </a:t>
            </a:r>
            <a:r>
              <a:rPr lang="en-US" sz="2400" dirty="0" err="1"/>
              <a:t>tetapi</a:t>
            </a:r>
            <a:r>
              <a:rPr lang="en-US" sz="2400" dirty="0"/>
              <a:t> </a:t>
            </a:r>
            <a:r>
              <a:rPr lang="en-US" sz="2400" dirty="0" err="1"/>
              <a:t>dalam</a:t>
            </a:r>
            <a:r>
              <a:rPr lang="en-US" sz="2400" dirty="0"/>
              <a:t> </a:t>
            </a:r>
            <a:r>
              <a:rPr lang="en-US" sz="2400" dirty="0" err="1"/>
              <a:t>rangkaian</a:t>
            </a:r>
            <a:r>
              <a:rPr lang="en-US" sz="2400" dirty="0"/>
              <a:t> </a:t>
            </a:r>
            <a:r>
              <a:rPr lang="en-US" sz="2400" dirty="0" err="1"/>
              <a:t>ini</a:t>
            </a:r>
            <a:r>
              <a:rPr lang="en-US" sz="2400" dirty="0"/>
              <a:t> </a:t>
            </a:r>
            <a:r>
              <a:rPr lang="en-US" sz="2400" dirty="0" err="1"/>
              <a:t>kita</a:t>
            </a:r>
            <a:r>
              <a:rPr lang="en-US" sz="2400" dirty="0"/>
              <a:t> </a:t>
            </a:r>
            <a:r>
              <a:rPr lang="en-US" sz="2400" dirty="0" err="1"/>
              <a:t>hanya</a:t>
            </a:r>
            <a:r>
              <a:rPr lang="en-US" sz="2400" dirty="0"/>
              <a:t> </a:t>
            </a:r>
            <a:r>
              <a:rPr lang="en-US" sz="2400" dirty="0" err="1"/>
              <a:t>akan</a:t>
            </a:r>
            <a:r>
              <a:rPr lang="en-US" sz="2400" dirty="0"/>
              <a:t> </a:t>
            </a:r>
            <a:r>
              <a:rPr lang="en-US" sz="2400" dirty="0" err="1"/>
              <a:t>menggunakan</a:t>
            </a:r>
            <a:r>
              <a:rPr lang="en-US" sz="2400" dirty="0"/>
              <a:t> </a:t>
            </a:r>
            <a:r>
              <a:rPr lang="en-US" sz="2400" dirty="0" err="1"/>
              <a:t>satu</a:t>
            </a:r>
            <a:r>
              <a:rPr lang="en-US" sz="2400" dirty="0"/>
              <a:t> </a:t>
            </a:r>
            <a:r>
              <a:rPr lang="en-US" sz="2400" dirty="0" err="1"/>
              <a:t>gerbang</a:t>
            </a:r>
            <a:r>
              <a:rPr lang="en-US" sz="2400" dirty="0"/>
              <a:t> </a:t>
            </a:r>
            <a:r>
              <a:rPr lang="en-US" sz="2400" dirty="0" err="1"/>
              <a:t>logika</a:t>
            </a:r>
            <a:r>
              <a:rPr lang="en-US" sz="2400" dirty="0"/>
              <a:t> AND</a:t>
            </a:r>
            <a:r>
              <a:rPr lang="en-US" sz="2400" dirty="0" smtClean="0"/>
              <a:t>.</a:t>
            </a:r>
            <a:br>
              <a:rPr lang="en-US" sz="2400" dirty="0" smtClean="0"/>
            </a:br>
            <a:r>
              <a:rPr lang="en-US" sz="2200" dirty="0"/>
              <a:t/>
            </a:r>
            <a:br>
              <a:rPr lang="en-US" sz="2200" dirty="0"/>
            </a:br>
            <a:r>
              <a:rPr lang="en-US" sz="2200" dirty="0" smtClean="0"/>
              <a:t>C. </a:t>
            </a:r>
            <a:r>
              <a:rPr lang="en-US" sz="2400" dirty="0"/>
              <a:t>Clock </a:t>
            </a:r>
            <a:r>
              <a:rPr lang="en-US" sz="2400" dirty="0" err="1"/>
              <a:t>adalah</a:t>
            </a:r>
            <a:r>
              <a:rPr lang="en-US" sz="2400" dirty="0"/>
              <a:t> </a:t>
            </a:r>
            <a:r>
              <a:rPr lang="en-US" sz="2400" dirty="0" err="1"/>
              <a:t>pulsa</a:t>
            </a:r>
            <a:r>
              <a:rPr lang="en-US" sz="2400" dirty="0"/>
              <a:t> </a:t>
            </a:r>
            <a:r>
              <a:rPr lang="en-US" sz="2400" dirty="0" err="1"/>
              <a:t>atau</a:t>
            </a:r>
            <a:r>
              <a:rPr lang="en-US" sz="2400" dirty="0"/>
              <a:t> </a:t>
            </a:r>
            <a:r>
              <a:rPr lang="en-US" sz="2400" dirty="0" err="1"/>
              <a:t>gelombang</a:t>
            </a:r>
            <a:r>
              <a:rPr lang="en-US" sz="2400" dirty="0"/>
              <a:t> </a:t>
            </a:r>
            <a:r>
              <a:rPr lang="en-US" sz="2400" dirty="0" err="1"/>
              <a:t>kotak</a:t>
            </a:r>
            <a:r>
              <a:rPr lang="en-US" sz="2400" dirty="0"/>
              <a:t> yang </a:t>
            </a:r>
            <a:r>
              <a:rPr lang="en-US" sz="2400" dirty="0" err="1"/>
              <a:t>dikeluarkan</a:t>
            </a:r>
            <a:r>
              <a:rPr lang="en-US" sz="2400" dirty="0"/>
              <a:t> </a:t>
            </a:r>
            <a:r>
              <a:rPr lang="en-US" sz="2400" dirty="0" err="1"/>
              <a:t>oleh</a:t>
            </a:r>
            <a:r>
              <a:rPr lang="en-US" sz="2400" dirty="0"/>
              <a:t> </a:t>
            </a:r>
            <a:r>
              <a:rPr lang="en-US" sz="2400" dirty="0" err="1"/>
              <a:t>suatu</a:t>
            </a:r>
            <a:r>
              <a:rPr lang="en-US" sz="2400" dirty="0"/>
              <a:t> </a:t>
            </a:r>
            <a:r>
              <a:rPr lang="en-US" sz="2400" dirty="0" err="1"/>
              <a:t>rangkaian</a:t>
            </a:r>
            <a:r>
              <a:rPr lang="en-US" sz="2400" dirty="0"/>
              <a:t> </a:t>
            </a:r>
            <a:r>
              <a:rPr lang="en-US" sz="2400" dirty="0" err="1"/>
              <a:t>secara</a:t>
            </a:r>
            <a:r>
              <a:rPr lang="en-US" sz="2400" dirty="0"/>
              <a:t> </a:t>
            </a:r>
            <a:r>
              <a:rPr lang="en-US" sz="2400" dirty="0" err="1"/>
              <a:t>terus</a:t>
            </a:r>
            <a:r>
              <a:rPr lang="en-US" sz="2400" dirty="0"/>
              <a:t> </a:t>
            </a:r>
            <a:r>
              <a:rPr lang="en-US" sz="2400" dirty="0" err="1"/>
              <a:t>menerus</a:t>
            </a:r>
            <a:r>
              <a:rPr lang="en-US" sz="2400" dirty="0" smtClean="0"/>
              <a:t>.</a:t>
            </a:r>
            <a:br>
              <a:rPr lang="en-US" sz="2400" dirty="0" smtClean="0"/>
            </a:br>
            <a:r>
              <a:rPr lang="en-US" sz="2400" dirty="0"/>
              <a:t/>
            </a:r>
            <a:br>
              <a:rPr lang="en-US" sz="2400" dirty="0"/>
            </a:br>
            <a:r>
              <a:rPr lang="en-US" sz="2400" dirty="0" smtClean="0"/>
              <a:t>D.</a:t>
            </a:r>
            <a:r>
              <a:rPr lang="en-US" dirty="0"/>
              <a:t> </a:t>
            </a:r>
            <a:r>
              <a:rPr lang="en-US" sz="2400" dirty="0"/>
              <a:t>Probe </a:t>
            </a:r>
            <a:r>
              <a:rPr lang="en-US" sz="2400" dirty="0" err="1"/>
              <a:t>digunakan</a:t>
            </a:r>
            <a:r>
              <a:rPr lang="en-US" sz="2400" dirty="0"/>
              <a:t> </a:t>
            </a:r>
            <a:r>
              <a:rPr lang="en-US" sz="2400" dirty="0" err="1"/>
              <a:t>sebagai</a:t>
            </a:r>
            <a:r>
              <a:rPr lang="en-US" sz="2400" dirty="0"/>
              <a:t> indicator output </a:t>
            </a:r>
            <a:r>
              <a:rPr lang="en-US" sz="2400" dirty="0" err="1"/>
              <a:t>pada</a:t>
            </a:r>
            <a:r>
              <a:rPr lang="en-US" sz="2400" dirty="0"/>
              <a:t> </a:t>
            </a:r>
            <a:r>
              <a:rPr lang="en-US" sz="2400" dirty="0" err="1"/>
              <a:t>rangkaian</a:t>
            </a:r>
            <a:r>
              <a:rPr lang="en-US" sz="2400" dirty="0"/>
              <a:t> register</a:t>
            </a:r>
            <a:br>
              <a:rPr lang="en-US" sz="2400" dirty="0"/>
            </a:br>
            <a:r>
              <a:rPr lang="en-US" dirty="0"/>
              <a:t> </a:t>
            </a:r>
            <a:br>
              <a:rPr lang="en-US" dirty="0"/>
            </a:br>
            <a:r>
              <a:rPr lang="en-US" sz="2400" dirty="0" smtClean="0"/>
              <a:t/>
            </a:r>
            <a:br>
              <a:rPr lang="en-US" sz="2400" dirty="0" smtClean="0"/>
            </a:br>
            <a:r>
              <a:rPr lang="en-US" sz="2400" dirty="0"/>
              <a:t/>
            </a:r>
            <a:br>
              <a:rPr lang="en-US" sz="2400" dirty="0"/>
            </a:br>
            <a:r>
              <a:rPr lang="en-US" sz="2400" dirty="0"/>
              <a:t/>
            </a:r>
            <a:br>
              <a:rPr lang="en-US" sz="2400" dirty="0"/>
            </a:br>
            <a:r>
              <a:rPr lang="en-US" sz="2200" dirty="0"/>
              <a:t/>
            </a:r>
            <a:br>
              <a:rPr lang="en-US" sz="2200" dirty="0"/>
            </a:br>
            <a:r>
              <a:rPr lang="en-US" sz="2200" dirty="0"/>
              <a:t/>
            </a:r>
            <a:br>
              <a:rPr lang="en-US" sz="2200" dirty="0"/>
            </a:br>
            <a:endParaRPr lang="en-US" sz="2200" dirty="0"/>
          </a:p>
        </p:txBody>
      </p:sp>
    </p:spTree>
    <p:extLst>
      <p:ext uri="{BB962C8B-B14F-4D97-AF65-F5344CB8AC3E}">
        <p14:creationId xmlns:p14="http://schemas.microsoft.com/office/powerpoint/2010/main" val="3889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220" y="986366"/>
            <a:ext cx="11373676" cy="1507067"/>
          </a:xfrm>
        </p:spPr>
        <p:txBody>
          <a:bodyPr>
            <a:normAutofit/>
          </a:bodyPr>
          <a:lstStyle/>
          <a:p>
            <a:pPr algn="ctr"/>
            <a:r>
              <a:rPr lang="en-US" dirty="0" smtClean="0"/>
              <a:t>Register </a:t>
            </a:r>
            <a:r>
              <a:rPr lang="en-US" dirty="0" err="1" smtClean="0"/>
              <a:t>dan</a:t>
            </a:r>
            <a:r>
              <a:rPr lang="en-US" dirty="0" smtClean="0"/>
              <a:t> </a:t>
            </a:r>
            <a:r>
              <a:rPr lang="en-US" dirty="0" err="1" smtClean="0"/>
              <a:t>rancangan</a:t>
            </a:r>
            <a:r>
              <a:rPr lang="en-US" dirty="0" smtClean="0"/>
              <a:t> </a:t>
            </a:r>
            <a:r>
              <a:rPr lang="en-US" dirty="0" err="1" smtClean="0"/>
              <a:t>rangkaian</a:t>
            </a:r>
            <a:r>
              <a:rPr lang="en-US" dirty="0" smtClean="0"/>
              <a:t> register</a:t>
            </a:r>
            <a:endParaRPr lang="en-US" dirty="0"/>
          </a:p>
        </p:txBody>
      </p:sp>
    </p:spTree>
    <p:extLst>
      <p:ext uri="{BB962C8B-B14F-4D97-AF65-F5344CB8AC3E}">
        <p14:creationId xmlns:p14="http://schemas.microsoft.com/office/powerpoint/2010/main" val="2063516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2838"/>
            <a:ext cx="11935968" cy="6530570"/>
          </a:xfrm>
        </p:spPr>
        <p:txBody>
          <a:bodyPr>
            <a:normAutofit fontScale="90000"/>
          </a:bodyPr>
          <a:lstStyle/>
          <a:p>
            <a:r>
              <a:rPr lang="en-US" b="1" i="1" dirty="0" smtClean="0"/>
              <a:t/>
            </a:r>
            <a:br>
              <a:rPr lang="en-US" b="1" i="1" dirty="0" smtClean="0"/>
            </a:br>
            <a:r>
              <a:rPr lang="en-US" b="1" i="1" dirty="0" err="1" smtClean="0"/>
              <a:t>Pengertian</a:t>
            </a:r>
            <a:r>
              <a:rPr lang="en-US" b="1" i="1" dirty="0" smtClean="0"/>
              <a:t> register</a:t>
            </a:r>
            <a:r>
              <a:rPr lang="en-US" b="1" dirty="0" smtClean="0"/>
              <a:t/>
            </a:r>
            <a:br>
              <a:rPr lang="en-US" b="1" dirty="0" smtClean="0"/>
            </a:br>
            <a:r>
              <a:rPr lang="en-US" dirty="0" smtClean="0"/>
              <a:t>    </a:t>
            </a:r>
            <a:r>
              <a:rPr lang="en-US" dirty="0" err="1" smtClean="0"/>
              <a:t>Register</a:t>
            </a:r>
            <a:r>
              <a:rPr lang="en-US" dirty="0" smtClean="0"/>
              <a:t> </a:t>
            </a:r>
            <a:r>
              <a:rPr lang="en-US" dirty="0" err="1"/>
              <a:t>adalah</a:t>
            </a:r>
            <a:r>
              <a:rPr lang="en-US" dirty="0"/>
              <a:t> </a:t>
            </a:r>
            <a:r>
              <a:rPr lang="en-US" dirty="0" err="1"/>
              <a:t>kumpulan</a:t>
            </a:r>
            <a:r>
              <a:rPr lang="en-US" dirty="0"/>
              <a:t> </a:t>
            </a:r>
            <a:r>
              <a:rPr lang="en-US" dirty="0" err="1"/>
              <a:t>elemen-elemen</a:t>
            </a:r>
            <a:r>
              <a:rPr lang="en-US" dirty="0"/>
              <a:t> </a:t>
            </a:r>
            <a:r>
              <a:rPr lang="en-US" dirty="0" err="1"/>
              <a:t>memori</a:t>
            </a:r>
            <a:r>
              <a:rPr lang="en-US" dirty="0"/>
              <a:t> yang </a:t>
            </a:r>
            <a:r>
              <a:rPr lang="en-US" dirty="0" err="1"/>
              <a:t>bekerja</a:t>
            </a:r>
            <a:r>
              <a:rPr lang="en-US" dirty="0"/>
              <a:t> </a:t>
            </a:r>
            <a:r>
              <a:rPr lang="en-US" dirty="0" err="1"/>
              <a:t>bersama</a:t>
            </a:r>
            <a:r>
              <a:rPr lang="en-US" dirty="0"/>
              <a:t> </a:t>
            </a:r>
            <a:r>
              <a:rPr lang="en-US" dirty="0" err="1"/>
              <a:t>sebagai</a:t>
            </a:r>
            <a:r>
              <a:rPr lang="en-US" dirty="0"/>
              <a:t> </a:t>
            </a:r>
            <a:r>
              <a:rPr lang="en-US" dirty="0" err="1"/>
              <a:t>satu</a:t>
            </a:r>
            <a:r>
              <a:rPr lang="en-US" dirty="0"/>
              <a:t> unit. Register </a:t>
            </a:r>
            <a:r>
              <a:rPr lang="en-US" dirty="0" err="1"/>
              <a:t>dapat</a:t>
            </a:r>
            <a:r>
              <a:rPr lang="en-US" dirty="0"/>
              <a:t> </a:t>
            </a:r>
            <a:r>
              <a:rPr lang="en-US" dirty="0" err="1"/>
              <a:t>dibentuk</a:t>
            </a:r>
            <a:r>
              <a:rPr lang="en-US" dirty="0"/>
              <a:t> </a:t>
            </a:r>
            <a:r>
              <a:rPr lang="en-US" dirty="0" err="1"/>
              <a:t>dari</a:t>
            </a:r>
            <a:r>
              <a:rPr lang="en-US" dirty="0"/>
              <a:t> </a:t>
            </a:r>
            <a:r>
              <a:rPr lang="en-US" dirty="0" err="1"/>
              <a:t>rangkaian</a:t>
            </a:r>
            <a:r>
              <a:rPr lang="en-US" dirty="0"/>
              <a:t> </a:t>
            </a:r>
            <a:r>
              <a:rPr lang="en-US" dirty="0" err="1"/>
              <a:t>logika</a:t>
            </a:r>
            <a:r>
              <a:rPr lang="en-US" dirty="0"/>
              <a:t> </a:t>
            </a:r>
            <a:r>
              <a:rPr lang="en-US" dirty="0" err="1"/>
              <a:t>sekuensial</a:t>
            </a:r>
            <a:r>
              <a:rPr lang="en-US" dirty="0"/>
              <a:t> yang </a:t>
            </a:r>
            <a:r>
              <a:rPr lang="en-US" dirty="0" err="1"/>
              <a:t>dibentuk</a:t>
            </a:r>
            <a:r>
              <a:rPr lang="en-US" dirty="0"/>
              <a:t> </a:t>
            </a:r>
            <a:r>
              <a:rPr lang="en-US" dirty="0" err="1"/>
              <a:t>dari</a:t>
            </a:r>
            <a:r>
              <a:rPr lang="en-US" dirty="0"/>
              <a:t> flip-flop.</a:t>
            </a:r>
            <a:br>
              <a:rPr lang="en-US" dirty="0"/>
            </a:br>
            <a:r>
              <a:rPr lang="en-US" dirty="0" smtClean="0"/>
              <a:t/>
            </a:r>
            <a:br>
              <a:rPr lang="en-US" dirty="0" smtClean="0"/>
            </a:br>
            <a:r>
              <a:rPr lang="en-US" dirty="0" smtClean="0"/>
              <a:t>    Register </a:t>
            </a:r>
            <a:r>
              <a:rPr lang="en-US" dirty="0" err="1"/>
              <a:t>merupakan</a:t>
            </a:r>
            <a:r>
              <a:rPr lang="en-US" dirty="0"/>
              <a:t> </a:t>
            </a:r>
            <a:r>
              <a:rPr lang="en-US" dirty="0" err="1"/>
              <a:t>sebagian</a:t>
            </a:r>
            <a:r>
              <a:rPr lang="en-US" dirty="0"/>
              <a:t> </a:t>
            </a:r>
            <a:r>
              <a:rPr lang="en-US" dirty="0" err="1"/>
              <a:t>memori</a:t>
            </a:r>
            <a:r>
              <a:rPr lang="en-US" dirty="0"/>
              <a:t> </a:t>
            </a:r>
            <a:r>
              <a:rPr lang="en-US" dirty="0" err="1"/>
              <a:t>dari</a:t>
            </a:r>
            <a:r>
              <a:rPr lang="en-US" dirty="0"/>
              <a:t> </a:t>
            </a:r>
            <a:r>
              <a:rPr lang="en-US" dirty="0" err="1"/>
              <a:t>mikroprosessor</a:t>
            </a:r>
            <a:r>
              <a:rPr lang="en-US" dirty="0"/>
              <a:t> yang </a:t>
            </a:r>
            <a:r>
              <a:rPr lang="en-US" dirty="0" err="1"/>
              <a:t>dapat</a:t>
            </a:r>
            <a:r>
              <a:rPr lang="en-US" dirty="0"/>
              <a:t> </a:t>
            </a:r>
            <a:r>
              <a:rPr lang="en-US" dirty="0" err="1"/>
              <a:t>diakses</a:t>
            </a:r>
            <a:r>
              <a:rPr lang="en-US" dirty="0"/>
              <a:t> </a:t>
            </a:r>
            <a:r>
              <a:rPr lang="en-US" dirty="0" err="1"/>
              <a:t>dengan</a:t>
            </a:r>
            <a:r>
              <a:rPr lang="en-US" dirty="0"/>
              <a:t> </a:t>
            </a:r>
            <a:r>
              <a:rPr lang="en-US" dirty="0" err="1"/>
              <a:t>kecepatan</a:t>
            </a:r>
            <a:r>
              <a:rPr lang="en-US" dirty="0"/>
              <a:t> yang </a:t>
            </a:r>
            <a:r>
              <a:rPr lang="en-US" dirty="0" err="1"/>
              <a:t>sangat</a:t>
            </a:r>
            <a:r>
              <a:rPr lang="en-US" dirty="0"/>
              <a:t> </a:t>
            </a:r>
            <a:r>
              <a:rPr lang="en-US" dirty="0" err="1"/>
              <a:t>tinggi</a:t>
            </a:r>
            <a:r>
              <a:rPr lang="en-US" dirty="0"/>
              <a:t>. </a:t>
            </a:r>
            <a:r>
              <a:rPr lang="en-US" dirty="0" err="1"/>
              <a:t>Dalam</a:t>
            </a:r>
            <a:r>
              <a:rPr lang="en-US" dirty="0"/>
              <a:t> </a:t>
            </a:r>
            <a:r>
              <a:rPr lang="en-US" dirty="0" err="1"/>
              <a:t>melakukan</a:t>
            </a:r>
            <a:r>
              <a:rPr lang="en-US" dirty="0"/>
              <a:t> </a:t>
            </a:r>
            <a:r>
              <a:rPr lang="en-US" dirty="0" err="1"/>
              <a:t>pekerjaannya</a:t>
            </a:r>
            <a:r>
              <a:rPr lang="en-US" dirty="0"/>
              <a:t> </a:t>
            </a:r>
            <a:r>
              <a:rPr lang="en-US" dirty="0" err="1"/>
              <a:t>mikroprosessor</a:t>
            </a:r>
            <a:r>
              <a:rPr lang="en-US" dirty="0"/>
              <a:t> </a:t>
            </a:r>
            <a:r>
              <a:rPr lang="en-US" dirty="0" err="1"/>
              <a:t>selalu</a:t>
            </a:r>
            <a:r>
              <a:rPr lang="en-US" dirty="0"/>
              <a:t> </a:t>
            </a:r>
            <a:r>
              <a:rPr lang="en-US" dirty="0" err="1"/>
              <a:t>menggunakan</a:t>
            </a:r>
            <a:r>
              <a:rPr lang="en-US" dirty="0"/>
              <a:t> register-register </a:t>
            </a:r>
            <a:r>
              <a:rPr lang="en-US" dirty="0" err="1"/>
              <a:t>sebagai</a:t>
            </a:r>
            <a:r>
              <a:rPr lang="en-US" dirty="0"/>
              <a:t> </a:t>
            </a:r>
            <a:r>
              <a:rPr lang="en-US" dirty="0" err="1"/>
              <a:t>perantaranya</a:t>
            </a:r>
            <a:r>
              <a:rPr lang="en-US" dirty="0"/>
              <a:t> </a:t>
            </a:r>
            <a:r>
              <a:rPr lang="en-US" dirty="0" err="1"/>
              <a:t>sehingga</a:t>
            </a:r>
            <a:r>
              <a:rPr lang="en-US" dirty="0"/>
              <a:t> register </a:t>
            </a:r>
            <a:r>
              <a:rPr lang="en-US" dirty="0" err="1"/>
              <a:t>dapat</a:t>
            </a:r>
            <a:r>
              <a:rPr lang="en-US" dirty="0"/>
              <a:t> </a:t>
            </a:r>
            <a:r>
              <a:rPr lang="en-US" dirty="0" err="1"/>
              <a:t>diibaratkan</a:t>
            </a:r>
            <a:r>
              <a:rPr lang="en-US" dirty="0"/>
              <a:t> </a:t>
            </a:r>
            <a:r>
              <a:rPr lang="en-US" dirty="0" err="1"/>
              <a:t>sebagai</a:t>
            </a:r>
            <a:r>
              <a:rPr lang="en-US" dirty="0"/>
              <a:t> kaki </a:t>
            </a:r>
            <a:r>
              <a:rPr lang="en-US" dirty="0" err="1"/>
              <a:t>dan</a:t>
            </a:r>
            <a:r>
              <a:rPr lang="en-US" dirty="0"/>
              <a:t> </a:t>
            </a:r>
            <a:r>
              <a:rPr lang="en-US" dirty="0" err="1"/>
              <a:t>tangannya</a:t>
            </a:r>
            <a:r>
              <a:rPr lang="en-US" dirty="0"/>
              <a:t> </a:t>
            </a:r>
            <a:r>
              <a:rPr lang="en-US" dirty="0" err="1"/>
              <a:t>dari</a:t>
            </a:r>
            <a:r>
              <a:rPr lang="en-US" dirty="0"/>
              <a:t> </a:t>
            </a:r>
            <a:r>
              <a:rPr lang="en-US" dirty="0" err="1"/>
              <a:t>mikroprosessor</a:t>
            </a:r>
            <a:r>
              <a:rPr lang="en-US" dirty="0"/>
              <a:t>.</a:t>
            </a:r>
            <a:br>
              <a:rPr lang="en-US" dirty="0"/>
            </a:br>
            <a:endParaRPr lang="en-US" sz="2800" dirty="0"/>
          </a:p>
        </p:txBody>
      </p:sp>
    </p:spTree>
    <p:extLst>
      <p:ext uri="{BB962C8B-B14F-4D97-AF65-F5344CB8AC3E}">
        <p14:creationId xmlns:p14="http://schemas.microsoft.com/office/powerpoint/2010/main" val="922909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608320"/>
          </a:xfrm>
        </p:spPr>
        <p:txBody>
          <a:bodyPr>
            <a:normAutofit/>
          </a:bodyPr>
          <a:lstStyle/>
          <a:p>
            <a:r>
              <a:rPr lang="en-US" dirty="0" smtClean="0"/>
              <a:t>    </a:t>
            </a:r>
            <a:r>
              <a:rPr lang="en-US" sz="3200" dirty="0" err="1" smtClean="0"/>
              <a:t>Dengan</a:t>
            </a:r>
            <a:r>
              <a:rPr lang="en-US" sz="3200" dirty="0" smtClean="0"/>
              <a:t> </a:t>
            </a:r>
            <a:r>
              <a:rPr lang="en-US" sz="3200" dirty="0"/>
              <a:t>kata </a:t>
            </a:r>
            <a:r>
              <a:rPr lang="en-US" sz="3200" dirty="0" err="1" smtClean="0"/>
              <a:t>lain,Register</a:t>
            </a:r>
            <a:r>
              <a:rPr lang="en-US" sz="3200" dirty="0"/>
              <a:t> </a:t>
            </a:r>
            <a:r>
              <a:rPr lang="en-US" sz="3200" dirty="0" err="1" smtClean="0"/>
              <a:t>yaitu</a:t>
            </a:r>
            <a:r>
              <a:rPr lang="en-US" sz="3200" dirty="0" smtClean="0"/>
              <a:t> </a:t>
            </a:r>
            <a:r>
              <a:rPr lang="en-US" sz="3200" dirty="0" err="1" smtClean="0"/>
              <a:t>sekumpulan</a:t>
            </a:r>
            <a:r>
              <a:rPr lang="en-US" sz="3200" dirty="0" smtClean="0"/>
              <a:t> </a:t>
            </a:r>
            <a:r>
              <a:rPr lang="en-US" sz="3200" dirty="0" err="1"/>
              <a:t>sel</a:t>
            </a:r>
            <a:r>
              <a:rPr lang="en-US" sz="3200" dirty="0"/>
              <a:t> </a:t>
            </a:r>
            <a:r>
              <a:rPr lang="en-US" sz="3200" dirty="0" err="1"/>
              <a:t>biner</a:t>
            </a:r>
            <a:r>
              <a:rPr lang="en-US" sz="3200" dirty="0"/>
              <a:t> yang </a:t>
            </a:r>
            <a:r>
              <a:rPr lang="en-US" sz="3200" dirty="0" err="1"/>
              <a:t>dipakai</a:t>
            </a:r>
            <a:r>
              <a:rPr lang="en-US" sz="3200" dirty="0"/>
              <a:t> </a:t>
            </a:r>
            <a:r>
              <a:rPr lang="en-US" sz="3200" dirty="0" err="1"/>
              <a:t>untuk</a:t>
            </a:r>
            <a:r>
              <a:rPr lang="en-US" sz="3200" dirty="0"/>
              <a:t> </a:t>
            </a:r>
            <a:r>
              <a:rPr lang="en-US" sz="3200" dirty="0" err="1"/>
              <a:t>menyimpan</a:t>
            </a:r>
            <a:r>
              <a:rPr lang="en-US" sz="3200" dirty="0"/>
              <a:t> </a:t>
            </a:r>
            <a:r>
              <a:rPr lang="en-US" sz="3200" dirty="0" err="1"/>
              <a:t>informasi</a:t>
            </a:r>
            <a:r>
              <a:rPr lang="en-US" sz="3200" dirty="0"/>
              <a:t> yang </a:t>
            </a:r>
            <a:r>
              <a:rPr lang="en-US" sz="3200" dirty="0" err="1"/>
              <a:t>disajikan</a:t>
            </a:r>
            <a:r>
              <a:rPr lang="en-US" sz="3200" dirty="0"/>
              <a:t> </a:t>
            </a:r>
            <a:r>
              <a:rPr lang="en-US" sz="3200" dirty="0" err="1"/>
              <a:t>dalam</a:t>
            </a:r>
            <a:r>
              <a:rPr lang="en-US" sz="3200" dirty="0"/>
              <a:t> </a:t>
            </a:r>
            <a:r>
              <a:rPr lang="en-US" sz="3200" dirty="0" err="1"/>
              <a:t>kode-kode</a:t>
            </a:r>
            <a:r>
              <a:rPr lang="en-US" sz="3200" dirty="0"/>
              <a:t> </a:t>
            </a:r>
            <a:r>
              <a:rPr lang="en-US" sz="3200" dirty="0" err="1"/>
              <a:t>biner</a:t>
            </a:r>
            <a:r>
              <a:rPr lang="en-US" sz="3200" dirty="0"/>
              <a:t>. </a:t>
            </a:r>
            <a:r>
              <a:rPr lang="en-US" sz="3200" dirty="0" err="1"/>
              <a:t>Penulisan</a:t>
            </a:r>
            <a:r>
              <a:rPr lang="en-US" sz="3200" dirty="0"/>
              <a:t> (</a:t>
            </a:r>
            <a:r>
              <a:rPr lang="en-US" sz="3200" dirty="0" err="1"/>
              <a:t>pemuatan</a:t>
            </a:r>
            <a:r>
              <a:rPr lang="en-US" sz="3200" dirty="0"/>
              <a:t>) </a:t>
            </a:r>
            <a:r>
              <a:rPr lang="en-US" sz="3200" dirty="0" err="1"/>
              <a:t>informasi</a:t>
            </a:r>
            <a:r>
              <a:rPr lang="en-US" sz="3200" dirty="0"/>
              <a:t> </a:t>
            </a:r>
            <a:r>
              <a:rPr lang="en-US" sz="3200" dirty="0" err="1"/>
              <a:t>itu</a:t>
            </a:r>
            <a:r>
              <a:rPr lang="en-US" sz="3200" dirty="0"/>
              <a:t> </a:t>
            </a:r>
            <a:r>
              <a:rPr lang="en-US" sz="3200" dirty="0" err="1"/>
              <a:t>tidak</a:t>
            </a:r>
            <a:r>
              <a:rPr lang="en-US" sz="3200" dirty="0"/>
              <a:t> lain </a:t>
            </a:r>
            <a:r>
              <a:rPr lang="en-US" sz="3200" dirty="0" err="1"/>
              <a:t>daripada</a:t>
            </a:r>
            <a:r>
              <a:rPr lang="en-US" sz="3200" dirty="0"/>
              <a:t> </a:t>
            </a:r>
            <a:r>
              <a:rPr lang="en-US" sz="3200" dirty="0" err="1"/>
              <a:t>penyetelan</a:t>
            </a:r>
            <a:r>
              <a:rPr lang="en-US" sz="3200" dirty="0"/>
              <a:t> </a:t>
            </a:r>
            <a:r>
              <a:rPr lang="en-US" sz="3200" dirty="0" err="1"/>
              <a:t>keadaan</a:t>
            </a:r>
            <a:r>
              <a:rPr lang="en-US" sz="3200" dirty="0"/>
              <a:t> </a:t>
            </a:r>
            <a:r>
              <a:rPr lang="en-US" sz="3200" dirty="0" err="1"/>
              <a:t>kumpulan</a:t>
            </a:r>
            <a:r>
              <a:rPr lang="en-US" sz="3200" dirty="0"/>
              <a:t> flip-flop </a:t>
            </a:r>
            <a:r>
              <a:rPr lang="en-US" sz="3200" dirty="0" err="1"/>
              <a:t>dalam</a:t>
            </a:r>
            <a:r>
              <a:rPr lang="en-US" sz="3200" dirty="0"/>
              <a:t> register </a:t>
            </a:r>
            <a:r>
              <a:rPr lang="en-US" sz="3200" dirty="0" err="1"/>
              <a:t>itu</a:t>
            </a:r>
            <a:r>
              <a:rPr lang="en-US" sz="3200" dirty="0"/>
              <a:t> </a:t>
            </a:r>
            <a:r>
              <a:rPr lang="en-US" sz="3200" dirty="0" err="1"/>
              <a:t>secara</a:t>
            </a:r>
            <a:r>
              <a:rPr lang="en-US" sz="3200" dirty="0"/>
              <a:t> </a:t>
            </a:r>
            <a:r>
              <a:rPr lang="en-US" sz="3200" dirty="0" err="1"/>
              <a:t>serentak</a:t>
            </a:r>
            <a:r>
              <a:rPr lang="en-US" sz="3200" dirty="0"/>
              <a:t> </a:t>
            </a:r>
            <a:r>
              <a:rPr lang="en-US" sz="3200" dirty="0" err="1"/>
              <a:t>sebagai</a:t>
            </a:r>
            <a:r>
              <a:rPr lang="en-US" sz="3200" dirty="0"/>
              <a:t> </a:t>
            </a:r>
            <a:r>
              <a:rPr lang="en-US" sz="3200" dirty="0" err="1"/>
              <a:t>satu</a:t>
            </a:r>
            <a:r>
              <a:rPr lang="en-US" sz="3200" dirty="0"/>
              <a:t> </a:t>
            </a:r>
            <a:r>
              <a:rPr lang="en-US" sz="3200" dirty="0" err="1"/>
              <a:t>kesatuan</a:t>
            </a:r>
            <a:r>
              <a:rPr lang="en-US" sz="3200" dirty="0"/>
              <a:t>. </a:t>
            </a:r>
            <a:r>
              <a:rPr lang="en-US" sz="3200" dirty="0" err="1"/>
              <a:t>Setiap</a:t>
            </a:r>
            <a:r>
              <a:rPr lang="en-US" sz="3200" dirty="0"/>
              <a:t> flip-flop </a:t>
            </a:r>
            <a:r>
              <a:rPr lang="en-US" sz="3200" dirty="0" err="1"/>
              <a:t>dalam</a:t>
            </a:r>
            <a:r>
              <a:rPr lang="en-US" sz="3200" dirty="0"/>
              <a:t> register </a:t>
            </a:r>
            <a:r>
              <a:rPr lang="en-US" sz="3200" dirty="0" err="1"/>
              <a:t>membentuk</a:t>
            </a:r>
            <a:r>
              <a:rPr lang="en-US" sz="3200" dirty="0"/>
              <a:t> </a:t>
            </a:r>
            <a:r>
              <a:rPr lang="en-US" sz="3200" dirty="0" err="1"/>
              <a:t>satu</a:t>
            </a:r>
            <a:r>
              <a:rPr lang="en-US" sz="3200" dirty="0"/>
              <a:t> </a:t>
            </a:r>
            <a:r>
              <a:rPr lang="en-US" sz="3200" dirty="0" err="1"/>
              <a:t>sel</a:t>
            </a:r>
            <a:r>
              <a:rPr lang="en-US" sz="3200" dirty="0"/>
              <a:t> </a:t>
            </a:r>
            <a:r>
              <a:rPr lang="en-US" sz="3200" dirty="0" err="1"/>
              <a:t>dan</a:t>
            </a:r>
            <a:r>
              <a:rPr lang="en-US" sz="3200" dirty="0"/>
              <a:t> </a:t>
            </a:r>
            <a:r>
              <a:rPr lang="en-US" sz="3200" dirty="0" err="1"/>
              <a:t>dapat</a:t>
            </a:r>
            <a:r>
              <a:rPr lang="en-US" sz="3200" dirty="0"/>
              <a:t> </a:t>
            </a:r>
            <a:r>
              <a:rPr lang="en-US" sz="3200" dirty="0" err="1"/>
              <a:t>menyimpan</a:t>
            </a:r>
            <a:r>
              <a:rPr lang="en-US" sz="3200" dirty="0"/>
              <a:t> 1 </a:t>
            </a:r>
            <a:r>
              <a:rPr lang="en-US" sz="3200" dirty="0" err="1"/>
              <a:t>angka</a:t>
            </a:r>
            <a:r>
              <a:rPr lang="en-US" sz="3200" dirty="0"/>
              <a:t> </a:t>
            </a:r>
            <a:r>
              <a:rPr lang="en-US" sz="3200" dirty="0" err="1"/>
              <a:t>biner</a:t>
            </a:r>
            <a:r>
              <a:rPr lang="en-US" sz="3200" dirty="0"/>
              <a:t> (binary digit, bit).</a:t>
            </a:r>
            <a:br>
              <a:rPr lang="en-US" sz="3200" dirty="0"/>
            </a:br>
            <a:endParaRPr lang="en-US" sz="3200" dirty="0"/>
          </a:p>
        </p:txBody>
      </p:sp>
    </p:spTree>
    <p:extLst>
      <p:ext uri="{BB962C8B-B14F-4D97-AF65-F5344CB8AC3E}">
        <p14:creationId xmlns:p14="http://schemas.microsoft.com/office/powerpoint/2010/main" val="455195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912"/>
            <a:ext cx="12192000" cy="6858000"/>
          </a:xfrm>
        </p:spPr>
        <p:txBody>
          <a:bodyPr>
            <a:normAutofit/>
          </a:bodyPr>
          <a:lstStyle/>
          <a:p>
            <a:r>
              <a:rPr lang="en-US" sz="3200" dirty="0" smtClean="0"/>
              <a:t>    </a:t>
            </a:r>
            <a:r>
              <a:rPr lang="en-US" sz="3200" dirty="0" err="1" smtClean="0"/>
              <a:t>Satu</a:t>
            </a:r>
            <a:r>
              <a:rPr lang="en-US" sz="3200" dirty="0" smtClean="0"/>
              <a:t> </a:t>
            </a:r>
            <a:r>
              <a:rPr lang="en-US" sz="3200" dirty="0"/>
              <a:t>register yang </a:t>
            </a:r>
            <a:r>
              <a:rPr lang="en-US" sz="3200" dirty="0" err="1"/>
              <a:t>tersusun</a:t>
            </a:r>
            <a:r>
              <a:rPr lang="en-US" sz="3200" dirty="0"/>
              <a:t> </a:t>
            </a:r>
            <a:r>
              <a:rPr lang="en-US" sz="3200" dirty="0" err="1"/>
              <a:t>atas</a:t>
            </a:r>
            <a:r>
              <a:rPr lang="en-US" sz="3200" dirty="0"/>
              <a:t> n </a:t>
            </a:r>
            <a:r>
              <a:rPr lang="en-US" sz="3200" dirty="0" err="1"/>
              <a:t>sel</a:t>
            </a:r>
            <a:r>
              <a:rPr lang="en-US" sz="3200" dirty="0"/>
              <a:t> </a:t>
            </a:r>
            <a:r>
              <a:rPr lang="en-US" sz="3200" dirty="0" err="1"/>
              <a:t>dapat</a:t>
            </a:r>
            <a:r>
              <a:rPr lang="en-US" sz="3200" dirty="0"/>
              <a:t> </a:t>
            </a:r>
            <a:r>
              <a:rPr lang="en-US" sz="3200" dirty="0" err="1" smtClean="0"/>
              <a:t>menyimpan</a:t>
            </a:r>
            <a:r>
              <a:rPr lang="en-US" sz="3200" dirty="0" smtClean="0"/>
              <a:t> </a:t>
            </a:r>
            <a:r>
              <a:rPr lang="en-US" sz="3200" dirty="0"/>
              <a:t>bit data yang </a:t>
            </a:r>
            <a:r>
              <a:rPr lang="en-US" sz="3200" dirty="0" err="1"/>
              <a:t>dapat</a:t>
            </a:r>
            <a:r>
              <a:rPr lang="en-US" sz="3200" dirty="0"/>
              <a:t> </a:t>
            </a:r>
            <a:r>
              <a:rPr lang="en-US" sz="3200" dirty="0" err="1"/>
              <a:t>menyatakan</a:t>
            </a:r>
            <a:r>
              <a:rPr lang="en-US" sz="3200" dirty="0"/>
              <a:t> </a:t>
            </a:r>
            <a:r>
              <a:rPr lang="en-US" sz="3200" dirty="0" err="1"/>
              <a:t>salah</a:t>
            </a:r>
            <a:r>
              <a:rPr lang="en-US" sz="3200" dirty="0"/>
              <a:t> </a:t>
            </a:r>
            <a:r>
              <a:rPr lang="en-US" sz="3200" dirty="0" err="1"/>
              <a:t>satu</a:t>
            </a:r>
            <a:r>
              <a:rPr lang="en-US" sz="3200" dirty="0"/>
              <a:t> </a:t>
            </a:r>
            <a:r>
              <a:rPr lang="en-US" sz="3200" dirty="0" err="1"/>
              <a:t>dari</a:t>
            </a:r>
            <a:r>
              <a:rPr lang="en-US" sz="3200" dirty="0"/>
              <a:t> 2n </a:t>
            </a:r>
            <a:r>
              <a:rPr lang="en-US" sz="3200" dirty="0" err="1"/>
              <a:t>macam</a:t>
            </a:r>
            <a:r>
              <a:rPr lang="en-US" sz="3200" dirty="0"/>
              <a:t> </a:t>
            </a:r>
            <a:r>
              <a:rPr lang="en-US" sz="3200" dirty="0" err="1"/>
              <a:t>kode</a:t>
            </a:r>
            <a:r>
              <a:rPr lang="en-US" sz="3200" dirty="0"/>
              <a:t>  yang </a:t>
            </a:r>
            <a:r>
              <a:rPr lang="en-US" sz="3200" dirty="0" err="1"/>
              <a:t>dapat</a:t>
            </a:r>
            <a:r>
              <a:rPr lang="en-US" sz="3200" dirty="0"/>
              <a:t> </a:t>
            </a:r>
            <a:r>
              <a:rPr lang="en-US" sz="3200" dirty="0" err="1"/>
              <a:t>dibentuk</a:t>
            </a:r>
            <a:r>
              <a:rPr lang="en-US" sz="3200" dirty="0"/>
              <a:t> </a:t>
            </a:r>
            <a:r>
              <a:rPr lang="en-US" sz="3200" dirty="0" err="1"/>
              <a:t>dari</a:t>
            </a:r>
            <a:r>
              <a:rPr lang="en-US" sz="3200" dirty="0"/>
              <a:t> n bit </a:t>
            </a:r>
            <a:r>
              <a:rPr lang="en-US" sz="3200" dirty="0" err="1"/>
              <a:t>tersebut</a:t>
            </a:r>
            <a:r>
              <a:rPr lang="en-US" sz="3200" dirty="0"/>
              <a:t>, yang </a:t>
            </a:r>
            <a:r>
              <a:rPr lang="en-US" sz="3200" dirty="0" err="1"/>
              <a:t>untuk</a:t>
            </a:r>
            <a:r>
              <a:rPr lang="en-US" sz="3200" dirty="0"/>
              <a:t> data </a:t>
            </a:r>
            <a:r>
              <a:rPr lang="en-US" sz="3200" dirty="0" err="1"/>
              <a:t>desimal</a:t>
            </a:r>
            <a:r>
              <a:rPr lang="en-US" sz="3200" dirty="0"/>
              <a:t> </a:t>
            </a:r>
            <a:r>
              <a:rPr lang="en-US" sz="3200" dirty="0" err="1"/>
              <a:t>dapat</a:t>
            </a:r>
            <a:r>
              <a:rPr lang="en-US" sz="3200" dirty="0"/>
              <a:t> </a:t>
            </a:r>
            <a:r>
              <a:rPr lang="en-US" sz="3200" dirty="0" err="1"/>
              <a:t>berharga</a:t>
            </a:r>
            <a:r>
              <a:rPr lang="en-US" sz="3200" dirty="0"/>
              <a:t> </a:t>
            </a:r>
            <a:r>
              <a:rPr lang="en-US" sz="3200" dirty="0" err="1"/>
              <a:t>dari</a:t>
            </a:r>
            <a:r>
              <a:rPr lang="en-US" sz="3200" dirty="0"/>
              <a:t> 0 </a:t>
            </a:r>
            <a:r>
              <a:rPr lang="en-US" sz="3200" dirty="0" err="1"/>
              <a:t>sampai</a:t>
            </a:r>
            <a:r>
              <a:rPr lang="en-US" sz="3200" dirty="0"/>
              <a:t> </a:t>
            </a:r>
            <a:r>
              <a:rPr lang="en-US" sz="3200" dirty="0" err="1"/>
              <a:t>dengan</a:t>
            </a:r>
            <a:r>
              <a:rPr lang="en-US" sz="3200" dirty="0"/>
              <a:t> 2n-1. Register 8 </a:t>
            </a:r>
            <a:r>
              <a:rPr lang="en-US" sz="3200" dirty="0" err="1" smtClean="0"/>
              <a:t>bit,misalnya</a:t>
            </a:r>
            <a:r>
              <a:rPr lang="en-US" sz="3200" dirty="0"/>
              <a:t>, </a:t>
            </a:r>
            <a:r>
              <a:rPr lang="en-US" sz="3200" dirty="0" err="1"/>
              <a:t>dapat</a:t>
            </a:r>
            <a:r>
              <a:rPr lang="en-US" sz="3200" dirty="0"/>
              <a:t> </a:t>
            </a:r>
            <a:r>
              <a:rPr lang="en-US" sz="3200" dirty="0" err="1"/>
              <a:t>menyimpan</a:t>
            </a:r>
            <a:r>
              <a:rPr lang="en-US" sz="3200" dirty="0"/>
              <a:t> </a:t>
            </a:r>
            <a:r>
              <a:rPr lang="en-US" sz="3200" dirty="0" err="1"/>
              <a:t>salah</a:t>
            </a:r>
            <a:r>
              <a:rPr lang="en-US" sz="3200" dirty="0"/>
              <a:t> </a:t>
            </a:r>
            <a:r>
              <a:rPr lang="en-US" sz="3200" dirty="0" err="1"/>
              <a:t>satu</a:t>
            </a:r>
            <a:r>
              <a:rPr lang="en-US" sz="3200" dirty="0"/>
              <a:t> </a:t>
            </a:r>
            <a:r>
              <a:rPr lang="en-US" sz="3200" dirty="0" err="1"/>
              <a:t>dari</a:t>
            </a:r>
            <a:r>
              <a:rPr lang="en-US" sz="3200" dirty="0"/>
              <a:t> 256 </a:t>
            </a:r>
            <a:r>
              <a:rPr lang="en-US" sz="3200" dirty="0" err="1"/>
              <a:t>macam</a:t>
            </a:r>
            <a:r>
              <a:rPr lang="en-US" sz="3200" dirty="0"/>
              <a:t> </a:t>
            </a:r>
            <a:r>
              <a:rPr lang="en-US" sz="3200" dirty="0" err="1"/>
              <a:t>kode</a:t>
            </a:r>
            <a:r>
              <a:rPr lang="en-US" sz="3200" dirty="0"/>
              <a:t> </a:t>
            </a:r>
            <a:r>
              <a:rPr lang="en-US" sz="3200" dirty="0" err="1"/>
              <a:t>atau</a:t>
            </a:r>
            <a:r>
              <a:rPr lang="en-US" sz="3200" dirty="0"/>
              <a:t> </a:t>
            </a:r>
            <a:r>
              <a:rPr lang="en-US" sz="3200" dirty="0" err="1"/>
              <a:t>harga</a:t>
            </a:r>
            <a:r>
              <a:rPr lang="en-US" sz="3200" dirty="0"/>
              <a:t> </a:t>
            </a:r>
            <a:r>
              <a:rPr lang="en-US" sz="3200" dirty="0" err="1"/>
              <a:t>desimal</a:t>
            </a:r>
            <a:r>
              <a:rPr lang="en-US" sz="3200" dirty="0"/>
              <a:t> 0 </a:t>
            </a:r>
            <a:r>
              <a:rPr lang="en-US" sz="3200" dirty="0" err="1"/>
              <a:t>sampai</a:t>
            </a:r>
            <a:r>
              <a:rPr lang="en-US" sz="3200" dirty="0"/>
              <a:t> </a:t>
            </a:r>
            <a:r>
              <a:rPr lang="en-US" sz="3200" dirty="0" err="1"/>
              <a:t>dengan</a:t>
            </a:r>
            <a:r>
              <a:rPr lang="en-US" sz="3200" dirty="0"/>
              <a:t> 255. Register </a:t>
            </a:r>
            <a:r>
              <a:rPr lang="en-US" sz="3200" dirty="0" err="1"/>
              <a:t>dapat</a:t>
            </a:r>
            <a:r>
              <a:rPr lang="en-US" sz="3200" dirty="0"/>
              <a:t> </a:t>
            </a:r>
            <a:r>
              <a:rPr lang="en-US" sz="3200" dirty="0" err="1"/>
              <a:t>menyimpan</a:t>
            </a:r>
            <a:r>
              <a:rPr lang="en-US" sz="3200" dirty="0"/>
              <a:t> </a:t>
            </a:r>
            <a:r>
              <a:rPr lang="en-US" sz="3200" dirty="0" err="1"/>
              <a:t>informasi</a:t>
            </a:r>
            <a:r>
              <a:rPr lang="en-US" sz="3200" dirty="0"/>
              <a:t> </a:t>
            </a:r>
            <a:r>
              <a:rPr lang="en-US" sz="3200" dirty="0" err="1"/>
              <a:t>dalam</a:t>
            </a:r>
            <a:r>
              <a:rPr lang="en-US" sz="3200" dirty="0"/>
              <a:t> </a:t>
            </a:r>
            <a:r>
              <a:rPr lang="en-US" sz="3200" dirty="0" err="1"/>
              <a:t>kode</a:t>
            </a:r>
            <a:r>
              <a:rPr lang="en-US" sz="3200" dirty="0"/>
              <a:t> </a:t>
            </a:r>
            <a:r>
              <a:rPr lang="en-US" sz="3200" dirty="0" err="1"/>
              <a:t>biner</a:t>
            </a:r>
            <a:r>
              <a:rPr lang="en-US" sz="3200" dirty="0"/>
              <a:t> </a:t>
            </a:r>
            <a:r>
              <a:rPr lang="en-US" sz="3200" dirty="0" err="1"/>
              <a:t>dan</a:t>
            </a:r>
            <a:r>
              <a:rPr lang="en-US" sz="3200" dirty="0"/>
              <a:t> </a:t>
            </a:r>
            <a:r>
              <a:rPr lang="en-US" sz="3200" dirty="0" err="1"/>
              <a:t>menampilkannya</a:t>
            </a:r>
            <a:r>
              <a:rPr lang="en-US" sz="3200" dirty="0"/>
              <a:t> </a:t>
            </a:r>
            <a:r>
              <a:rPr lang="en-US" sz="3200" dirty="0" err="1"/>
              <a:t>kembali</a:t>
            </a:r>
            <a:r>
              <a:rPr lang="en-US" sz="3200" dirty="0"/>
              <a:t> </a:t>
            </a:r>
            <a:r>
              <a:rPr lang="en-US" sz="3200" dirty="0" err="1"/>
              <a:t>dan</a:t>
            </a:r>
            <a:r>
              <a:rPr lang="en-US" sz="3200" dirty="0"/>
              <a:t> </a:t>
            </a:r>
            <a:r>
              <a:rPr lang="en-US" sz="3200" dirty="0" err="1"/>
              <a:t>dikatakan</a:t>
            </a:r>
            <a:r>
              <a:rPr lang="en-US" sz="3200" dirty="0"/>
              <a:t> </a:t>
            </a:r>
            <a:r>
              <a:rPr lang="en-US" sz="3200" dirty="0" err="1"/>
              <a:t>dapat</a:t>
            </a:r>
            <a:r>
              <a:rPr lang="en-US" sz="3200" dirty="0"/>
              <a:t> </a:t>
            </a:r>
            <a:r>
              <a:rPr lang="en-US" sz="3200" dirty="0" err="1" smtClean="0"/>
              <a:t>melakukan</a:t>
            </a:r>
            <a:r>
              <a:rPr lang="en-US" sz="3200" dirty="0"/>
              <a:t> </a:t>
            </a:r>
            <a:r>
              <a:rPr lang="en-US" sz="3200" dirty="0" err="1" smtClean="0"/>
              <a:t>operasi</a:t>
            </a:r>
            <a:r>
              <a:rPr lang="en-US" sz="3200" dirty="0" smtClean="0"/>
              <a:t> </a:t>
            </a:r>
            <a:r>
              <a:rPr lang="en-US" sz="3200" dirty="0" err="1"/>
              <a:t>baca</a:t>
            </a:r>
            <a:r>
              <a:rPr lang="en-US" sz="3200" dirty="0"/>
              <a:t> </a:t>
            </a:r>
            <a:r>
              <a:rPr lang="en-US" sz="3200" dirty="0" err="1"/>
              <a:t>dan</a:t>
            </a:r>
            <a:r>
              <a:rPr lang="en-US" sz="3200" dirty="0"/>
              <a:t> </a:t>
            </a:r>
            <a:r>
              <a:rPr lang="en-US" sz="3200" dirty="0" err="1"/>
              <a:t>tulis</a:t>
            </a:r>
            <a:r>
              <a:rPr lang="en-US" sz="3200" dirty="0"/>
              <a:t>.</a:t>
            </a:r>
            <a:br>
              <a:rPr lang="en-US" sz="3200" dirty="0"/>
            </a:br>
            <a:endParaRPr lang="en-US" sz="3200" dirty="0"/>
          </a:p>
        </p:txBody>
      </p:sp>
    </p:spTree>
    <p:extLst>
      <p:ext uri="{BB962C8B-B14F-4D97-AF65-F5344CB8AC3E}">
        <p14:creationId xmlns:p14="http://schemas.microsoft.com/office/powerpoint/2010/main" val="3192812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547360"/>
          </a:xfrm>
        </p:spPr>
        <p:txBody>
          <a:bodyPr>
            <a:normAutofit/>
          </a:bodyPr>
          <a:lstStyle/>
          <a:p>
            <a:r>
              <a:rPr lang="en-US" sz="3200" b="1" dirty="0" err="1" smtClean="0"/>
              <a:t>Macam-macam</a:t>
            </a:r>
            <a:r>
              <a:rPr lang="en-US" sz="3200" b="1" dirty="0" smtClean="0"/>
              <a:t> </a:t>
            </a:r>
            <a:r>
              <a:rPr lang="en-US" sz="3200" b="1" dirty="0" smtClean="0"/>
              <a:t>register</a:t>
            </a:r>
            <a:r>
              <a:rPr lang="en-US" sz="3200" dirty="0" smtClean="0"/>
              <a:t/>
            </a:r>
            <a:br>
              <a:rPr lang="en-US" sz="3200" dirty="0" smtClean="0"/>
            </a:br>
            <a:r>
              <a:rPr lang="en-US" sz="3200" dirty="0" err="1" smtClean="0"/>
              <a:t>Berdasarkan</a:t>
            </a:r>
            <a:r>
              <a:rPr lang="en-US" sz="3200" dirty="0" smtClean="0"/>
              <a:t> </a:t>
            </a:r>
            <a:r>
              <a:rPr lang="en-US" sz="3200" dirty="0" err="1"/>
              <a:t>fungsinya</a:t>
            </a:r>
            <a:r>
              <a:rPr lang="en-US" sz="3200" dirty="0"/>
              <a:t> , register </a:t>
            </a:r>
            <a:r>
              <a:rPr lang="en-US" sz="3200" dirty="0" err="1"/>
              <a:t>yaitu</a:t>
            </a:r>
            <a:r>
              <a:rPr lang="en-US" sz="3200" dirty="0"/>
              <a:t> </a:t>
            </a:r>
            <a:r>
              <a:rPr lang="en-US" sz="3200" dirty="0" err="1"/>
              <a:t>ada</a:t>
            </a:r>
            <a:r>
              <a:rPr lang="en-US" sz="3200" dirty="0"/>
              <a:t> register buffer </a:t>
            </a:r>
            <a:r>
              <a:rPr lang="en-US" sz="3200" dirty="0" err="1"/>
              <a:t>dan</a:t>
            </a:r>
            <a:r>
              <a:rPr lang="en-US" sz="3200" dirty="0"/>
              <a:t> register shift</a:t>
            </a:r>
            <a:br>
              <a:rPr lang="en-US" sz="3200" dirty="0"/>
            </a:br>
            <a:r>
              <a:rPr lang="en-US" sz="3200" dirty="0" smtClean="0"/>
              <a:t/>
            </a:r>
            <a:br>
              <a:rPr lang="en-US" sz="3200" dirty="0" smtClean="0"/>
            </a:br>
            <a:r>
              <a:rPr lang="en-US" sz="3200" dirty="0" smtClean="0"/>
              <a:t>1.Register Buffer</a:t>
            </a:r>
            <a:br>
              <a:rPr lang="en-US" sz="3200" dirty="0" smtClean="0"/>
            </a:br>
            <a:r>
              <a:rPr lang="en-US" sz="3200" dirty="0"/>
              <a:t/>
            </a:r>
            <a:br>
              <a:rPr lang="en-US" sz="3200" dirty="0"/>
            </a:br>
            <a:endParaRPr lang="en-US" sz="3200" dirty="0"/>
          </a:p>
        </p:txBody>
      </p:sp>
      <p:pic>
        <p:nvPicPr>
          <p:cNvPr id="4" name="Picture 3" descr="Hasil gambar untuk rangkaian register buff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26720" y="4023361"/>
            <a:ext cx="5571744" cy="1085088"/>
          </a:xfrm>
          <a:prstGeom prst="rect">
            <a:avLst/>
          </a:prstGeom>
          <a:noFill/>
          <a:ln>
            <a:noFill/>
          </a:ln>
        </p:spPr>
      </p:pic>
    </p:spTree>
    <p:extLst>
      <p:ext uri="{BB962C8B-B14F-4D97-AF65-F5344CB8AC3E}">
        <p14:creationId xmlns:p14="http://schemas.microsoft.com/office/powerpoint/2010/main" val="2078132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56832"/>
          </a:xfrm>
        </p:spPr>
        <p:txBody>
          <a:bodyPr>
            <a:normAutofit/>
          </a:bodyPr>
          <a:lstStyle/>
          <a:p>
            <a:r>
              <a:rPr lang="en-US" sz="3200" dirty="0" smtClean="0"/>
              <a:t>  Register </a:t>
            </a:r>
            <a:r>
              <a:rPr lang="en-US" sz="3200" dirty="0"/>
              <a:t>buffer </a:t>
            </a:r>
            <a:r>
              <a:rPr lang="en-US" sz="3200" dirty="0" err="1"/>
              <a:t>berfungsi</a:t>
            </a:r>
            <a:r>
              <a:rPr lang="en-US" sz="3200" dirty="0"/>
              <a:t>  </a:t>
            </a:r>
            <a:r>
              <a:rPr lang="en-US" sz="3200" dirty="0" err="1"/>
              <a:t>untuk</a:t>
            </a:r>
            <a:r>
              <a:rPr lang="en-US" sz="3200" dirty="0"/>
              <a:t>  </a:t>
            </a:r>
            <a:r>
              <a:rPr lang="en-US" sz="3200" dirty="0" err="1"/>
              <a:t>menyimpan</a:t>
            </a:r>
            <a:r>
              <a:rPr lang="en-US" sz="3200" dirty="0"/>
              <a:t>  kata  digital. </a:t>
            </a:r>
            <a:r>
              <a:rPr lang="en-US" sz="3200" dirty="0" err="1"/>
              <a:t>Setiap</a:t>
            </a:r>
            <a:r>
              <a:rPr lang="en-US" sz="3200" dirty="0"/>
              <a:t> </a:t>
            </a:r>
            <a:r>
              <a:rPr lang="en-US" sz="3200" dirty="0" err="1" smtClean="0"/>
              <a:t>datang</a:t>
            </a:r>
            <a:r>
              <a:rPr lang="en-US" sz="3200" dirty="0" smtClean="0"/>
              <a:t>  </a:t>
            </a:r>
            <a:r>
              <a:rPr lang="en-US" sz="3200" dirty="0" err="1"/>
              <a:t>pulsa</a:t>
            </a:r>
            <a:r>
              <a:rPr lang="en-US" sz="3200" dirty="0"/>
              <a:t> </a:t>
            </a:r>
            <a:r>
              <a:rPr lang="en-US" sz="3200" dirty="0" smtClean="0"/>
              <a:t>clock</a:t>
            </a:r>
            <a:r>
              <a:rPr lang="en-US" sz="3200" dirty="0"/>
              <a:t>, data </a:t>
            </a:r>
            <a:r>
              <a:rPr lang="en-US" sz="3200" dirty="0" err="1"/>
              <a:t>dari</a:t>
            </a:r>
            <a:r>
              <a:rPr lang="en-US" sz="3200" dirty="0"/>
              <a:t> input D </a:t>
            </a:r>
            <a:r>
              <a:rPr lang="en-US" sz="3200" dirty="0" err="1"/>
              <a:t>dari</a:t>
            </a:r>
            <a:r>
              <a:rPr lang="en-US" sz="3200" dirty="0"/>
              <a:t> </a:t>
            </a:r>
            <a:r>
              <a:rPr lang="en-US" sz="3200" dirty="0" err="1"/>
              <a:t>masing</a:t>
            </a:r>
            <a:r>
              <a:rPr lang="en-US" sz="3200" dirty="0"/>
              <a:t> - </a:t>
            </a:r>
            <a:r>
              <a:rPr lang="en-US" sz="3200" dirty="0" err="1"/>
              <a:t>masing</a:t>
            </a:r>
            <a:r>
              <a:rPr lang="en-US" sz="3200" dirty="0"/>
              <a:t> FF </a:t>
            </a:r>
            <a:r>
              <a:rPr lang="en-US" sz="3200" dirty="0" err="1"/>
              <a:t>akan</a:t>
            </a:r>
            <a:r>
              <a:rPr lang="en-US" sz="3200" dirty="0"/>
              <a:t> di transfer </a:t>
            </a:r>
            <a:r>
              <a:rPr lang="en-US" sz="3200" dirty="0" err="1"/>
              <a:t>kepada</a:t>
            </a:r>
            <a:r>
              <a:rPr lang="en-US" sz="3200" dirty="0"/>
              <a:t> Q </a:t>
            </a:r>
            <a:r>
              <a:rPr lang="en-US" sz="3200" dirty="0" err="1" smtClean="0"/>
              <a:t>output.Pada</a:t>
            </a:r>
            <a:r>
              <a:rPr lang="en-US" sz="3200" dirty="0" smtClean="0"/>
              <a:t> </a:t>
            </a:r>
            <a:r>
              <a:rPr lang="en-US" sz="3200" dirty="0" err="1"/>
              <a:t>awalnya</a:t>
            </a:r>
            <a:r>
              <a:rPr lang="en-US" sz="3200" dirty="0"/>
              <a:t>, </a:t>
            </a:r>
            <a:r>
              <a:rPr lang="en-US" sz="3200" dirty="0" err="1"/>
              <a:t>isi</a:t>
            </a:r>
            <a:r>
              <a:rPr lang="en-US" sz="3200" dirty="0"/>
              <a:t> </a:t>
            </a:r>
            <a:r>
              <a:rPr lang="en-US" sz="3200" dirty="0" err="1"/>
              <a:t>dari</a:t>
            </a:r>
            <a:r>
              <a:rPr lang="en-US" sz="3200" dirty="0"/>
              <a:t> register </a:t>
            </a:r>
            <a:r>
              <a:rPr lang="en-US" sz="3200" dirty="0" err="1"/>
              <a:t>diset</a:t>
            </a:r>
            <a:r>
              <a:rPr lang="en-US" sz="3200" dirty="0"/>
              <a:t> 0 </a:t>
            </a:r>
            <a:r>
              <a:rPr lang="en-US" sz="3200" dirty="0" err="1"/>
              <a:t>dengan</a:t>
            </a:r>
            <a:r>
              <a:rPr lang="en-US" sz="3200" dirty="0"/>
              <a:t> </a:t>
            </a:r>
            <a:r>
              <a:rPr lang="en-US" sz="3200" dirty="0" err="1"/>
              <a:t>mengirimkan</a:t>
            </a:r>
            <a:r>
              <a:rPr lang="en-US" sz="3200" dirty="0"/>
              <a:t> clock </a:t>
            </a:r>
            <a:r>
              <a:rPr lang="en-US" sz="3200" dirty="0" err="1"/>
              <a:t>pada</a:t>
            </a:r>
            <a:r>
              <a:rPr lang="en-US" sz="3200" dirty="0"/>
              <a:t> clear. </a:t>
            </a:r>
            <a:r>
              <a:rPr lang="en-US" sz="3200" dirty="0" err="1"/>
              <a:t>Jika</a:t>
            </a:r>
            <a:r>
              <a:rPr lang="en-US" sz="3200" dirty="0"/>
              <a:t> 1 </a:t>
            </a:r>
            <a:r>
              <a:rPr lang="en-US" sz="3200" dirty="0" err="1" smtClean="0"/>
              <a:t>merupakan</a:t>
            </a:r>
            <a:r>
              <a:rPr lang="en-US" sz="3200" dirty="0" smtClean="0"/>
              <a:t>  </a:t>
            </a:r>
            <a:r>
              <a:rPr lang="en-US" sz="3200" dirty="0"/>
              <a:t>input  </a:t>
            </a:r>
            <a:r>
              <a:rPr lang="en-US" sz="3200" dirty="0" err="1"/>
              <a:t>dari</a:t>
            </a:r>
            <a:r>
              <a:rPr lang="en-US" sz="3200" dirty="0"/>
              <a:t>  FF  yang  </a:t>
            </a:r>
            <a:r>
              <a:rPr lang="en-US" sz="3200" dirty="0" err="1"/>
              <a:t>pertama</a:t>
            </a:r>
            <a:r>
              <a:rPr lang="en-US" sz="3200" dirty="0"/>
              <a:t>, </a:t>
            </a:r>
            <a:r>
              <a:rPr lang="en-US" sz="3200" dirty="0" err="1" smtClean="0"/>
              <a:t>maka</a:t>
            </a:r>
            <a:r>
              <a:rPr lang="en-US" sz="3200" dirty="0" smtClean="0"/>
              <a:t>  </a:t>
            </a:r>
            <a:r>
              <a:rPr lang="en-US" sz="3200" dirty="0" err="1"/>
              <a:t>pada</a:t>
            </a:r>
            <a:r>
              <a:rPr lang="en-US" sz="3200" dirty="0"/>
              <a:t>  </a:t>
            </a:r>
            <a:r>
              <a:rPr lang="en-US" sz="3200" dirty="0" err="1"/>
              <a:t>pulsa</a:t>
            </a:r>
            <a:r>
              <a:rPr lang="en-US" sz="3200" dirty="0"/>
              <a:t>  </a:t>
            </a:r>
            <a:r>
              <a:rPr lang="en-US" sz="3200" dirty="0" err="1"/>
              <a:t>berikutnya</a:t>
            </a:r>
            <a:r>
              <a:rPr lang="en-US" sz="3200" dirty="0"/>
              <a:t> </a:t>
            </a:r>
            <a:r>
              <a:rPr lang="en-US" sz="3200" dirty="0" smtClean="0"/>
              <a:t>1 </a:t>
            </a:r>
            <a:r>
              <a:rPr lang="en-US" sz="3200" dirty="0" err="1"/>
              <a:t>akan</a:t>
            </a:r>
            <a:r>
              <a:rPr lang="en-US" sz="3200" dirty="0"/>
              <a:t>  di </a:t>
            </a:r>
            <a:r>
              <a:rPr lang="en-US" sz="3200" dirty="0" err="1"/>
              <a:t>trasnfer</a:t>
            </a:r>
            <a:r>
              <a:rPr lang="en-US" sz="3200" dirty="0"/>
              <a:t> </a:t>
            </a:r>
            <a:r>
              <a:rPr lang="en-US" sz="3200" dirty="0" err="1"/>
              <a:t>ke</a:t>
            </a:r>
            <a:r>
              <a:rPr lang="en-US" sz="3200" dirty="0"/>
              <a:t> output FF1 </a:t>
            </a:r>
            <a:r>
              <a:rPr lang="en-US" sz="3200" dirty="0" err="1"/>
              <a:t>dan</a:t>
            </a:r>
            <a:r>
              <a:rPr lang="en-US" sz="3200" dirty="0"/>
              <a:t> </a:t>
            </a:r>
            <a:r>
              <a:rPr lang="en-US" sz="3200" dirty="0" err="1"/>
              <a:t>sekaligus</a:t>
            </a:r>
            <a:r>
              <a:rPr lang="en-US" sz="3200" dirty="0"/>
              <a:t> </a:t>
            </a:r>
            <a:r>
              <a:rPr lang="en-US" sz="3200" dirty="0" err="1"/>
              <a:t>menjadi</a:t>
            </a:r>
            <a:r>
              <a:rPr lang="en-US" sz="3200" dirty="0"/>
              <a:t> input FF2.</a:t>
            </a:r>
            <a:br>
              <a:rPr lang="en-US" sz="3200" dirty="0"/>
            </a:br>
            <a:endParaRPr lang="en-US" sz="3200" dirty="0"/>
          </a:p>
        </p:txBody>
      </p:sp>
    </p:spTree>
    <p:extLst>
      <p:ext uri="{BB962C8B-B14F-4D97-AF65-F5344CB8AC3E}">
        <p14:creationId xmlns:p14="http://schemas.microsoft.com/office/powerpoint/2010/main" val="175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252"/>
            <a:ext cx="12192000" cy="1876892"/>
          </a:xfrm>
        </p:spPr>
        <p:txBody>
          <a:bodyPr>
            <a:normAutofit/>
          </a:bodyPr>
          <a:lstStyle/>
          <a:p>
            <a:pPr lvl="0"/>
            <a:r>
              <a:rPr lang="en-US" dirty="0"/>
              <a:t>Register </a:t>
            </a:r>
            <a:r>
              <a:rPr lang="en-US" dirty="0" err="1"/>
              <a:t>Geser</a:t>
            </a:r>
            <a:r>
              <a:rPr lang="en-US" dirty="0"/>
              <a:t/>
            </a:r>
            <a:br>
              <a:rPr lang="en-US" dirty="0"/>
            </a:br>
            <a:endParaRPr lang="en-US" sz="3200" dirty="0"/>
          </a:p>
        </p:txBody>
      </p:sp>
      <p:pic>
        <p:nvPicPr>
          <p:cNvPr id="4" name="Picture 3" descr="Register geser,Shift register,register geser,Ilustrasi Pergeseran Data Pada Register Geser,Shift Register (Register Geser),register geser adalah,Serial In Serial Out Register,Serial In Parallel Out Register,Parallel In Serial Out Register,Parallel In Parallel Out Register,definisi register geser,pengertian register geser,fungsi register geser,teori register geser,shift register adalah,definisi shift register,pengertian shift register,teori shift register,materi shift regi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73074" y="1267968"/>
            <a:ext cx="7085838" cy="3779520"/>
          </a:xfrm>
          <a:prstGeom prst="rect">
            <a:avLst/>
          </a:prstGeom>
          <a:noFill/>
          <a:ln>
            <a:noFill/>
          </a:ln>
        </p:spPr>
      </p:pic>
    </p:spTree>
    <p:extLst>
      <p:ext uri="{BB962C8B-B14F-4D97-AF65-F5344CB8AC3E}">
        <p14:creationId xmlns:p14="http://schemas.microsoft.com/office/powerpoint/2010/main" val="406015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060"/>
            <a:ext cx="12192000" cy="6832940"/>
          </a:xfrm>
        </p:spPr>
        <p:txBody>
          <a:bodyPr>
            <a:normAutofit/>
          </a:bodyPr>
          <a:lstStyle/>
          <a:p>
            <a:r>
              <a:rPr lang="en-US" sz="3200" dirty="0" smtClean="0"/>
              <a:t>    </a:t>
            </a:r>
            <a:r>
              <a:rPr lang="en-US" sz="3200" dirty="0" err="1" smtClean="0"/>
              <a:t>Adalah</a:t>
            </a:r>
            <a:r>
              <a:rPr lang="en-US" sz="3200" dirty="0" smtClean="0"/>
              <a:t> </a:t>
            </a:r>
            <a:r>
              <a:rPr lang="en-US" sz="3200" dirty="0" err="1"/>
              <a:t>suatu</a:t>
            </a:r>
            <a:r>
              <a:rPr lang="en-US" sz="3200" dirty="0"/>
              <a:t> register </a:t>
            </a:r>
            <a:r>
              <a:rPr lang="en-US" sz="3200" dirty="0" err="1"/>
              <a:t>dimana</a:t>
            </a:r>
            <a:r>
              <a:rPr lang="en-US" sz="3200" dirty="0"/>
              <a:t> </a:t>
            </a:r>
            <a:r>
              <a:rPr lang="en-US" sz="3200" dirty="0" err="1"/>
              <a:t>informasi</a:t>
            </a:r>
            <a:r>
              <a:rPr lang="en-US" sz="3200" dirty="0"/>
              <a:t> </a:t>
            </a:r>
            <a:r>
              <a:rPr lang="en-US" sz="3200" dirty="0" err="1"/>
              <a:t>dapat</a:t>
            </a:r>
            <a:r>
              <a:rPr lang="en-US" sz="3200" dirty="0"/>
              <a:t> </a:t>
            </a:r>
            <a:r>
              <a:rPr lang="en-US" sz="3200" dirty="0" err="1"/>
              <a:t>bergeser</a:t>
            </a:r>
            <a:r>
              <a:rPr lang="en-US" sz="3200" dirty="0"/>
              <a:t> (</a:t>
            </a:r>
            <a:r>
              <a:rPr lang="en-US" sz="3200" dirty="0" err="1"/>
              <a:t>digeserkan</a:t>
            </a:r>
            <a:r>
              <a:rPr lang="en-US" sz="3200" dirty="0"/>
              <a:t>). </a:t>
            </a:r>
            <a:r>
              <a:rPr lang="en-US" sz="3200" dirty="0" err="1"/>
              <a:t>Dalam</a:t>
            </a:r>
            <a:r>
              <a:rPr lang="en-US" sz="3200" dirty="0"/>
              <a:t> register </a:t>
            </a:r>
            <a:r>
              <a:rPr lang="en-US" sz="3200" dirty="0" err="1"/>
              <a:t>geser</a:t>
            </a:r>
            <a:r>
              <a:rPr lang="en-US" sz="3200" dirty="0"/>
              <a:t> flip-flop </a:t>
            </a:r>
            <a:r>
              <a:rPr lang="en-US" sz="3200" dirty="0" err="1"/>
              <a:t>saling</a:t>
            </a:r>
            <a:r>
              <a:rPr lang="en-US" sz="3200" dirty="0"/>
              <a:t> </a:t>
            </a:r>
            <a:r>
              <a:rPr lang="en-US" sz="3200" dirty="0" err="1"/>
              <a:t>dikoneksi</a:t>
            </a:r>
            <a:r>
              <a:rPr lang="en-US" sz="3200" dirty="0"/>
              <a:t>, </a:t>
            </a:r>
            <a:r>
              <a:rPr lang="en-US" sz="3200" dirty="0" err="1"/>
              <a:t>sehingga</a:t>
            </a:r>
            <a:r>
              <a:rPr lang="en-US" sz="3200" dirty="0"/>
              <a:t> </a:t>
            </a:r>
            <a:r>
              <a:rPr lang="en-US" sz="3200" dirty="0" err="1"/>
              <a:t>isinya</a:t>
            </a:r>
            <a:r>
              <a:rPr lang="en-US" sz="3200" dirty="0"/>
              <a:t> </a:t>
            </a:r>
            <a:r>
              <a:rPr lang="en-US" sz="3200" dirty="0" err="1"/>
              <a:t>dapat</a:t>
            </a:r>
            <a:r>
              <a:rPr lang="en-US" sz="3200" dirty="0"/>
              <a:t> </a:t>
            </a:r>
            <a:r>
              <a:rPr lang="en-US" sz="3200" dirty="0" err="1"/>
              <a:t>digeserkan</a:t>
            </a:r>
            <a:r>
              <a:rPr lang="en-US" sz="3200" dirty="0"/>
              <a:t> </a:t>
            </a:r>
            <a:r>
              <a:rPr lang="en-US" sz="3200" dirty="0" err="1"/>
              <a:t>dari</a:t>
            </a:r>
            <a:r>
              <a:rPr lang="en-US" sz="3200" dirty="0"/>
              <a:t> </a:t>
            </a:r>
            <a:r>
              <a:rPr lang="en-US" sz="3200" dirty="0" err="1"/>
              <a:t>satu</a:t>
            </a:r>
            <a:r>
              <a:rPr lang="en-US" sz="3200" dirty="0"/>
              <a:t> flip-flop </a:t>
            </a:r>
            <a:r>
              <a:rPr lang="en-US" sz="3200" dirty="0" err="1"/>
              <a:t>ke</a:t>
            </a:r>
            <a:r>
              <a:rPr lang="en-US" sz="3200" dirty="0"/>
              <a:t> flip-flop yang lain, </a:t>
            </a:r>
            <a:r>
              <a:rPr lang="en-US" sz="3200" dirty="0" err="1"/>
              <a:t>kekiri</a:t>
            </a:r>
            <a:r>
              <a:rPr lang="en-US" sz="3200" dirty="0"/>
              <a:t> </a:t>
            </a:r>
            <a:r>
              <a:rPr lang="en-US" sz="3200" dirty="0" err="1"/>
              <a:t>atau</a:t>
            </a:r>
            <a:r>
              <a:rPr lang="en-US" sz="3200" dirty="0"/>
              <a:t> </a:t>
            </a:r>
            <a:r>
              <a:rPr lang="en-US" sz="3200" dirty="0" err="1"/>
              <a:t>kekanan</a:t>
            </a:r>
            <a:r>
              <a:rPr lang="en-US" sz="3200" dirty="0"/>
              <a:t> </a:t>
            </a:r>
            <a:r>
              <a:rPr lang="en-US" sz="3200" dirty="0" err="1"/>
              <a:t>atas</a:t>
            </a:r>
            <a:r>
              <a:rPr lang="en-US" sz="3200" dirty="0"/>
              <a:t> </a:t>
            </a:r>
            <a:r>
              <a:rPr lang="en-US" sz="3200" dirty="0" err="1"/>
              <a:t>perintah</a:t>
            </a:r>
            <a:r>
              <a:rPr lang="en-US" sz="3200" dirty="0"/>
              <a:t> </a:t>
            </a:r>
            <a:r>
              <a:rPr lang="en-US" sz="3200" dirty="0" err="1"/>
              <a:t>denyut</a:t>
            </a:r>
            <a:r>
              <a:rPr lang="en-US" sz="3200" dirty="0"/>
              <a:t> </a:t>
            </a:r>
            <a:r>
              <a:rPr lang="en-US" sz="3200" dirty="0" err="1"/>
              <a:t>lonceng</a:t>
            </a:r>
            <a:r>
              <a:rPr lang="en-US" sz="3200" dirty="0"/>
              <a:t> (Clock). Register </a:t>
            </a:r>
            <a:r>
              <a:rPr lang="en-US" sz="3200" dirty="0" err="1"/>
              <a:t>dapat</a:t>
            </a:r>
            <a:r>
              <a:rPr lang="en-US" sz="3200" dirty="0"/>
              <a:t> </a:t>
            </a:r>
            <a:r>
              <a:rPr lang="en-US" sz="3200" dirty="0" err="1"/>
              <a:t>disusun</a:t>
            </a:r>
            <a:r>
              <a:rPr lang="en-US" sz="3200" dirty="0"/>
              <a:t> </a:t>
            </a:r>
            <a:r>
              <a:rPr lang="en-US" sz="3200" dirty="0" err="1"/>
              <a:t>secara</a:t>
            </a:r>
            <a:r>
              <a:rPr lang="en-US" sz="3200" dirty="0"/>
              <a:t> </a:t>
            </a:r>
            <a:r>
              <a:rPr lang="en-US" sz="3200" dirty="0" err="1"/>
              <a:t>langsung</a:t>
            </a:r>
            <a:r>
              <a:rPr lang="en-US" sz="3200" dirty="0"/>
              <a:t> </a:t>
            </a:r>
            <a:r>
              <a:rPr lang="en-US" sz="3200" dirty="0" err="1"/>
              <a:t>dengan</a:t>
            </a:r>
            <a:r>
              <a:rPr lang="en-US" sz="3200" dirty="0"/>
              <a:t> flip-flop. </a:t>
            </a:r>
            <a:r>
              <a:rPr lang="en-US" sz="3200" dirty="0" err="1"/>
              <a:t>Sebuah</a:t>
            </a:r>
            <a:r>
              <a:rPr lang="en-US" sz="3200" dirty="0"/>
              <a:t> flip-flop (FF) </a:t>
            </a:r>
            <a:r>
              <a:rPr lang="en-US" sz="3200" dirty="0" err="1"/>
              <a:t>dapat</a:t>
            </a:r>
            <a:r>
              <a:rPr lang="en-US" sz="3200" dirty="0"/>
              <a:t> </a:t>
            </a:r>
            <a:r>
              <a:rPr lang="en-US" sz="3200" dirty="0" err="1"/>
              <a:t>menyimpan</a:t>
            </a:r>
            <a:r>
              <a:rPr lang="en-US" sz="3200" dirty="0"/>
              <a:t> (store) </a:t>
            </a:r>
            <a:r>
              <a:rPr lang="en-US" sz="3200" dirty="0" err="1"/>
              <a:t>atau</a:t>
            </a:r>
            <a:r>
              <a:rPr lang="en-US" sz="3200" dirty="0"/>
              <a:t> </a:t>
            </a:r>
            <a:r>
              <a:rPr lang="en-US" sz="3200" dirty="0" err="1"/>
              <a:t>mengingat</a:t>
            </a:r>
            <a:r>
              <a:rPr lang="en-US" sz="3200" dirty="0"/>
              <a:t> (memory) </a:t>
            </a:r>
            <a:r>
              <a:rPr lang="en-US" sz="3200" dirty="0" err="1"/>
              <a:t>atau</a:t>
            </a:r>
            <a:r>
              <a:rPr lang="en-US" sz="3200" dirty="0"/>
              <a:t> </a:t>
            </a:r>
            <a:r>
              <a:rPr lang="en-US" sz="3200" dirty="0" err="1"/>
              <a:t>mencatat</a:t>
            </a:r>
            <a:r>
              <a:rPr lang="en-US" sz="3200" dirty="0"/>
              <a:t> (register) data 1 bit</a:t>
            </a:r>
            <a:br>
              <a:rPr lang="en-US" sz="3200" dirty="0"/>
            </a:br>
            <a:endParaRPr lang="en-US" sz="3200" dirty="0"/>
          </a:p>
        </p:txBody>
      </p:sp>
    </p:spTree>
    <p:extLst>
      <p:ext uri="{BB962C8B-B14F-4D97-AF65-F5344CB8AC3E}">
        <p14:creationId xmlns:p14="http://schemas.microsoft.com/office/powerpoint/2010/main" val="162485025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283</TotalTime>
  <Words>485</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Wingdings 3</vt:lpstr>
      <vt:lpstr>Slice</vt:lpstr>
      <vt:lpstr>Kelompok 11 nama: Andika riski p.              (18.11.0036)              maratun sholehah              (18.11.0017              delta ehza mahendra                (18.11.0047)                 </vt:lpstr>
      <vt:lpstr>Register dan rancangan rangkaian register</vt:lpstr>
      <vt:lpstr> Pengertian register     Register adalah kumpulan elemen-elemen memori yang bekerja bersama sebagai satu unit. Register dapat dibentuk dari rangkaian logika sekuensial yang dibentuk dari flip-flop.      Register merupakan sebagian memori dari mikroprosessor yang dapat diakses dengan kecepatan yang sangat tinggi. Dalam melakukan pekerjaannya mikroprosessor selalu menggunakan register-register sebagai perantaranya sehingga register dapat diibaratkan sebagai kaki dan tangannya dari mikroprosessor. </vt:lpstr>
      <vt:lpstr>    Dengan kata lain,Register yaitu sekumpulan sel biner yang dipakai untuk menyimpan informasi yang disajikan dalam kode-kode biner. Penulisan (pemuatan) informasi itu tidak lain daripada penyetelan keadaan kumpulan flip-flop dalam register itu secara serentak sebagai satu kesatuan. Setiap flip-flop dalam register membentuk satu sel dan dapat menyimpan 1 angka biner (binary digit, bit). </vt:lpstr>
      <vt:lpstr>    Satu register yang tersusun atas n sel dapat menyimpan bit data yang dapat menyatakan salah satu dari 2n macam kode  yang dapat dibentuk dari n bit tersebut, yang untuk data desimal dapat berharga dari 0 sampai dengan 2n-1. Register 8 bit,misalnya, dapat menyimpan salah satu dari 256 macam kode atau harga desimal 0 sampai dengan 255. Register dapat menyimpan informasi dalam kode biner dan menampilkannya kembali dan dikatakan dapat melakukan operasi baca dan tulis. </vt:lpstr>
      <vt:lpstr>Macam-macam register Berdasarkan fungsinya , register yaitu ada register buffer dan register shift  1.Register Buffer  </vt:lpstr>
      <vt:lpstr>  Register buffer berfungsi  untuk  menyimpan  kata  digital. Setiap datang  pulsa clock, data dari input D dari masing - masing FF akan di transfer kepada Q output.Pada awalnya, isi dari register diset 0 dengan mengirimkan clock pada clear. Jika 1 merupakan  input  dari  FF  yang  pertama, maka  pada  pulsa  berikutnya 1 akan  di trasnfer ke output FF1 dan sekaligus menjadi input FF2. </vt:lpstr>
      <vt:lpstr>Register Geser </vt:lpstr>
      <vt:lpstr>    Adalah suatu register dimana informasi dapat bergeser (digeserkan). Dalam register geser flip-flop saling dikoneksi, sehingga isinya dapat digeserkan dari satu flip-flop ke flip-flop yang lain, kekiri atau kekanan atas perintah denyut lonceng (Clock). Register dapat disusun secara langsung dengan flip-flop. Sebuah flip-flop (FF) dapat menyimpan (store) atau mengingat (memory) atau mencatat (register) data 1 bit </vt:lpstr>
      <vt:lpstr>Jenis register 1.SERIAL IN SERIAL OUT (SISO)  Gambar Register SISO yang menggunakan JK FF.  </vt:lpstr>
      <vt:lpstr>  Prinsip kerja:      Informasi/data dimasukan melalui word in dan        akan dikeluarkan jika ada denyut lonceng berlalu dari 1 ke 0. Karena jalan keluarnya flip-flop satu dihubungkan kepada jalan masuk flip-flop berikutnya, maka informasi didalam register akan digrser ke kanan selama tebing dari denyut lonceng (Clock).  Tabel kebenaran : </vt:lpstr>
      <vt:lpstr>2.SERIAL IN PARALEL OUT (SIPO)   Adalah register geser dengan masukan data secara serial dan keluaran data secara parelel. Gambar rangkaiannya adalah sebagai berikut: (SIPO menggunakan D-FF)     </vt:lpstr>
      <vt:lpstr>Cara kerja:       Masukan-masukan data secara deret akan dikeluarkan oleh D-FF setelah masukan denyut lonceng dari 0 ke 1. Keluaran data/informasi serial akan dapat dibaca secara paralel setelah diberikan satu komando (Read Out). Bila dijalan masuk Read Out diberi logik 0, maka semua keluaran AND adalah 0 dan bila Read Out diberi logik 1, maka pintu-pintu AND menghubung langsungkan sinyal-sinyal yang ada di Q masing-masing flip-flop. </vt:lpstr>
      <vt:lpstr>3.PARALEL IN PARALEL OUT (PIPO)     Adalah register geser dengan masukan data secara jajar/paralel dan keluaran jajar/paralel. Gambara rangkaiannya adalah sebagai berikut: (PIPO menggunakan D-FF) </vt:lpstr>
      <vt:lpstr>Cara kerja:       Sebelum dimasuki data rangkaian direset dulu agar keluaran Q semuanya 0. Setelah itu data dimasukkan secara paralel pada input D-FF dan data akan diloloskan keluar secara paralel setelah flip-flop mendapat pulsa clock dari 0 ke 1. </vt:lpstr>
      <vt:lpstr>PERANCANGAN </vt:lpstr>
      <vt:lpstr>Komponen yang digunakan : 1. 4 buah IC 74LS74N 2. 1 buah gerbang AND 7408 3. 4 buah probe warna biru, orange, merah, hijau 4. Digital clock 5. Vcc 6. Switch (saklar)  Langkah kerja : 1. Siapkan 4 buah IC 74LS74N 2. Atur letak IC agar tidak terlalu rapat 3. Letakan masing-masing probe pada celah antar IC tersebut 4. Letakan vcc diatas 5. Sambungkan vcc kesalah satu kaki saklar 6. Sambungkan kaki saklar satunya ke salah satu input gerbang AND 7408 7. Kaki input gerbang AND yang satunya sambungkan ke output –Q pada IC     terakhir 8. Sambungkan output gerbang AND ke input IC pertama     </vt:lpstr>
      <vt:lpstr> 9.  Sambungkan clock ke masing-masing IC 10. Sambungkan input pada masing-masing IC lalu hubungkan ke masing- masing probe. 11. Tekan tombol play untuk memulai rangkaian tersebut.  SIMULASI DAN PEMBAHASAN </vt:lpstr>
      <vt:lpstr>Pembahasan   A.  IC 7474 merupakan sebuah ic yang didalamnya terdapat dua buah rangkaian D flip flop jadi hanya dengan 1 ic kita akan mendapatkan 2 rangkaian D flip flop.  B. IC 7408 merupakan IC gerbang logika AND, dalam IC ini terdapat 4 gerbang logika sekaligu tetapi dalam rangkaian ini kita hanya akan menggunakan satu gerbang logika AND.  C. Clock adalah pulsa atau gelombang kotak yang dikeluarkan oleh suatu rangkaian secara terus menerus.  D. Probe digunakan sebagai indicator output pada rangkaian register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11 nama : Andika riski p               maratun sholehah               delta ehza m</dc:title>
  <dc:creator>Deltaeza</dc:creator>
  <cp:lastModifiedBy>Deltaeza</cp:lastModifiedBy>
  <cp:revision>19</cp:revision>
  <dcterms:created xsi:type="dcterms:W3CDTF">2019-06-30T11:39:07Z</dcterms:created>
  <dcterms:modified xsi:type="dcterms:W3CDTF">2019-07-01T14:48:01Z</dcterms:modified>
</cp:coreProperties>
</file>