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Project Logika Digital dan Sistem Digital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en-US"/>
              <a:t>Rangkaian Listrik Lampu Hotel</a:t>
            </a:r>
            <a:endParaRPr lang="x-none" altLang="en-US"/>
          </a:p>
          <a:p>
            <a:endParaRPr lang="x-none" altLang="en-US" sz="1600" b="1"/>
          </a:p>
          <a:p>
            <a:r>
              <a:rPr lang="x-none" altLang="en-US" sz="1600" b="1"/>
              <a:t>Kelompok 3</a:t>
            </a:r>
            <a:endParaRPr lang="x-none" altLang="en-US" sz="1600" b="1"/>
          </a:p>
          <a:p>
            <a:r>
              <a:rPr lang="x-none" altLang="en-US" sz="1600"/>
              <a:t>Dwi Candra Permana (18.11.0004)</a:t>
            </a:r>
            <a:endParaRPr lang="x-none" altLang="en-US" sz="1600"/>
          </a:p>
          <a:p>
            <a:r>
              <a:rPr lang="x-none" altLang="en-US" sz="1600"/>
              <a:t>Fendi Riawan (18.11.0268)</a:t>
            </a:r>
            <a:endParaRPr lang="x-none" altLang="en-US" sz="1600"/>
          </a:p>
          <a:p>
            <a:r>
              <a:rPr lang="x-none" altLang="en-US" sz="1600"/>
              <a:t>Adhitya Wahyu Ridwanto (18.11.0027)</a:t>
            </a:r>
            <a:endParaRPr lang="x-none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b="3222"/>
          <a:stretch>
            <a:fillRect/>
          </a:stretch>
        </p:blipFill>
        <p:spPr>
          <a:xfrm>
            <a:off x="1399540" y="1268095"/>
            <a:ext cx="9481820" cy="47104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Rangkaian</a:t>
            </a:r>
            <a:endParaRPr lang="x-none" altLang="en-US"/>
          </a:p>
        </p:txBody>
      </p:sp>
      <p:sp>
        <p:nvSpPr>
          <p:cNvPr id="5" name="Oval 4"/>
          <p:cNvSpPr/>
          <p:nvPr/>
        </p:nvSpPr>
        <p:spPr>
          <a:xfrm>
            <a:off x="5093335" y="1800225"/>
            <a:ext cx="732155" cy="411353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" name="Oval 5"/>
          <p:cNvSpPr/>
          <p:nvPr/>
        </p:nvSpPr>
        <p:spPr>
          <a:xfrm>
            <a:off x="1710690" y="4084320"/>
            <a:ext cx="588010" cy="678815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07310" y="2478405"/>
            <a:ext cx="1842135" cy="3199765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8" name="Oval 7"/>
          <p:cNvSpPr/>
          <p:nvPr/>
        </p:nvSpPr>
        <p:spPr>
          <a:xfrm>
            <a:off x="1473835" y="1370330"/>
            <a:ext cx="588010" cy="678815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9" name="Oval 8"/>
          <p:cNvSpPr/>
          <p:nvPr/>
        </p:nvSpPr>
        <p:spPr>
          <a:xfrm>
            <a:off x="7064375" y="2264410"/>
            <a:ext cx="588010" cy="678815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122795" y="4439285"/>
            <a:ext cx="588010" cy="678815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928225" y="2225040"/>
            <a:ext cx="782955" cy="3029585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630680" y="926465"/>
            <a:ext cx="31610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Arus Listrik Masuk (Positif)</a:t>
            </a:r>
            <a:endParaRPr lang="x-none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1212215" y="2573020"/>
            <a:ext cx="172402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Sambungan</a:t>
            </a:r>
            <a:endParaRPr lang="x-none" altLang="en-US"/>
          </a:p>
          <a:p>
            <a:r>
              <a:rPr lang="x-none" altLang="en-US"/>
              <a:t>(Connector)</a:t>
            </a:r>
            <a:endParaRPr lang="x-none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285750" y="3656330"/>
            <a:ext cx="19062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Ground (Negatif)</a:t>
            </a:r>
            <a:endParaRPr lang="x-none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5063490" y="1287780"/>
            <a:ext cx="8750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Saklar</a:t>
            </a:r>
            <a:endParaRPr lang="x-none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6971665" y="1771650"/>
            <a:ext cx="26244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Gerbang Logika OR</a:t>
            </a:r>
            <a:endParaRPr lang="x-none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7035800" y="3992880"/>
            <a:ext cx="2584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Gerbang Logika AND</a:t>
            </a:r>
            <a:endParaRPr lang="x-none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10040620" y="1771650"/>
            <a:ext cx="7308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LED</a:t>
            </a:r>
            <a:endParaRPr lang="x-none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6" grpId="0" bldLvl="0" animBg="1"/>
      <p:bldP spid="16" grpId="0"/>
      <p:bldP spid="14" grpId="0"/>
      <p:bldP spid="7" grpId="0" animBg="1"/>
      <p:bldP spid="5" grpId="0" animBg="1"/>
      <p:bldP spid="17" grpId="0"/>
      <p:bldP spid="9" grpId="0" animBg="1"/>
      <p:bldP spid="18" grpId="0"/>
      <p:bldP spid="10" grpId="0" bldLvl="0" animBg="1"/>
      <p:bldP spid="19" grpId="0"/>
      <p:bldP spid="12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b="3549"/>
          <a:stretch>
            <a:fillRect/>
          </a:stretch>
        </p:blipFill>
        <p:spPr>
          <a:xfrm>
            <a:off x="1383665" y="1268730"/>
            <a:ext cx="9481820" cy="469455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445" y="4485640"/>
            <a:ext cx="711835" cy="55816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130" y="5160010"/>
            <a:ext cx="467360" cy="41021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985" y="4389755"/>
            <a:ext cx="467360" cy="4102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8395" y="2272665"/>
            <a:ext cx="711835" cy="55816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9550" y="2080895"/>
            <a:ext cx="467360" cy="4102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Analisa &amp; Simulasi Rangkaian</a:t>
            </a:r>
            <a:endParaRPr lang="x-none" altLang="en-US"/>
          </a:p>
        </p:txBody>
      </p:sp>
      <p:sp>
        <p:nvSpPr>
          <p:cNvPr id="5" name="Oval 4"/>
          <p:cNvSpPr/>
          <p:nvPr/>
        </p:nvSpPr>
        <p:spPr>
          <a:xfrm>
            <a:off x="5139690" y="1830705"/>
            <a:ext cx="732155" cy="69342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8" name="Oval 7"/>
          <p:cNvSpPr/>
          <p:nvPr/>
        </p:nvSpPr>
        <p:spPr>
          <a:xfrm>
            <a:off x="1473835" y="1370330"/>
            <a:ext cx="588010" cy="678815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9" name="Oval 8"/>
          <p:cNvSpPr/>
          <p:nvPr/>
        </p:nvSpPr>
        <p:spPr>
          <a:xfrm>
            <a:off x="7064375" y="2264410"/>
            <a:ext cx="588010" cy="678815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077075" y="4439285"/>
            <a:ext cx="588010" cy="678815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975850" y="2146935"/>
            <a:ext cx="782955" cy="80137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2009140" y="1122680"/>
            <a:ext cx="31610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Arus Listrik Masuk (Positif)</a:t>
            </a:r>
            <a:endParaRPr lang="x-none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5063490" y="1287780"/>
            <a:ext cx="8750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Saklar</a:t>
            </a:r>
            <a:endParaRPr lang="x-none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6971665" y="1771650"/>
            <a:ext cx="26244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Gerbang Logika OR</a:t>
            </a:r>
            <a:endParaRPr lang="x-none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7035800" y="3992880"/>
            <a:ext cx="2584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Gerbang Logika AND</a:t>
            </a:r>
            <a:endParaRPr lang="x-none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10040620" y="1771650"/>
            <a:ext cx="7308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LED</a:t>
            </a:r>
            <a:endParaRPr lang="x-none" altLang="en-US"/>
          </a:p>
        </p:txBody>
      </p:sp>
      <p:sp>
        <p:nvSpPr>
          <p:cNvPr id="3" name="Oval 2"/>
          <p:cNvSpPr/>
          <p:nvPr/>
        </p:nvSpPr>
        <p:spPr>
          <a:xfrm>
            <a:off x="5125085" y="2930525"/>
            <a:ext cx="732155" cy="69342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62855" y="4185920"/>
            <a:ext cx="732155" cy="69342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46980" y="4923155"/>
            <a:ext cx="732155" cy="69342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883140" y="4361180"/>
            <a:ext cx="782955" cy="80137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5676900" y="2623185"/>
            <a:ext cx="8750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Saklar</a:t>
            </a:r>
            <a:endParaRPr lang="x-none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5410200" y="3846830"/>
            <a:ext cx="8750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Saklar</a:t>
            </a:r>
            <a:endParaRPr lang="x-none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5723890" y="4788535"/>
            <a:ext cx="8750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Saklar</a:t>
            </a:r>
            <a:endParaRPr lang="x-none" altLang="en-US"/>
          </a:p>
        </p:txBody>
      </p:sp>
      <p:cxnSp>
        <p:nvCxnSpPr>
          <p:cNvPr id="25" name="Straight Arrow Connector 24"/>
          <p:cNvCxnSpPr>
            <a:stCxn id="8" idx="6"/>
            <a:endCxn id="5" idx="2"/>
          </p:cNvCxnSpPr>
          <p:nvPr/>
        </p:nvCxnSpPr>
        <p:spPr>
          <a:xfrm>
            <a:off x="2061845" y="1710055"/>
            <a:ext cx="3077845" cy="46736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7" name="Straight Arrow Connector 26"/>
          <p:cNvCxnSpPr>
            <a:endCxn id="9" idx="2"/>
          </p:cNvCxnSpPr>
          <p:nvPr/>
        </p:nvCxnSpPr>
        <p:spPr>
          <a:xfrm>
            <a:off x="5876290" y="2245360"/>
            <a:ext cx="1188085" cy="35877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0" name="Straight Arrow Connector 29"/>
          <p:cNvCxnSpPr/>
          <p:nvPr/>
        </p:nvCxnSpPr>
        <p:spPr>
          <a:xfrm flipV="1">
            <a:off x="7633970" y="2580640"/>
            <a:ext cx="2571750" cy="7239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1" name="Straight Arrow Connector 30"/>
          <p:cNvCxnSpPr>
            <a:stCxn id="8" idx="6"/>
            <a:endCxn id="3" idx="2"/>
          </p:cNvCxnSpPr>
          <p:nvPr/>
        </p:nvCxnSpPr>
        <p:spPr>
          <a:xfrm>
            <a:off x="2061845" y="1710055"/>
            <a:ext cx="3063240" cy="156718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2" name="Straight Arrow Connector 31"/>
          <p:cNvCxnSpPr>
            <a:stCxn id="3" idx="6"/>
            <a:endCxn id="9" idx="2"/>
          </p:cNvCxnSpPr>
          <p:nvPr/>
        </p:nvCxnSpPr>
        <p:spPr>
          <a:xfrm flipV="1">
            <a:off x="5857240" y="2604135"/>
            <a:ext cx="1207135" cy="6731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9705" y="3133725"/>
            <a:ext cx="467360" cy="410210"/>
          </a:xfrm>
          <a:prstGeom prst="rect">
            <a:avLst/>
          </a:prstGeom>
        </p:spPr>
      </p:pic>
      <p:sp>
        <p:nvSpPr>
          <p:cNvPr id="38" name="Text Box 37"/>
          <p:cNvSpPr txBox="1"/>
          <p:nvPr/>
        </p:nvSpPr>
        <p:spPr>
          <a:xfrm>
            <a:off x="9932035" y="3875405"/>
            <a:ext cx="7308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LED</a:t>
            </a:r>
            <a:endParaRPr lang="x-none" altLang="en-US"/>
          </a:p>
        </p:txBody>
      </p:sp>
      <p:cxnSp>
        <p:nvCxnSpPr>
          <p:cNvPr id="39" name="Straight Arrow Connector 38"/>
          <p:cNvCxnSpPr>
            <a:stCxn id="8" idx="6"/>
            <a:endCxn id="11" idx="2"/>
          </p:cNvCxnSpPr>
          <p:nvPr/>
        </p:nvCxnSpPr>
        <p:spPr>
          <a:xfrm>
            <a:off x="2061845" y="1710055"/>
            <a:ext cx="3001010" cy="282257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1" name="Straight Arrow Connector 40"/>
          <p:cNvCxnSpPr>
            <a:stCxn id="11" idx="5"/>
            <a:endCxn id="10" idx="2"/>
          </p:cNvCxnSpPr>
          <p:nvPr/>
        </p:nvCxnSpPr>
        <p:spPr>
          <a:xfrm>
            <a:off x="5687695" y="4777740"/>
            <a:ext cx="1389380" cy="127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2" name="Straight Arrow Connector 41"/>
          <p:cNvCxnSpPr>
            <a:stCxn id="10" idx="6"/>
            <a:endCxn id="21" idx="2"/>
          </p:cNvCxnSpPr>
          <p:nvPr/>
        </p:nvCxnSpPr>
        <p:spPr>
          <a:xfrm flipV="1">
            <a:off x="7665085" y="4761865"/>
            <a:ext cx="2218055" cy="1714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43" name="Text Box 42"/>
          <p:cNvSpPr txBox="1"/>
          <p:nvPr/>
        </p:nvSpPr>
        <p:spPr>
          <a:xfrm>
            <a:off x="10456545" y="3851910"/>
            <a:ext cx="831850" cy="1097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6600" b="1"/>
              <a:t>?</a:t>
            </a:r>
            <a:endParaRPr lang="x-none" altLang="en-US" sz="6600" b="1"/>
          </a:p>
        </p:txBody>
      </p:sp>
      <p:grpSp>
        <p:nvGrpSpPr>
          <p:cNvPr id="53" name="Group 52"/>
          <p:cNvGrpSpPr/>
          <p:nvPr/>
        </p:nvGrpSpPr>
        <p:grpSpPr>
          <a:xfrm>
            <a:off x="7962900" y="102870"/>
            <a:ext cx="4079240" cy="2696845"/>
            <a:chOff x="10118" y="5846"/>
            <a:chExt cx="6424" cy="4247"/>
          </a:xfrm>
        </p:grpSpPr>
        <p:sp>
          <p:nvSpPr>
            <p:cNvPr id="46" name="Rectangle 45"/>
            <p:cNvSpPr/>
            <p:nvPr/>
          </p:nvSpPr>
          <p:spPr>
            <a:xfrm>
              <a:off x="10145" y="5846"/>
              <a:ext cx="6372" cy="841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0147" y="6661"/>
              <a:ext cx="6373" cy="343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49" name="Text Box 48"/>
            <p:cNvSpPr txBox="1"/>
            <p:nvPr/>
          </p:nvSpPr>
          <p:spPr>
            <a:xfrm>
              <a:off x="10118" y="5963"/>
              <a:ext cx="6424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en-US">
                  <a:solidFill>
                    <a:schemeClr val="bg1"/>
                  </a:solidFill>
                </a:rPr>
                <a:t>Tabel Kebenaran AND</a:t>
              </a:r>
              <a:endParaRPr lang="x-none" altLang="en-US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52" name="Table 51"/>
          <p:cNvGraphicFramePr/>
          <p:nvPr/>
        </p:nvGraphicFramePr>
        <p:xfrm>
          <a:off x="8137525" y="750570"/>
          <a:ext cx="36855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090"/>
                <a:gridCol w="122872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C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C ^ D</a:t>
                      </a:r>
                      <a:endParaRPr lang="x-none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4" name="Straight Arrow Connector 53"/>
          <p:cNvCxnSpPr>
            <a:stCxn id="8" idx="6"/>
            <a:endCxn id="15" idx="2"/>
          </p:cNvCxnSpPr>
          <p:nvPr/>
        </p:nvCxnSpPr>
        <p:spPr>
          <a:xfrm>
            <a:off x="2061845" y="1710055"/>
            <a:ext cx="2985135" cy="355981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6" name="Straight Arrow Connector 55"/>
          <p:cNvCxnSpPr>
            <a:stCxn id="15" idx="6"/>
            <a:endCxn id="10" idx="3"/>
          </p:cNvCxnSpPr>
          <p:nvPr/>
        </p:nvCxnSpPr>
        <p:spPr>
          <a:xfrm flipV="1">
            <a:off x="5779135" y="5018405"/>
            <a:ext cx="1384300" cy="25146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8" name="Oval 57"/>
          <p:cNvSpPr/>
          <p:nvPr/>
        </p:nvSpPr>
        <p:spPr>
          <a:xfrm>
            <a:off x="8119110" y="1058545"/>
            <a:ext cx="3703320" cy="45593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500"/>
                            </p:stCondLst>
                            <p:childTnLst>
                              <p:par>
                                <p:cTn id="1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00"/>
                            </p:stCondLst>
                            <p:childTnLst>
                              <p:par>
                                <p:cTn id="1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96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97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8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9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0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2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03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04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000"/>
                            </p:stCondLst>
                            <p:childTnLst>
                              <p:par>
                                <p:cTn id="2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000"/>
                            </p:stCondLst>
                            <p:childTnLst>
                              <p:par>
                                <p:cTn id="243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500"/>
                            </p:stCondLst>
                            <p:childTnLst>
                              <p:par>
                                <p:cTn id="247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1" presetClass="entr" presetSubtype="1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5" grpId="0" animBg="1"/>
      <p:bldP spid="17" grpId="0"/>
      <p:bldP spid="9" grpId="0" animBg="1"/>
      <p:bldP spid="18" grpId="0"/>
      <p:bldP spid="12" grpId="0" animBg="1"/>
      <p:bldP spid="20" grpId="0"/>
      <p:bldP spid="5" grpId="1" animBg="1"/>
      <p:bldP spid="12" grpId="1" animBg="1"/>
      <p:bldP spid="9" grpId="1" animBg="1"/>
      <p:bldP spid="17" grpId="1"/>
      <p:bldP spid="18" grpId="1"/>
      <p:bldP spid="20" grpId="1"/>
      <p:bldP spid="3" grpId="0" animBg="1"/>
      <p:bldP spid="22" grpId="0"/>
      <p:bldP spid="9" grpId="2" animBg="1"/>
      <p:bldP spid="18" grpId="2"/>
      <p:bldP spid="12" grpId="2" animBg="1"/>
      <p:bldP spid="20" grpId="2"/>
      <p:bldP spid="22" grpId="1"/>
      <p:bldP spid="3" grpId="1" animBg="1"/>
      <p:bldP spid="9" grpId="3" animBg="1"/>
      <p:bldP spid="12" grpId="3" animBg="1"/>
      <p:bldP spid="20" grpId="3"/>
      <p:bldP spid="18" grpId="3"/>
      <p:bldP spid="11" grpId="0" animBg="1"/>
      <p:bldP spid="23" grpId="0"/>
      <p:bldP spid="10" grpId="0" animBg="1"/>
      <p:bldP spid="19" grpId="0"/>
      <p:bldP spid="43" grpId="0"/>
      <p:bldP spid="21" grpId="0" animBg="1"/>
      <p:bldP spid="38" grpId="0"/>
      <p:bldP spid="43" grpId="1"/>
      <p:bldP spid="38" grpId="1"/>
      <p:bldP spid="21" grpId="1" animBg="1"/>
      <p:bldP spid="21" grpId="2" animBg="1"/>
      <p:bldP spid="38" grpId="2"/>
      <p:bldP spid="15" grpId="0" animBg="1"/>
      <p:bldP spid="24" grpId="0"/>
      <p:bldP spid="58" grpId="0" animBg="1"/>
      <p:bldP spid="58" grpId="1" animBg="1"/>
      <p:bldP spid="58" grpId="2" animBg="1"/>
      <p:bldP spid="58" grpId="3" animBg="1"/>
      <p:bldP spid="58" grpId="4" animBg="1"/>
      <p:bldP spid="58" grpId="5" animBg="1"/>
      <p:bldP spid="58" grpId="6" animBg="1"/>
      <p:bldP spid="58" grpId="7" animBg="1"/>
      <p:bldP spid="58" grpId="8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Kesimpulan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Untuk gerbang logika OR, jika salah satu inputnya memiliki nilai TRUE (Positif), maka output yang dihasilkan adalah TRUE</a:t>
            </a:r>
            <a:endParaRPr lang="x-none" altLang="en-US"/>
          </a:p>
          <a:p>
            <a:r>
              <a:rPr lang="x-none" altLang="en-US"/>
              <a:t>Untuk gerbang logika AND, jika salah satu outputnya bernilai FALSE (Negatif), maka output yang dihasilkan adalah FALSE</a:t>
            </a:r>
            <a:endParaRPr lang="x-none" altLang="en-US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696</Words>
  <Application>Kingsoft Office WPP</Application>
  <PresentationFormat>Widescreen</PresentationFormat>
  <Paragraphs>85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Gear Drives</vt:lpstr>
      <vt:lpstr>PowerPoint 演示文稿</vt:lpstr>
      <vt:lpstr>PowerPoint 演示文稿</vt:lpstr>
      <vt:lpstr>Rangkaian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Logika Digital dan Sistem Digital</dc:title>
  <dc:creator>Dwi Candra Permana</dc:creator>
  <cp:lastModifiedBy>Dwi Candra Permana</cp:lastModifiedBy>
  <cp:revision>8</cp:revision>
  <dcterms:created xsi:type="dcterms:W3CDTF">2019-04-08T19:07:29Z</dcterms:created>
  <dcterms:modified xsi:type="dcterms:W3CDTF">2019-04-08T19:07:29Z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