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59" r:id="rId4"/>
    <p:sldId id="260" r:id="rId5"/>
    <p:sldId id="261" r:id="rId6"/>
    <p:sldId id="272" r:id="rId7"/>
    <p:sldId id="273" r:id="rId8"/>
    <p:sldId id="262" r:id="rId9"/>
    <p:sldId id="266" r:id="rId10"/>
    <p:sldId id="269" r:id="rId11"/>
    <p:sldId id="258" r:id="rId12"/>
    <p:sldId id="274" r:id="rId13"/>
    <p:sldId id="267" r:id="rId14"/>
    <p:sldId id="264" r:id="rId15"/>
    <p:sldId id="26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307C47-8578-4F4D-876F-3AB8A26EF82B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ADA97E-FCB2-4207-8C2F-660553104D1D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445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7C47-8578-4F4D-876F-3AB8A26EF82B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A97E-FCB2-4207-8C2F-660553104D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54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7C47-8578-4F4D-876F-3AB8A26EF82B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A97E-FCB2-4207-8C2F-660553104D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994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7C47-8578-4F4D-876F-3AB8A26EF82B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A97E-FCB2-4207-8C2F-660553104D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510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307C47-8578-4F4D-876F-3AB8A26EF82B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ADA97E-FCB2-4207-8C2F-660553104D1D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12356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7C47-8578-4F4D-876F-3AB8A26EF82B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A97E-FCB2-4207-8C2F-660553104D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8976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7C47-8578-4F4D-876F-3AB8A26EF82B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A97E-FCB2-4207-8C2F-660553104D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31222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7C47-8578-4F4D-876F-3AB8A26EF82B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A97E-FCB2-4207-8C2F-660553104D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337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7C47-8578-4F4D-876F-3AB8A26EF82B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A97E-FCB2-4207-8C2F-660553104D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784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D307C47-8578-4F4D-876F-3AB8A26EF82B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ADA97E-FCB2-4207-8C2F-660553104D1D}" type="slidenum">
              <a:rPr lang="en-ID" smtClean="0"/>
              <a:t>‹#›</a:t>
            </a:fld>
            <a:endParaRPr lang="en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56827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D307C47-8578-4F4D-876F-3AB8A26EF82B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ADA97E-FCB2-4207-8C2F-660553104D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280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307C47-8578-4F4D-876F-3AB8A26EF82B}" type="datetimeFigureOut">
              <a:rPr lang="en-ID" smtClean="0"/>
              <a:t>16/04/2019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ADA97E-FCB2-4207-8C2F-660553104D1D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40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23390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digital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0052" y="4327301"/>
            <a:ext cx="7017488" cy="2137893"/>
          </a:xfrm>
        </p:spPr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4 :</a:t>
            </a:r>
          </a:p>
          <a:p>
            <a:pPr marL="457200" indent="-457200">
              <a:buAutoNum type="arabicPeriod"/>
            </a:pPr>
            <a:r>
              <a:rPr lang="en-US" dirty="0" err="1"/>
              <a:t>Titin</a:t>
            </a:r>
            <a:r>
              <a:rPr lang="en-US" dirty="0"/>
              <a:t> </a:t>
            </a:r>
            <a:r>
              <a:rPr lang="en-US" dirty="0" err="1"/>
              <a:t>sulistiowati</a:t>
            </a:r>
            <a:r>
              <a:rPr lang="en-US" dirty="0"/>
              <a:t>	(18.11.0005)</a:t>
            </a:r>
          </a:p>
          <a:p>
            <a:pPr marL="342900" indent="-342900">
              <a:buAutoNum type="arabicPeriod"/>
            </a:pPr>
            <a:r>
              <a:rPr lang="en-US" dirty="0" err="1"/>
              <a:t>Paras</a:t>
            </a:r>
            <a:r>
              <a:rPr lang="en-US" dirty="0"/>
              <a:t> </a:t>
            </a:r>
            <a:r>
              <a:rPr lang="en-US" dirty="0" err="1"/>
              <a:t>Taufani</a:t>
            </a:r>
            <a:r>
              <a:rPr lang="en-US" dirty="0"/>
              <a:t>		(18.11.0028)</a:t>
            </a:r>
          </a:p>
          <a:p>
            <a:pPr marL="342900" indent="-342900">
              <a:buAutoNum type="arabicPeriod"/>
            </a:pPr>
            <a:r>
              <a:rPr lang="en-US" dirty="0" err="1"/>
              <a:t>Syahida</a:t>
            </a:r>
            <a:r>
              <a:rPr lang="en-US" dirty="0"/>
              <a:t> </a:t>
            </a:r>
            <a:r>
              <a:rPr lang="en-US" dirty="0" err="1"/>
              <a:t>Melania</a:t>
            </a:r>
            <a:r>
              <a:rPr lang="en-US" dirty="0"/>
              <a:t> h.	(18.11.0259)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1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E845-3FF7-4A84-8297-D5AF66B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998" y="2231342"/>
            <a:ext cx="8187071" cy="2395315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Pengujian</a:t>
            </a:r>
            <a:br>
              <a:rPr lang="en-ID" dirty="0"/>
            </a:br>
            <a:r>
              <a:rPr lang="en-ID" dirty="0" err="1"/>
              <a:t>rangkaian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9415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97CA60-9ECC-425D-8F6D-015BACD8A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83046"/>
              </p:ext>
            </p:extLst>
          </p:nvPr>
        </p:nvGraphicFramePr>
        <p:xfrm>
          <a:off x="2032000" y="1574800"/>
          <a:ext cx="8128000" cy="3708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209228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92637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12121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0100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1653043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54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Q1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Q2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7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8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40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31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2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38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9922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49FF97A-D40B-48E4-9757-14349D038C7E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4800" dirty="0"/>
              <a:t>TABEL KEBENARAN</a:t>
            </a:r>
          </a:p>
        </p:txBody>
      </p:sp>
    </p:spTree>
    <p:extLst>
      <p:ext uri="{BB962C8B-B14F-4D97-AF65-F5344CB8AC3E}">
        <p14:creationId xmlns:p14="http://schemas.microsoft.com/office/powerpoint/2010/main" val="181351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E845-3FF7-4A84-8297-D5AF66B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542" y="1600355"/>
            <a:ext cx="8187071" cy="2395315"/>
          </a:xfrm>
        </p:spPr>
        <p:txBody>
          <a:bodyPr>
            <a:normAutofit/>
          </a:bodyPr>
          <a:lstStyle/>
          <a:p>
            <a:r>
              <a:rPr lang="en-ID" dirty="0" err="1"/>
              <a:t>kesimpulan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286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BAE797-5424-4EA9-8278-F1C8BEF29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82736"/>
              </p:ext>
            </p:extLst>
          </p:nvPr>
        </p:nvGraphicFramePr>
        <p:xfrm>
          <a:off x="2276839" y="3428999"/>
          <a:ext cx="8128000" cy="2225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209228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92637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12121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0100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1653043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54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Q1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Q2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7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8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40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3170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D4181A-6DC3-4DF2-98DA-9724853E449A}"/>
              </a:ext>
            </a:extLst>
          </p:cNvPr>
          <p:cNvSpPr txBox="1"/>
          <p:nvPr/>
        </p:nvSpPr>
        <p:spPr>
          <a:xfrm>
            <a:off x="5857881" y="2297815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/>
              <a:t>Q1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2381FD-1EEB-422D-9536-730F7114E9A6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4800" dirty="0" err="1"/>
              <a:t>kesimpulan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79346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97CA60-9ECC-425D-8F6D-015BACD8A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94315"/>
              </p:ext>
            </p:extLst>
          </p:nvPr>
        </p:nvGraphicFramePr>
        <p:xfrm>
          <a:off x="2276839" y="3428999"/>
          <a:ext cx="8128000" cy="2225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209228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92637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12121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0100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1653043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54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J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Q1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Q2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7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8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40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3170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7FB1FD5-6838-4959-A914-F9D372226C78}"/>
              </a:ext>
            </a:extLst>
          </p:cNvPr>
          <p:cNvSpPr txBox="1"/>
          <p:nvPr/>
        </p:nvSpPr>
        <p:spPr>
          <a:xfrm>
            <a:off x="5857881" y="2297815"/>
            <a:ext cx="9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92483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D61D-6C54-4008-97DD-875EACBC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74" y="2074707"/>
            <a:ext cx="10178322" cy="440090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https://www.google.com/amp/s/putulolin.wordpress.com/2009/04/07/flip-flop/amp/</a:t>
            </a:r>
            <a:br>
              <a:rPr lang="en-ID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https://www.google.com/amp/s/aulia2910.wordpress.com/2010/05/11/pertemuan-tgl-7-april-2010-bab-5-flip-flop/amp/</a:t>
            </a:r>
            <a:br>
              <a:rPr lang="en-ID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http://www.futurlec.com/74/IC7476.shtml</a:t>
            </a:r>
            <a:endParaRPr lang="en-ID" sz="2800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73111F-01ED-4328-B8DA-7EC41E62B61D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dirty="0">
                <a:solidFill>
                  <a:schemeClr val="tx1"/>
                </a:solidFill>
              </a:rPr>
              <a:t>Daftar </a:t>
            </a:r>
            <a:r>
              <a:rPr lang="en-ID" dirty="0" err="1">
                <a:solidFill>
                  <a:schemeClr val="tx1"/>
                </a:solidFill>
              </a:rPr>
              <a:t>pustaka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52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F22A-4FB8-444C-ADAA-ABDD3483B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Terima</a:t>
            </a:r>
            <a:r>
              <a:rPr lang="en-ID" dirty="0"/>
              <a:t> Kasih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23D9D-C7E7-4D3C-BC00-6F54146A8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936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C98D-D9A9-4BB7-A696-67D2E536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ID" sz="4800" dirty="0" err="1"/>
              <a:t>Rangkaian</a:t>
            </a:r>
            <a:r>
              <a:rPr lang="en-ID" sz="4800" dirty="0"/>
              <a:t> flip-flop </a:t>
            </a:r>
            <a:r>
              <a:rPr lang="en-ID" sz="4800" dirty="0" err="1"/>
              <a:t>dengan</a:t>
            </a:r>
            <a:r>
              <a:rPr lang="en-ID" sz="4800" dirty="0"/>
              <a:t> </a:t>
            </a:r>
            <a:r>
              <a:rPr lang="en-ID" sz="4800" dirty="0" err="1"/>
              <a:t>ic</a:t>
            </a:r>
            <a:r>
              <a:rPr lang="en-ID" sz="4800" dirty="0"/>
              <a:t> 7476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80F8E-2D17-42EF-9393-99B9B1CCE35F}"/>
              </a:ext>
            </a:extLst>
          </p:cNvPr>
          <p:cNvSpPr txBox="1"/>
          <p:nvPr/>
        </p:nvSpPr>
        <p:spPr>
          <a:xfrm>
            <a:off x="1251678" y="1383198"/>
            <a:ext cx="780217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 err="1"/>
              <a:t>Bahan</a:t>
            </a:r>
            <a:r>
              <a:rPr lang="en-ID" sz="3200" b="1" dirty="0"/>
              <a:t> </a:t>
            </a:r>
            <a:r>
              <a:rPr lang="en-ID" sz="3200" b="1" dirty="0" err="1"/>
              <a:t>Bahan</a:t>
            </a:r>
            <a:r>
              <a:rPr lang="en-ID" sz="3200" b="1" dirty="0"/>
              <a:t> yang di </a:t>
            </a:r>
            <a:r>
              <a:rPr lang="en-ID" sz="3200" b="1" dirty="0" err="1"/>
              <a:t>gunakan</a:t>
            </a:r>
            <a:r>
              <a:rPr lang="en-ID" sz="3200" b="1" dirty="0"/>
              <a:t> : </a:t>
            </a:r>
          </a:p>
          <a:p>
            <a:endParaRPr lang="en-ID" sz="2400" dirty="0"/>
          </a:p>
          <a:p>
            <a:r>
              <a:rPr lang="en-ID" sz="2400" dirty="0"/>
              <a:t>	1. IC 7476</a:t>
            </a:r>
          </a:p>
          <a:p>
            <a:r>
              <a:rPr lang="en-ID" sz="2400" dirty="0"/>
              <a:t>	</a:t>
            </a:r>
          </a:p>
          <a:p>
            <a:r>
              <a:rPr lang="en-ID" sz="2400" dirty="0"/>
              <a:t>	2. </a:t>
            </a:r>
            <a:r>
              <a:rPr lang="en-ID" sz="2400" dirty="0" err="1"/>
              <a:t>Catu</a:t>
            </a:r>
            <a:r>
              <a:rPr lang="en-ID" sz="2400" dirty="0"/>
              <a:t> </a:t>
            </a:r>
            <a:r>
              <a:rPr lang="en-ID" sz="2400" dirty="0" err="1"/>
              <a:t>Daya</a:t>
            </a:r>
            <a:r>
              <a:rPr lang="en-ID" sz="2400" dirty="0"/>
              <a:t> (</a:t>
            </a:r>
            <a:r>
              <a:rPr lang="en-ID" sz="2400" dirty="0" err="1"/>
              <a:t>Vcc</a:t>
            </a:r>
            <a:r>
              <a:rPr lang="en-ID" sz="2400" dirty="0"/>
              <a:t>)</a:t>
            </a:r>
          </a:p>
          <a:p>
            <a:r>
              <a:rPr lang="en-ID" sz="2400" dirty="0"/>
              <a:t>	</a:t>
            </a:r>
          </a:p>
          <a:p>
            <a:r>
              <a:rPr lang="en-ID" sz="2400" dirty="0"/>
              <a:t>	3. Ground </a:t>
            </a:r>
          </a:p>
          <a:p>
            <a:r>
              <a:rPr lang="en-ID" sz="2400" dirty="0"/>
              <a:t>	</a:t>
            </a:r>
          </a:p>
          <a:p>
            <a:r>
              <a:rPr lang="en-ID" sz="2400" dirty="0"/>
              <a:t>	4. Indicator</a:t>
            </a:r>
          </a:p>
          <a:p>
            <a:r>
              <a:rPr lang="en-ID" sz="2400" dirty="0"/>
              <a:t>	</a:t>
            </a:r>
          </a:p>
          <a:p>
            <a:r>
              <a:rPr lang="en-ID" sz="2400" dirty="0"/>
              <a:t>	5. Switch</a:t>
            </a:r>
          </a:p>
          <a:p>
            <a:endParaRPr lang="en-ID" sz="2400" dirty="0"/>
          </a:p>
          <a:p>
            <a:r>
              <a:rPr lang="en-ID" sz="2400" dirty="0"/>
              <a:t>	</a:t>
            </a:r>
          </a:p>
          <a:p>
            <a:r>
              <a:rPr lang="en-ID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6797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765B-311A-401C-A98A-7A1A54C3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783" y="321971"/>
            <a:ext cx="3664377" cy="1068947"/>
          </a:xfrm>
        </p:spPr>
        <p:txBody>
          <a:bodyPr>
            <a:normAutofit fontScale="90000"/>
          </a:bodyPr>
          <a:lstStyle/>
          <a:p>
            <a:pPr algn="ctr"/>
            <a:r>
              <a:rPr lang="en-ID" sz="3600" dirty="0" err="1"/>
              <a:t>penjelasan</a:t>
            </a:r>
            <a:br>
              <a:rPr lang="en-ID" sz="3600" dirty="0"/>
            </a:br>
            <a:r>
              <a:rPr lang="en-ID" sz="3600" dirty="0" err="1"/>
              <a:t>Ic</a:t>
            </a:r>
            <a:r>
              <a:rPr lang="en-ID" sz="3600" dirty="0"/>
              <a:t> 7476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ADD22E-153F-4F48-9E63-0C22F2E33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83" y="1558344"/>
            <a:ext cx="3664377" cy="46492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C6014-CFA7-48E3-BC4A-84CC40DFF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674" y="436006"/>
            <a:ext cx="6078828" cy="5985987"/>
          </a:xfrm>
        </p:spPr>
        <p:txBody>
          <a:bodyPr/>
          <a:lstStyle/>
          <a:p>
            <a:r>
              <a:rPr lang="en-ID" sz="1800" b="1" dirty="0">
                <a:solidFill>
                  <a:schemeClr val="tx1"/>
                </a:solidFill>
              </a:rPr>
              <a:t>IC SN 7476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Adalah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keluarga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dari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b="1" dirty="0">
                <a:solidFill>
                  <a:schemeClr val="tx1"/>
                </a:solidFill>
              </a:rPr>
              <a:t>IC TTL ( TRANSISTOR TRANSSTOR LOGIC ).  </a:t>
            </a:r>
            <a:r>
              <a:rPr lang="en-ID" sz="1800" dirty="0">
                <a:solidFill>
                  <a:schemeClr val="tx1"/>
                </a:solidFill>
              </a:rPr>
              <a:t>IC TTL </a:t>
            </a:r>
            <a:r>
              <a:rPr lang="en-ID" sz="1800" dirty="0" err="1">
                <a:solidFill>
                  <a:schemeClr val="tx1"/>
                </a:solidFill>
              </a:rPr>
              <a:t>adalah</a:t>
            </a:r>
            <a:r>
              <a:rPr lang="en-ID" sz="1800" dirty="0">
                <a:solidFill>
                  <a:schemeClr val="tx1"/>
                </a:solidFill>
              </a:rPr>
              <a:t> IC yang </a:t>
            </a:r>
            <a:r>
              <a:rPr lang="en-ID" sz="1800" dirty="0" err="1">
                <a:solidFill>
                  <a:schemeClr val="tx1"/>
                </a:solidFill>
              </a:rPr>
              <a:t>menggunakan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tegangan</a:t>
            </a:r>
            <a:r>
              <a:rPr lang="en-ID" sz="1800" dirty="0">
                <a:solidFill>
                  <a:schemeClr val="tx1"/>
                </a:solidFill>
              </a:rPr>
              <a:t> yang </a:t>
            </a:r>
            <a:r>
              <a:rPr lang="en-ID" sz="1800" dirty="0" err="1">
                <a:solidFill>
                  <a:schemeClr val="tx1"/>
                </a:solidFill>
              </a:rPr>
              <a:t>relatif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rendah</a:t>
            </a:r>
            <a:r>
              <a:rPr lang="en-ID" sz="1800" dirty="0">
                <a:solidFill>
                  <a:schemeClr val="tx1"/>
                </a:solidFill>
              </a:rPr>
              <a:t> , </a:t>
            </a:r>
            <a:r>
              <a:rPr lang="en-ID" sz="1800" dirty="0" err="1">
                <a:solidFill>
                  <a:schemeClr val="tx1"/>
                </a:solidFill>
              </a:rPr>
              <a:t>yaitu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antara</a:t>
            </a:r>
            <a:r>
              <a:rPr lang="en-ID" sz="1800" dirty="0">
                <a:solidFill>
                  <a:schemeClr val="tx1"/>
                </a:solidFill>
              </a:rPr>
              <a:t> 4,75 V </a:t>
            </a:r>
            <a:r>
              <a:rPr lang="en-ID" sz="1800" dirty="0" err="1">
                <a:solidFill>
                  <a:schemeClr val="tx1"/>
                </a:solidFill>
              </a:rPr>
              <a:t>sampai</a:t>
            </a:r>
            <a:r>
              <a:rPr lang="en-ID" sz="1800" dirty="0">
                <a:solidFill>
                  <a:schemeClr val="tx1"/>
                </a:solidFill>
              </a:rPr>
              <a:t> 5,25 V. </a:t>
            </a:r>
            <a:r>
              <a:rPr lang="en-ID" sz="1800" dirty="0" err="1">
                <a:solidFill>
                  <a:schemeClr val="tx1"/>
                </a:solidFill>
              </a:rPr>
              <a:t>Komponen</a:t>
            </a:r>
            <a:r>
              <a:rPr lang="en-ID" sz="1800" dirty="0">
                <a:solidFill>
                  <a:schemeClr val="tx1"/>
                </a:solidFill>
              </a:rPr>
              <a:t> Utama </a:t>
            </a:r>
            <a:r>
              <a:rPr lang="en-ID" sz="1800" dirty="0" err="1">
                <a:solidFill>
                  <a:schemeClr val="tx1"/>
                </a:solidFill>
              </a:rPr>
              <a:t>dari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ic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ini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adalah</a:t>
            </a:r>
            <a:r>
              <a:rPr lang="en-ID" sz="1800" dirty="0">
                <a:solidFill>
                  <a:schemeClr val="tx1"/>
                </a:solidFill>
              </a:rPr>
              <a:t> transistor yang di </a:t>
            </a:r>
            <a:r>
              <a:rPr lang="en-ID" sz="1800" dirty="0" err="1">
                <a:solidFill>
                  <a:schemeClr val="tx1"/>
                </a:solidFill>
              </a:rPr>
              <a:t>gabungkan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sehingga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membentuk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dua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keadaan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i="1" dirty="0">
                <a:solidFill>
                  <a:schemeClr val="tx1"/>
                </a:solidFill>
              </a:rPr>
              <a:t>(ON/OFF). </a:t>
            </a:r>
            <a:r>
              <a:rPr lang="en-ID" sz="1800" dirty="0" err="1">
                <a:solidFill>
                  <a:schemeClr val="tx1"/>
                </a:solidFill>
              </a:rPr>
              <a:t>Dengan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mengendalikan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kondisi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i="1" dirty="0">
                <a:solidFill>
                  <a:schemeClr val="tx1"/>
                </a:solidFill>
              </a:rPr>
              <a:t>(ON/OFF) </a:t>
            </a:r>
            <a:r>
              <a:rPr lang="en-ID" sz="1800" dirty="0">
                <a:solidFill>
                  <a:schemeClr val="tx1"/>
                </a:solidFill>
              </a:rPr>
              <a:t>transistor pada </a:t>
            </a:r>
            <a:r>
              <a:rPr lang="en-ID" sz="1800" dirty="0" err="1">
                <a:solidFill>
                  <a:schemeClr val="tx1"/>
                </a:solidFill>
              </a:rPr>
              <a:t>ic</a:t>
            </a:r>
            <a:r>
              <a:rPr lang="en-ID" sz="1800" dirty="0">
                <a:solidFill>
                  <a:schemeClr val="tx1"/>
                </a:solidFill>
              </a:rPr>
              <a:t> digital, </a:t>
            </a:r>
            <a:r>
              <a:rPr lang="en-ID" sz="1800" dirty="0" err="1">
                <a:solidFill>
                  <a:schemeClr val="tx1"/>
                </a:solidFill>
              </a:rPr>
              <a:t>dapat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dibuat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berbagai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fungsi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logika</a:t>
            </a:r>
            <a:r>
              <a:rPr lang="en-ID" sz="1800" dirty="0">
                <a:solidFill>
                  <a:schemeClr val="tx1"/>
                </a:solidFill>
              </a:rPr>
              <a:t>.  Ada 3 </a:t>
            </a:r>
            <a:r>
              <a:rPr lang="en-ID" sz="1800" dirty="0" err="1">
                <a:solidFill>
                  <a:schemeClr val="tx1"/>
                </a:solidFill>
              </a:rPr>
              <a:t>logika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dasar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yaitu</a:t>
            </a:r>
            <a:r>
              <a:rPr lang="en-ID" sz="1800" dirty="0">
                <a:solidFill>
                  <a:schemeClr val="tx1"/>
                </a:solidFill>
              </a:rPr>
              <a:t> AND , OR dan NOT.</a:t>
            </a:r>
          </a:p>
          <a:p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8A68F-E95A-424B-A119-676F9F8C7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96" y="3110529"/>
            <a:ext cx="3848253" cy="33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8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6F3F85-1F49-4676-804B-34425EA2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265" y="457200"/>
            <a:ext cx="4043966" cy="1229931"/>
          </a:xfrm>
        </p:spPr>
        <p:txBody>
          <a:bodyPr>
            <a:noAutofit/>
          </a:bodyPr>
          <a:lstStyle/>
          <a:p>
            <a:pPr algn="ctr"/>
            <a:r>
              <a:rPr lang="en-ID" sz="4000" dirty="0" err="1"/>
              <a:t>penjelasan</a:t>
            </a:r>
            <a:br>
              <a:rPr lang="en-ID" sz="3600" dirty="0">
                <a:solidFill>
                  <a:schemeClr val="tx1"/>
                </a:solidFill>
              </a:rPr>
            </a:br>
            <a:r>
              <a:rPr lang="en-US" sz="2800" dirty="0" err="1"/>
              <a:t>Vcc</a:t>
            </a:r>
            <a:r>
              <a:rPr lang="en-US" sz="2800" dirty="0"/>
              <a:t> &amp; Ground</a:t>
            </a:r>
            <a:endParaRPr lang="en-ID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843CB-FB51-4EE2-9036-22A9A4217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6819" y="457200"/>
            <a:ext cx="6290499" cy="6059510"/>
          </a:xfrm>
        </p:spPr>
        <p:txBody>
          <a:bodyPr/>
          <a:lstStyle/>
          <a:p>
            <a:r>
              <a:rPr lang="en-US" sz="3200" b="1" dirty="0" err="1">
                <a:solidFill>
                  <a:schemeClr val="tx1"/>
                </a:solidFill>
              </a:rPr>
              <a:t>Vcc</a:t>
            </a:r>
            <a:endParaRPr lang="en-ID" sz="3200" b="1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 </a:t>
            </a:r>
            <a:endParaRPr lang="en-ID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Catu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daya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atau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pemberi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inputan</a:t>
            </a:r>
            <a:r>
              <a:rPr lang="en-US" sz="3200" dirty="0">
                <a:solidFill>
                  <a:schemeClr val="tx1"/>
                </a:solidFill>
              </a:rPr>
              <a:t> 1</a:t>
            </a:r>
            <a:endParaRPr lang="en-ID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 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Ground</a:t>
            </a:r>
            <a:endParaRPr lang="en-ID" sz="3200" b="1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 </a:t>
            </a:r>
            <a:endParaRPr lang="en-ID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Pemberi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inputan</a:t>
            </a:r>
            <a:r>
              <a:rPr lang="en-US" sz="3200" dirty="0">
                <a:solidFill>
                  <a:schemeClr val="tx1"/>
                </a:solidFill>
              </a:rPr>
              <a:t> 0 &amp; </a:t>
            </a:r>
            <a:r>
              <a:rPr lang="en-US" sz="3200" dirty="0" err="1">
                <a:solidFill>
                  <a:schemeClr val="tx1"/>
                </a:solidFill>
              </a:rPr>
              <a:t>pengaman</a:t>
            </a:r>
            <a:endParaRPr lang="en-ID" sz="3200" dirty="0">
              <a:solidFill>
                <a:schemeClr val="tx1"/>
              </a:solidFill>
            </a:endParaRPr>
          </a:p>
          <a:p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9C1539-F62C-450C-B3FF-FF11C5142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986" y="2064152"/>
            <a:ext cx="2643066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7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4494-9B09-440C-B661-00A4F83F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D" sz="2800" dirty="0" err="1"/>
              <a:t>Penjelasan</a:t>
            </a:r>
            <a:r>
              <a:rPr lang="en-ID" sz="2400" dirty="0" err="1"/>
              <a:t>indicator</a:t>
            </a:r>
            <a:br>
              <a:rPr lang="en-ID" sz="2400" dirty="0"/>
            </a:br>
            <a:r>
              <a:rPr lang="en-ID" sz="2400" dirty="0"/>
              <a:t>&amp; </a:t>
            </a:r>
            <a:br>
              <a:rPr lang="en-ID" sz="2400" dirty="0"/>
            </a:br>
            <a:r>
              <a:rPr lang="en-ID" sz="2400" dirty="0"/>
              <a:t> switch</a:t>
            </a:r>
            <a:endParaRPr lang="en-ID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255A9-4C1D-4480-94E3-72B0F03C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>
                <a:solidFill>
                  <a:schemeClr val="tx1"/>
                </a:solidFill>
              </a:rPr>
              <a:t>INDIKATOR</a:t>
            </a:r>
            <a:endParaRPr lang="en-ID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D" dirty="0">
                <a:solidFill>
                  <a:schemeClr val="tx1"/>
                </a:solidFill>
              </a:rPr>
              <a:t>	</a:t>
            </a:r>
            <a:r>
              <a:rPr lang="en-ID" dirty="0" err="1">
                <a:solidFill>
                  <a:schemeClr val="tx1"/>
                </a:solidFill>
              </a:rPr>
              <a:t>kumpulan</a:t>
            </a:r>
            <a:r>
              <a:rPr lang="en-ID" dirty="0">
                <a:solidFill>
                  <a:schemeClr val="tx1"/>
                </a:solidFill>
              </a:rPr>
              <a:t> variable yang </a:t>
            </a:r>
            <a:r>
              <a:rPr lang="en-ID" dirty="0" err="1">
                <a:solidFill>
                  <a:schemeClr val="tx1"/>
                </a:solidFill>
              </a:rPr>
              <a:t>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menunjukan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kepada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pengguna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suatu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kondisi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tertentu</a:t>
            </a:r>
            <a:endParaRPr lang="en-ID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D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SWITCH</a:t>
            </a:r>
            <a:endParaRPr lang="en-ID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D" dirty="0">
                <a:solidFill>
                  <a:schemeClr val="tx1"/>
                </a:solidFill>
              </a:rPr>
              <a:t>	di </a:t>
            </a:r>
            <a:r>
              <a:rPr lang="en-ID" dirty="0" err="1">
                <a:solidFill>
                  <a:schemeClr val="tx1"/>
                </a:solidFill>
              </a:rPr>
              <a:t>gunakan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untuk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memutuskan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atau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menghubngkan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arus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listrik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4E0E1-88E8-4073-B55C-CDCD1E43B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884" y="1912036"/>
            <a:ext cx="3158035" cy="17046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A4C3F-BE3B-4D0A-B7EB-AF95500EC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484" y="3874823"/>
            <a:ext cx="2562918" cy="25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0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E845-3FF7-4A84-8297-D5AF66B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998" y="2231342"/>
            <a:ext cx="8187071" cy="2395315"/>
          </a:xfrm>
        </p:spPr>
        <p:txBody>
          <a:bodyPr>
            <a:normAutofit fontScale="90000"/>
          </a:bodyPr>
          <a:lstStyle/>
          <a:p>
            <a:r>
              <a:rPr lang="en-ID" dirty="0"/>
              <a:t>PEMBUATAN </a:t>
            </a:r>
            <a:r>
              <a:rPr lang="en-ID" dirty="0" err="1"/>
              <a:t>rangkaian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0032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025257-D307-43FC-AA3E-EAF6D84F8E4B}"/>
              </a:ext>
            </a:extLst>
          </p:cNvPr>
          <p:cNvSpPr txBox="1"/>
          <p:nvPr/>
        </p:nvSpPr>
        <p:spPr>
          <a:xfrm>
            <a:off x="796343" y="582067"/>
            <a:ext cx="105993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letakan</a:t>
            </a:r>
            <a:r>
              <a:rPr lang="en-US" sz="2800" dirty="0"/>
              <a:t> IC 7476 </a:t>
            </a:r>
            <a:r>
              <a:rPr lang="en-US" sz="2800" dirty="0" err="1"/>
              <a:t>kedalam</a:t>
            </a:r>
            <a:r>
              <a:rPr lang="en-US" sz="2800" dirty="0"/>
              <a:t> </a:t>
            </a:r>
            <a:r>
              <a:rPr lang="en-US" sz="2800" dirty="0" err="1"/>
              <a:t>papan</a:t>
            </a:r>
            <a:r>
              <a:rPr lang="en-US" sz="2800" dirty="0"/>
              <a:t> </a:t>
            </a:r>
            <a:r>
              <a:rPr lang="en-US" sz="2800" dirty="0" err="1"/>
              <a:t>rangkaian</a:t>
            </a:r>
            <a:endParaRPr lang="en-ID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hubungkan</a:t>
            </a:r>
            <a:r>
              <a:rPr lang="en-US" sz="2800" dirty="0"/>
              <a:t> </a:t>
            </a:r>
            <a:r>
              <a:rPr lang="en-US" sz="2800" dirty="0" err="1"/>
              <a:t>kabel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  kaki IC no. 13 (GND) </a:t>
            </a:r>
            <a:r>
              <a:rPr lang="en-US" sz="2800" dirty="0" err="1"/>
              <a:t>ke</a:t>
            </a:r>
            <a:r>
              <a:rPr lang="en-US" sz="2800" dirty="0"/>
              <a:t> ground</a:t>
            </a:r>
            <a:endParaRPr lang="en-ID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hubungkan</a:t>
            </a:r>
            <a:r>
              <a:rPr lang="en-US" sz="2800" dirty="0"/>
              <a:t> </a:t>
            </a:r>
            <a:r>
              <a:rPr lang="en-US" sz="2800" dirty="0" err="1"/>
              <a:t>kabel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  kaki VCC </a:t>
            </a:r>
            <a:r>
              <a:rPr lang="en-US" sz="2800" dirty="0" err="1"/>
              <a:t>atau</a:t>
            </a:r>
            <a:r>
              <a:rPr lang="en-US" sz="2800" dirty="0"/>
              <a:t> kaki no.5 dan kaki no.2 (preset) </a:t>
            </a:r>
            <a:r>
              <a:rPr lang="en-US" sz="2800" dirty="0" err="1"/>
              <a:t>ke</a:t>
            </a:r>
            <a:r>
              <a:rPr lang="en-US" sz="2800" dirty="0"/>
              <a:t> VCC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masukkan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</a:t>
            </a:r>
            <a:r>
              <a:rPr lang="en-US" sz="2800" dirty="0" err="1"/>
              <a:t>listrik</a:t>
            </a:r>
            <a:endParaRPr lang="en-ID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hubungkan</a:t>
            </a:r>
            <a:r>
              <a:rPr lang="en-US" sz="2800" dirty="0"/>
              <a:t> </a:t>
            </a:r>
            <a:r>
              <a:rPr lang="en-US" sz="2800" dirty="0" err="1"/>
              <a:t>kabel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switch </a:t>
            </a:r>
            <a:r>
              <a:rPr lang="en-US" sz="2800" dirty="0" err="1"/>
              <a:t>pertama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kaki IC 1CLK (clock) </a:t>
            </a:r>
            <a:r>
              <a:rPr lang="en-US" sz="2800" dirty="0" err="1"/>
              <a:t>atau</a:t>
            </a:r>
            <a:r>
              <a:rPr lang="en-US" sz="2800" dirty="0"/>
              <a:t> kaki IC no.1</a:t>
            </a:r>
            <a:endParaRPr lang="en-ID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hubungkan</a:t>
            </a:r>
            <a:r>
              <a:rPr lang="en-US" sz="2800" dirty="0"/>
              <a:t> </a:t>
            </a:r>
            <a:r>
              <a:rPr lang="en-US" sz="2800" dirty="0" err="1"/>
              <a:t>kabel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switch </a:t>
            </a:r>
            <a:r>
              <a:rPr lang="en-US" sz="2800" dirty="0" err="1"/>
              <a:t>kedua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kaki IC 1CLR (clear) </a:t>
            </a:r>
            <a:r>
              <a:rPr lang="en-US" sz="2800" dirty="0" err="1"/>
              <a:t>atau</a:t>
            </a:r>
            <a:r>
              <a:rPr lang="en-US" sz="2800" dirty="0"/>
              <a:t> kaki IC no.3</a:t>
            </a:r>
            <a:endParaRPr lang="en-ID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hubungkan</a:t>
            </a:r>
            <a:r>
              <a:rPr lang="en-US" sz="2800" dirty="0"/>
              <a:t> </a:t>
            </a:r>
            <a:r>
              <a:rPr lang="en-US" sz="2800" dirty="0" err="1"/>
              <a:t>kabel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switch </a:t>
            </a:r>
            <a:r>
              <a:rPr lang="en-US" sz="2800" dirty="0" err="1"/>
              <a:t>ketiga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kaki IC 1J </a:t>
            </a:r>
            <a:r>
              <a:rPr lang="en-US" sz="2800" dirty="0" err="1"/>
              <a:t>atau</a:t>
            </a:r>
            <a:r>
              <a:rPr lang="en-US" sz="2800" dirty="0"/>
              <a:t> kaki IC no.4</a:t>
            </a:r>
            <a:endParaRPr lang="en-ID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hubungkan</a:t>
            </a:r>
            <a:r>
              <a:rPr lang="en-US" sz="2800" dirty="0"/>
              <a:t> </a:t>
            </a:r>
            <a:r>
              <a:rPr lang="en-US" sz="2800" dirty="0" err="1"/>
              <a:t>kabel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switch </a:t>
            </a:r>
            <a:r>
              <a:rPr lang="en-US" sz="2800" dirty="0" err="1"/>
              <a:t>kedua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kaki IC 1K </a:t>
            </a:r>
            <a:r>
              <a:rPr lang="en-US" sz="2800" dirty="0" err="1"/>
              <a:t>atau</a:t>
            </a:r>
            <a:r>
              <a:rPr lang="en-US" sz="2800" dirty="0"/>
              <a:t> kaki IC no.16</a:t>
            </a:r>
            <a:endParaRPr lang="en-ID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hubungkan</a:t>
            </a:r>
            <a:r>
              <a:rPr lang="en-US" sz="2800" dirty="0"/>
              <a:t> </a:t>
            </a:r>
            <a:r>
              <a:rPr lang="en-US" sz="2800" dirty="0" err="1"/>
              <a:t>kabel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kaki IC no.14 dan 15 </a:t>
            </a: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LED (logic monitor) yang </a:t>
            </a:r>
            <a:r>
              <a:rPr lang="en-US" sz="2800" dirty="0" err="1"/>
              <a:t>berbeda</a:t>
            </a:r>
            <a:r>
              <a:rPr lang="en-US" sz="2800" dirty="0"/>
              <a:t> (</a:t>
            </a:r>
            <a:r>
              <a:rPr lang="en-US" sz="2800" dirty="0" err="1"/>
              <a:t>sebagai</a:t>
            </a:r>
            <a:r>
              <a:rPr lang="en-US" sz="2800" dirty="0"/>
              <a:t> indicator output)</a:t>
            </a:r>
            <a:r>
              <a:rPr lang="en-ID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79278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E845-3FF7-4A84-8297-D5AF66B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998" y="2231342"/>
            <a:ext cx="8187071" cy="2395315"/>
          </a:xfrm>
        </p:spPr>
        <p:txBody>
          <a:bodyPr>
            <a:normAutofit fontScale="90000"/>
          </a:bodyPr>
          <a:lstStyle/>
          <a:p>
            <a:r>
              <a:rPr lang="en-ID" dirty="0"/>
              <a:t>Cara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rangkaian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417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935018-3B72-4495-AF3E-934C83593DCD}"/>
              </a:ext>
            </a:extLst>
          </p:cNvPr>
          <p:cNvSpPr/>
          <p:nvPr/>
        </p:nvSpPr>
        <p:spPr>
          <a:xfrm>
            <a:off x="1376148" y="478893"/>
            <a:ext cx="100470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Berikan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true pada switch yang </a:t>
            </a:r>
            <a:r>
              <a:rPr lang="en-US" sz="2400" dirty="0" err="1"/>
              <a:t>terhubung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terminal input CLR (CLEAR)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tekan</a:t>
            </a:r>
            <a:r>
              <a:rPr lang="en-US" sz="2400" dirty="0"/>
              <a:t> </a:t>
            </a:r>
            <a:r>
              <a:rPr lang="en-US" sz="2400" dirty="0" err="1"/>
              <a:t>tombol</a:t>
            </a:r>
            <a:r>
              <a:rPr lang="en-US" sz="2400" dirty="0"/>
              <a:t> switch </a:t>
            </a:r>
            <a:r>
              <a:rPr lang="en-US" sz="2400" dirty="0" err="1"/>
              <a:t>sebanyak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kali, </a:t>
            </a:r>
            <a:r>
              <a:rPr lang="en-US" sz="2400" dirty="0" err="1"/>
              <a:t>maka</a:t>
            </a:r>
            <a:r>
              <a:rPr lang="en-US" sz="2400" dirty="0"/>
              <a:t> LED yang </a:t>
            </a:r>
            <a:r>
              <a:rPr lang="en-US" sz="2400" dirty="0" err="1"/>
              <a:t>terhubung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terminal output Q’ </a:t>
            </a:r>
            <a:r>
              <a:rPr lang="en-US" sz="2400" dirty="0" err="1"/>
              <a:t>bernilai</a:t>
            </a:r>
            <a:r>
              <a:rPr lang="en-US" sz="2400" dirty="0"/>
              <a:t> true dan LED yang </a:t>
            </a:r>
            <a:r>
              <a:rPr lang="en-US" sz="2400" dirty="0" err="1"/>
              <a:t>terhubung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terminal output Q </a:t>
            </a:r>
            <a:r>
              <a:rPr lang="en-US" sz="2400" dirty="0" err="1"/>
              <a:t>bernilai</a:t>
            </a:r>
            <a:r>
              <a:rPr lang="en-US" sz="2400" dirty="0"/>
              <a:t> false (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sebut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normal output).</a:t>
            </a:r>
            <a:endParaRPr lang="en-ID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E77C5-A082-4384-910A-531ABFAF005B}"/>
              </a:ext>
            </a:extLst>
          </p:cNvPr>
          <p:cNvSpPr/>
          <p:nvPr/>
        </p:nvSpPr>
        <p:spPr>
          <a:xfrm>
            <a:off x="1376148" y="1956221"/>
            <a:ext cx="10047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Masukkan input yang </a:t>
            </a:r>
            <a:r>
              <a:rPr lang="en-US" sz="2400" dirty="0" err="1"/>
              <a:t>diinginkan</a:t>
            </a:r>
            <a:r>
              <a:rPr lang="en-US" sz="2400" dirty="0"/>
              <a:t> pada terminal input J, K dan CLK.</a:t>
            </a:r>
            <a:br>
              <a:rPr lang="en-ID" sz="2400" dirty="0"/>
            </a:br>
            <a:endParaRPr lang="en-ID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A364D0-8531-455A-89F7-E058833C7494}"/>
              </a:ext>
            </a:extLst>
          </p:cNvPr>
          <p:cNvSpPr/>
          <p:nvPr/>
        </p:nvSpPr>
        <p:spPr>
          <a:xfrm>
            <a:off x="1376148" y="2371719"/>
            <a:ext cx="100470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input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menekan</a:t>
            </a:r>
            <a:r>
              <a:rPr lang="en-US" sz="2400" dirty="0"/>
              <a:t> </a:t>
            </a:r>
            <a:r>
              <a:rPr lang="en-US" sz="2400" dirty="0" err="1"/>
              <a:t>tombol</a:t>
            </a:r>
            <a:r>
              <a:rPr lang="en-US" sz="2400" dirty="0"/>
              <a:t> switch yang </a:t>
            </a:r>
            <a:r>
              <a:rPr lang="en-US" sz="2400" dirty="0" err="1"/>
              <a:t>terhubung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terminal input CLK </a:t>
            </a:r>
            <a:r>
              <a:rPr lang="en-US" sz="2400" dirty="0" err="1"/>
              <a:t>sebanyak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kali </a:t>
            </a:r>
            <a:r>
              <a:rPr lang="en-US" sz="2400" dirty="0" err="1"/>
              <a:t>maka</a:t>
            </a:r>
            <a:r>
              <a:rPr lang="en-US" sz="2400" dirty="0"/>
              <a:t> output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terlihat</a:t>
            </a:r>
            <a:r>
              <a:rPr lang="en-US" sz="2400" dirty="0"/>
              <a:t>.</a:t>
            </a:r>
            <a:br>
              <a:rPr lang="en-ID" sz="2400" dirty="0"/>
            </a:br>
            <a:endParaRPr lang="en-ID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8DEB5-A9B4-49AE-AC39-E484EB838C19}"/>
              </a:ext>
            </a:extLst>
          </p:cNvPr>
          <p:cNvSpPr/>
          <p:nvPr/>
        </p:nvSpPr>
        <p:spPr>
          <a:xfrm>
            <a:off x="1376148" y="3628871"/>
            <a:ext cx="10047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penginputan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menormalkan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output (</a:t>
            </a:r>
            <a:r>
              <a:rPr lang="en-US" sz="2400" dirty="0" err="1"/>
              <a:t>seperti</a:t>
            </a:r>
            <a:r>
              <a:rPr lang="en-US" sz="2400" dirty="0"/>
              <a:t> pada </a:t>
            </a:r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/>
              <a:t>pertama</a:t>
            </a:r>
            <a:r>
              <a:rPr lang="en-US" sz="2400" dirty="0"/>
              <a:t>) 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49109847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182</TotalTime>
  <Words>352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Rangkaian integrasi digital</vt:lpstr>
      <vt:lpstr>Rangkaian flip-flop dengan ic 7476</vt:lpstr>
      <vt:lpstr>penjelasan Ic 7476</vt:lpstr>
      <vt:lpstr>penjelasan Vcc &amp; Ground</vt:lpstr>
      <vt:lpstr>Penjelasanindicator &amp;   switch</vt:lpstr>
      <vt:lpstr>PEMBUATAN rangkaian</vt:lpstr>
      <vt:lpstr>PowerPoint Presentation</vt:lpstr>
      <vt:lpstr>Cara kerja rangkaian</vt:lpstr>
      <vt:lpstr>PowerPoint Presentation</vt:lpstr>
      <vt:lpstr>Pengujian rangkaian</vt:lpstr>
      <vt:lpstr>PowerPoint Presentation</vt:lpstr>
      <vt:lpstr>kesimpulan</vt:lpstr>
      <vt:lpstr>PowerPoint Presentation</vt:lpstr>
      <vt:lpstr>PowerPoint Presentation</vt:lpstr>
      <vt:lpstr>https://www.google.com/amp/s/putulolin.wordpress.com/2009/04/07/flip-flop/amp/ https://www.google.com/amp/s/aulia2910.wordpress.com/2010/05/11/pertemuan-tgl-7-april-2010-bab-5-flip-flop/amp/ http://www.futurlec.com/74/IC7476.shtml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</dc:title>
  <dc:creator>Windows User</dc:creator>
  <cp:lastModifiedBy>Windows User</cp:lastModifiedBy>
  <cp:revision>21</cp:revision>
  <dcterms:created xsi:type="dcterms:W3CDTF">2019-04-07T17:01:29Z</dcterms:created>
  <dcterms:modified xsi:type="dcterms:W3CDTF">2019-04-15T18:52:53Z</dcterms:modified>
</cp:coreProperties>
</file>