
<file path=[Content_Types].xml><?xml version="1.0" encoding="utf-8"?>
<Types xmlns="http://schemas.openxmlformats.org/package/2006/content-types">
  <Default Extension="jpeg" ContentType="image/jpeg"/>
  <Default Extension="png" ContentType="image/png"/>
  <Default Extension="wmv" ContentType="video/x-ms-wm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257" r:id="rId6"/>
    <p:sldId id="275" r:id="rId7"/>
    <p:sldId id="260" r:id="rId8"/>
    <p:sldId id="261" r:id="rId9"/>
    <p:sldId id="263" r:id="rId10"/>
    <p:sldId id="266" r:id="rId11"/>
    <p:sldId id="265" r:id="rId12"/>
    <p:sldId id="267" r:id="rId13"/>
    <p:sldId id="268" r:id="rId14"/>
    <p:sldId id="269" r:id="rId15"/>
    <p:sldId id="270" r:id="rId16"/>
    <p:sldId id="271" r:id="rId17"/>
    <p:sldId id="272" r:id="rId18"/>
    <p:sldId id="273" r:id="rId19"/>
    <p:sldId id="274" r:id="rId20"/>
    <p:sldId id="291"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D46"/>
    <a:srgbClr val="313424"/>
    <a:srgbClr val="6998BE"/>
    <a:srgbClr val="B3FFF9"/>
    <a:srgbClr val="141813"/>
    <a:srgbClr val="353828"/>
    <a:srgbClr val="684B21"/>
    <a:srgbClr val="FFFFCF"/>
    <a:srgbClr val="393F73"/>
    <a:srgbClr val="6F0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8" autoAdjust="0"/>
    <p:restoredTop sz="91346" autoAdjust="0"/>
  </p:normalViewPr>
  <p:slideViewPr>
    <p:cSldViewPr snapToGrid="0" showGuides="1">
      <p:cViewPr>
        <p:scale>
          <a:sx n="81" d="100"/>
          <a:sy n="81" d="100"/>
        </p:scale>
        <p:origin x="-1122" y="-72"/>
      </p:cViewPr>
      <p:guideLst>
        <p:guide orient="horz" pos="2160"/>
        <p:guide pos="2880"/>
        <p:guide pos="144"/>
        <p:guide pos="56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C99A1-EACA-43B2-AAF2-D15A8BA38900}" type="datetimeFigureOut">
              <a:rPr lang="id-ID" smtClean="0"/>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55AF0-9FC8-4F4F-AF54-AD92DD0CA110}" type="slidenum">
              <a:rPr lang="id-ID" smtClean="0"/>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id-ID" dirty="0">
                <a:solidFill>
                  <a:srgbClr val="000000"/>
                </a:solidFill>
                <a:latin typeface="Times New Roman" panose="02020603050405020304" pitchFamily="18" charset="0"/>
              </a:rPr>
              <a:t>KILLER  PRESENTATIONS Series - </a:t>
            </a:r>
            <a:r>
              <a:rPr lang="en-US" dirty="0">
                <a:solidFill>
                  <a:srgbClr val="000000"/>
                </a:solidFill>
                <a:latin typeface="Times New Roman" panose="02020603050405020304" pitchFamily="18" charset="0"/>
              </a:rPr>
              <a:t>1001 Power Template</a:t>
            </a:r>
            <a:r>
              <a:rPr lang="id-ID" dirty="0">
                <a:solidFill>
                  <a:srgbClr val="000000"/>
                </a:solidFill>
                <a:latin typeface="Times New Roman" panose="02020603050405020304" pitchFamily="18" charset="0"/>
              </a:rPr>
              <a:t>s</a:t>
            </a:r>
            <a:r>
              <a:rPr lang="en-US" dirty="0">
                <a:solidFill>
                  <a:srgbClr val="000000"/>
                </a:solidFill>
                <a:latin typeface="Times New Roman" panose="02020603050405020304" pitchFamily="18" charset="0"/>
              </a:rPr>
              <a:t> &amp; Presentations Tools</a:t>
            </a:r>
            <a:r>
              <a:rPr lang="id-ID" dirty="0">
                <a:solidFill>
                  <a:srgbClr val="000000"/>
                </a:solidFill>
                <a:latin typeface="Times New Roman" panose="02020603050405020304" pitchFamily="18" charset="0"/>
              </a:rPr>
              <a:t> You Must See Before You Die</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 2013  IDEASMAX, </a:t>
            </a:r>
            <a:r>
              <a:rPr lang="en-US" dirty="0">
                <a:solidFill>
                  <a:srgbClr val="000000"/>
                </a:solidFill>
                <a:latin typeface="Times New Roman" panose="02020603050405020304" pitchFamily="18" charset="0"/>
              </a:rPr>
              <a:t>All Rights Reserved. All Accompanying Logos, Brands and Product Name are Trademark and Registered by Their Own Companies</a:t>
            </a:r>
            <a:endParaRPr lang="id-ID" dirty="0">
              <a:solidFill>
                <a:srgbClr val="000000"/>
              </a:solidFill>
              <a:latin typeface="Times New Roman" panose="02020603050405020304" pitchFamily="18" charset="0"/>
            </a:endParaRPr>
          </a:p>
          <a:p>
            <a:pPr>
              <a:spcBef>
                <a:spcPct val="0"/>
              </a:spcBef>
            </a:pPr>
            <a:r>
              <a:rPr lang="id-ID" dirty="0">
                <a:solidFill>
                  <a:srgbClr val="000000"/>
                </a:solidFill>
                <a:latin typeface="Times New Roman" panose="02020603050405020304" pitchFamily="18" charset="0"/>
              </a:rPr>
              <a:t>Presentation Services - www.ideasmax.com – SMS Center : 087-8816-000-78 – e-mail:creator@ideasmax.com </a:t>
            </a:r>
            <a:endParaRPr lang="id-ID"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8955AF0-9FC8-4F4F-AF54-AD92DD0CA110}" type="slidenum">
              <a:rPr lang="id-ID" smtClean="0"/>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media" Target="../media/media1.wmv"/><Relationship Id="rId3" Type="http://schemas.openxmlformats.org/officeDocument/2006/relationships/video" Target="../media/media1.wmv"/><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5252" y="6542654"/>
            <a:ext cx="195072" cy="307849"/>
          </a:xfrm>
          <a:prstGeom prst="rect">
            <a:avLst/>
          </a:prstGeom>
        </p:spPr>
      </p:pic>
      <p:pic>
        <p:nvPicPr>
          <p:cNvPr id="9" name="Draw Lightbulb">
            <a:hlinkClick r:id="" action="ppaction://media"/>
          </p:cNvPr>
          <p:cNvPicPr>
            <a:picLocks noChangeAspect="1"/>
          </p:cNvPicPr>
          <p:nvPr userDrawn="1">
            <a:videoFile r:link="rId3"/>
            <p:extLst>
              <p:ext uri="{DAA4B4D4-6D71-4841-9C94-3DE7FCFB9230}">
                <p14:media xmlns:p14="http://schemas.microsoft.com/office/powerpoint/2010/main" r:embed="rId4"/>
              </p:ext>
            </p:extLst>
          </p:nvPr>
        </p:nvPicPr>
        <p:blipFill rotWithShape="1">
          <a:blip r:embed="rId5"/>
          <a:srcRect l="8980" t="14973" r="31691" b="15797"/>
          <a:stretch>
            <a:fillRect/>
          </a:stretch>
        </p:blipFill>
        <p:spPr>
          <a:xfrm>
            <a:off x="-467590" y="0"/>
            <a:ext cx="7346372" cy="6858000"/>
          </a:xfrm>
          <a:prstGeom prst="rect">
            <a:avLst/>
          </a:prstGeom>
        </p:spPr>
      </p:pic>
      <p:pic>
        <p:nvPicPr>
          <p:cNvPr id="11" name="Picture 10"/>
          <p:cNvPicPr preferRelativeResize="0"/>
          <p:nvPr userDrawn="1"/>
        </p:nvPicPr>
        <p:blipFill>
          <a:blip r:embed="rId6">
            <a:extLst>
              <a:ext uri="{28A0092B-C50C-407E-A947-70E740481C1C}">
                <a14:useLocalDpi xmlns:a14="http://schemas.microsoft.com/office/drawing/2010/main" val="0"/>
              </a:ext>
            </a:extLst>
          </a:blip>
          <a:stretch>
            <a:fillRect/>
          </a:stretch>
        </p:blipFill>
        <p:spPr>
          <a:xfrm>
            <a:off x="4501662" y="0"/>
            <a:ext cx="4652386" cy="6933363"/>
          </a:xfrm>
          <a:prstGeom prst="rect">
            <a:avLst/>
          </a:prstGeom>
        </p:spPr>
      </p:pic>
      <p:sp>
        <p:nvSpPr>
          <p:cNvPr id="2" name="Title 1"/>
          <p:cNvSpPr>
            <a:spLocks noGrp="1"/>
          </p:cNvSpPr>
          <p:nvPr>
            <p:ph type="ctrTitle" hasCustomPrompt="1"/>
          </p:nvPr>
        </p:nvSpPr>
        <p:spPr>
          <a:xfrm>
            <a:off x="4029388" y="2129414"/>
            <a:ext cx="4976445" cy="704222"/>
          </a:xfrm>
        </p:spPr>
        <p:txBody>
          <a:bodyPr/>
          <a:lstStyle>
            <a:lvl1pPr algn="r">
              <a:defRPr b="1">
                <a:solidFill>
                  <a:schemeClr val="bg1"/>
                </a:solidFill>
                <a:effectLst>
                  <a:outerShdw blurRad="38100" dist="38100" dir="2700000" algn="tl">
                    <a:srgbClr val="000000">
                      <a:alpha val="43137"/>
                    </a:srgbClr>
                  </a:outerShdw>
                  <a:reflection blurRad="6350" stA="55000" endA="300" endPos="45500" dir="5400000" sy="-100000" algn="bl" rotWithShape="0"/>
                </a:effectLst>
              </a:defRPr>
            </a:lvl1pPr>
          </a:lstStyle>
          <a:p>
            <a:r>
              <a:rPr lang="en-US" dirty="0"/>
              <a:t>Click to edit </a:t>
            </a:r>
            <a:br>
              <a:rPr lang="id-ID" dirty="0"/>
            </a:br>
            <a:r>
              <a:rPr lang="en-US" dirty="0"/>
              <a:t>Master title style</a:t>
            </a:r>
            <a:endParaRPr lang="en-US" dirty="0"/>
          </a:p>
        </p:txBody>
      </p:sp>
      <p:sp>
        <p:nvSpPr>
          <p:cNvPr id="4" name="Date Placeholder 3"/>
          <p:cNvSpPr>
            <a:spLocks noGrp="1"/>
          </p:cNvSpPr>
          <p:nvPr>
            <p:ph type="dt" sz="half" idx="10"/>
          </p:nvPr>
        </p:nvSpPr>
        <p:spPr/>
        <p:txBody>
          <a:bodyPr/>
          <a:lstStyle/>
          <a:p>
            <a:fld id="{AEB2E481-4B2C-4238-8820-09C414DC935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F24E5-66D3-4A11-AD57-BF107E63688D}" type="slidenum">
              <a:rPr lang="en-US" smtClean="0"/>
            </a:fld>
            <a:endParaRPr lang="en-US"/>
          </a:p>
        </p:txBody>
      </p:sp>
      <p:sp>
        <p:nvSpPr>
          <p:cNvPr id="3" name="Subtitle 2"/>
          <p:cNvSpPr>
            <a:spLocks noGrp="1"/>
          </p:cNvSpPr>
          <p:nvPr>
            <p:ph type="subTitle" idx="1"/>
          </p:nvPr>
        </p:nvSpPr>
        <p:spPr>
          <a:xfrm>
            <a:off x="3273251" y="3235569"/>
            <a:ext cx="5780314" cy="492369"/>
          </a:xfrm>
        </p:spPr>
        <p:txBody>
          <a:bodyPr>
            <a:noAutofit/>
          </a:bodyPr>
          <a:lstStyle>
            <a:lvl1pPr marL="0" indent="0" algn="r">
              <a:buNone/>
              <a:defRPr sz="2800">
                <a:solidFill>
                  <a:schemeClr val="bg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97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228600" y="2133600"/>
            <a:ext cx="8686800" cy="41910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EB2E481-4B2C-4238-8820-09C414DC935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2165874"/>
            <a:ext cx="1905000" cy="4191000"/>
          </a:xfrm>
        </p:spPr>
        <p:txBody>
          <a:bodyPr vert="eaVert"/>
          <a:lstStyle>
            <a:lvl1pPr>
              <a:defRPr>
                <a:solidFill>
                  <a:schemeClr val="bg1"/>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228600" y="1752600"/>
            <a:ext cx="6629400" cy="4590936"/>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EB2E481-4B2C-4238-8820-09C414DC935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defRPr>
                <a:solidFill>
                  <a:srgbClr val="6F0605"/>
                </a:solidFill>
              </a:defRPr>
            </a:lvl1pPr>
            <a:lvl2pPr>
              <a:defRPr>
                <a:solidFill>
                  <a:srgbClr val="6F0605"/>
                </a:solidFill>
              </a:defRPr>
            </a:lvl2pPr>
            <a:lvl3pPr>
              <a:defRPr>
                <a:solidFill>
                  <a:srgbClr val="6F0605"/>
                </a:solidFill>
              </a:defRPr>
            </a:lvl3pPr>
            <a:lvl4pPr>
              <a:defRPr>
                <a:solidFill>
                  <a:srgbClr val="6F0605"/>
                </a:solidFill>
              </a:defRPr>
            </a:lvl4pPr>
            <a:lvl5pPr>
              <a:defRPr>
                <a:solidFill>
                  <a:srgbClr val="6F0605"/>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B2E481-4B2C-4238-8820-09C414DC935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24325"/>
            <a:ext cx="7772400" cy="1362075"/>
          </a:xfrm>
        </p:spPr>
        <p:txBody>
          <a:bodyPr anchor="t"/>
          <a:lstStyle>
            <a:lvl1pPr algn="l">
              <a:defRPr sz="4000" b="1" cap="all">
                <a:solidFill>
                  <a:srgbClr val="6F0605"/>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624138"/>
            <a:ext cx="7772400" cy="1500187"/>
          </a:xfrm>
        </p:spPr>
        <p:txBody>
          <a:bodyPr anchor="b"/>
          <a:lstStyle>
            <a:lvl1pPr marL="0" indent="0">
              <a:buNone/>
              <a:defRPr sz="2000">
                <a:solidFill>
                  <a:srgbClr val="6F060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EB2E481-4B2C-4238-8820-09C414DC935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28600" y="2057400"/>
            <a:ext cx="4267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2057400"/>
            <a:ext cx="4267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B2E481-4B2C-4238-8820-09C414DC935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228600" y="18859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28600" y="2525712"/>
            <a:ext cx="4268788" cy="3798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8859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45025" y="2525712"/>
            <a:ext cx="4270375" cy="3798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EB2E481-4B2C-4238-8820-09C414DC935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EB2E481-4B2C-4238-8820-09C414DC935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2E481-4B2C-4238-8820-09C414DC935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0"/>
            <a:ext cx="3236913" cy="1162050"/>
          </a:xfrm>
        </p:spPr>
        <p:txBody>
          <a:bodyPr anchor="b"/>
          <a:lstStyle>
            <a:lvl1pPr algn="l">
              <a:defRPr sz="20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1981200"/>
            <a:ext cx="5340350" cy="434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28600" y="3143251"/>
            <a:ext cx="3236913" cy="3181350"/>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EB2E481-4B2C-4238-8820-09C414DC935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645025"/>
            <a:ext cx="5486400" cy="566738"/>
          </a:xfrm>
        </p:spPr>
        <p:txBody>
          <a:bodyPr anchor="b"/>
          <a:lstStyle>
            <a:lvl1pPr algn="l">
              <a:defRPr sz="2000" b="1">
                <a:solidFill>
                  <a:schemeClr val="bg1"/>
                </a:solidFill>
              </a:defRPr>
            </a:lvl1pPr>
          </a:lstStyle>
          <a:p>
            <a:r>
              <a:rPr lang="en-US"/>
              <a:t>Click to edit Master title style</a:t>
            </a:r>
            <a:endParaRPr lang="en-US"/>
          </a:p>
        </p:txBody>
      </p:sp>
      <p:sp>
        <p:nvSpPr>
          <p:cNvPr id="3" name="Picture Placeholder 2"/>
          <p:cNvSpPr>
            <a:spLocks noGrp="1"/>
          </p:cNvSpPr>
          <p:nvPr>
            <p:ph type="pic" idx="1"/>
          </p:nvPr>
        </p:nvSpPr>
        <p:spPr>
          <a:xfrm>
            <a:off x="978243" y="358346"/>
            <a:ext cx="54864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990600" y="52117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EB2E481-4B2C-4238-8820-09C414DC935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F24E5-66D3-4A11-AD57-BF107E6368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media" Target="../media/media1.wmv"/><Relationship Id="rId12" Type="http://schemas.openxmlformats.org/officeDocument/2006/relationships/video" Target="../media/media1.wmv"/><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2357" y="0"/>
            <a:ext cx="9144000" cy="1075038"/>
          </a:xfrm>
          <a:prstGeom prst="rect">
            <a:avLst/>
          </a:prstGeom>
          <a:solidFill>
            <a:srgbClr val="31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228600" y="-34308"/>
            <a:ext cx="7010400" cy="11546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Rectangle 7"/>
          <p:cNvSpPr/>
          <p:nvPr userDrawn="1"/>
        </p:nvSpPr>
        <p:spPr>
          <a:xfrm>
            <a:off x="-12357" y="1050324"/>
            <a:ext cx="9180000" cy="5807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 Placeholder 2"/>
          <p:cNvSpPr>
            <a:spLocks noGrp="1"/>
          </p:cNvSpPr>
          <p:nvPr>
            <p:ph type="body" idx="1"/>
          </p:nvPr>
        </p:nvSpPr>
        <p:spPr>
          <a:xfrm>
            <a:off x="228600" y="1280327"/>
            <a:ext cx="8686800" cy="486926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286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2E481-4B2C-4238-8820-09C414DC9357}"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54009"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24E5-66D3-4A11-AD57-BF107E63688D}" type="slidenum">
              <a:rPr lang="en-US" smtClean="0"/>
            </a:fld>
            <a:endParaRPr lang="en-US"/>
          </a:p>
        </p:txBody>
      </p:sp>
      <p:pic>
        <p:nvPicPr>
          <p:cNvPr id="10" name="Draw Lightbulb">
            <a:hlinkClick r:id="" action="ppaction://media"/>
          </p:cNvPr>
          <p:cNvPicPr>
            <a:picLocks noChangeAspect="1"/>
          </p:cNvPicPr>
          <p:nvPr userDrawn="1">
            <a:videoFile r:link="rId12"/>
            <p:extLst>
              <p:ext uri="{DAA4B4D4-6D71-4841-9C94-3DE7FCFB9230}">
                <p14:media xmlns:p14="http://schemas.microsoft.com/office/powerpoint/2010/main" r:embed="rId13"/>
              </p:ext>
            </p:extLst>
          </p:nvPr>
        </p:nvPicPr>
        <p:blipFill rotWithShape="1">
          <a:blip r:embed="rId14"/>
          <a:srcRect l="639" t="14973" r="36691" b="15797"/>
          <a:stretch>
            <a:fillRect/>
          </a:stretch>
        </p:blipFill>
        <p:spPr>
          <a:xfrm>
            <a:off x="7968343" y="1"/>
            <a:ext cx="1181318" cy="1044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973"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repeatCount="indefinite" fill="hold" display="0">
                  <p:stCondLst>
                    <p:cond delay="indefinite"/>
                  </p:stCondLst>
                </p:cTn>
                <p:tgtEl>
                  <p:spTgt spid="10"/>
                </p:tgtEl>
              </p:cMediaNode>
            </p:video>
          </p:childTnLst>
        </p:cTn>
      </p:par>
    </p:tnLst>
  </p:timing>
  <p:txStyles>
    <p:titleStyle>
      <a:lvl1pPr algn="l" defTabSz="914400" rtl="0" eaLnBrk="1" latinLnBrk="0" hangingPunct="1">
        <a:spcBef>
          <a:spcPct val="0"/>
        </a:spcBef>
        <a:buNone/>
        <a:defRPr sz="4000" b="1" kern="1200" cap="none" spc="50">
          <a:ln w="0"/>
          <a:solidFill>
            <a:schemeClr val="bg2"/>
          </a:solidFill>
          <a:effectLst>
            <a:innerShdw blurRad="63500" dist="50800" dir="13500000">
              <a:srgbClr val="000000">
                <a:alpha val="50000"/>
              </a:srgbClr>
            </a:inn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684B2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684B2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684B2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684B2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684B2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7872" y="2766068"/>
            <a:ext cx="5842534" cy="630963"/>
          </a:xfrm>
        </p:spPr>
        <p:txBody>
          <a:bodyPr>
            <a:noAutofit/>
          </a:bodyPr>
          <a:lstStyle/>
          <a:p>
            <a:r>
              <a:rPr lang="id-ID" sz="4800" dirty="0">
                <a:solidFill>
                  <a:srgbClr val="FAEAB3"/>
                </a:solidFill>
                <a:effectLst>
                  <a:innerShdw blurRad="63500" dist="50800" dir="13500000">
                    <a:srgbClr val="000000">
                      <a:alpha val="50000"/>
                    </a:srgbClr>
                  </a:innerShdw>
                </a:effectLst>
              </a:rPr>
              <a:t>Rangkaian Sekuensial</a:t>
            </a:r>
            <a:endParaRPr lang="en-US" sz="4800" spc="50" dirty="0">
              <a:ln w="0"/>
              <a:solidFill>
                <a:srgbClr val="FAEAB3"/>
              </a:solidFill>
              <a:effectLst>
                <a:innerShdw blurRad="63500" dist="50800" dir="13500000">
                  <a:srgbClr val="000000">
                    <a:alpha val="50000"/>
                  </a:srgbClr>
                </a:innerShdw>
              </a:effectLst>
            </a:endParaRPr>
          </a:p>
        </p:txBody>
      </p:sp>
      <p:sp>
        <p:nvSpPr>
          <p:cNvPr id="3" name="Subtitle 2"/>
          <p:cNvSpPr>
            <a:spLocks noGrp="1"/>
          </p:cNvSpPr>
          <p:nvPr>
            <p:ph type="subTitle" idx="1"/>
          </p:nvPr>
        </p:nvSpPr>
        <p:spPr>
          <a:xfrm>
            <a:off x="3221139" y="3382180"/>
            <a:ext cx="5597611" cy="2491082"/>
          </a:xfrm>
        </p:spPr>
        <p:txBody>
          <a:bodyPr>
            <a:noAutofit/>
          </a:bodyPr>
          <a:lstStyle/>
          <a:p>
            <a:pPr algn="ctr"/>
            <a:r>
              <a:rPr lang="id-ID" sz="2700" b="1" spc="50" dirty="0" smtClean="0">
                <a:ln w="0">
                  <a:noFill/>
                </a:ln>
                <a:solidFill>
                  <a:srgbClr val="A26D46"/>
                </a:solidFill>
                <a:effectLst>
                  <a:innerShdw blurRad="63500" dist="50800" dir="13500000">
                    <a:srgbClr val="000000">
                      <a:alpha val="50000"/>
                    </a:srgbClr>
                  </a:innerShdw>
                </a:effectLst>
              </a:rPr>
              <a:t>KELOMPOK 8</a:t>
            </a:r>
            <a:endParaRPr lang="id-ID" sz="2700" b="1" spc="50" dirty="0" smtClean="0">
              <a:ln w="0">
                <a:noFill/>
              </a:ln>
              <a:solidFill>
                <a:srgbClr val="A26D46"/>
              </a:solidFill>
              <a:effectLst>
                <a:innerShdw blurRad="63500" dist="50800" dir="13500000">
                  <a:srgbClr val="000000">
                    <a:alpha val="50000"/>
                  </a:srgbClr>
                </a:innerShdw>
              </a:effectLst>
            </a:endParaRPr>
          </a:p>
          <a:p>
            <a:pPr marL="514350" indent="-514350" algn="ctr">
              <a:buAutoNum type="arabicPeriod"/>
            </a:pPr>
            <a:r>
              <a:rPr lang="id-ID" sz="2700" b="1" spc="50" dirty="0" smtClean="0">
                <a:ln w="0">
                  <a:noFill/>
                </a:ln>
                <a:solidFill>
                  <a:schemeClr val="bg2">
                    <a:lumMod val="50000"/>
                  </a:schemeClr>
                </a:solidFill>
                <a:effectLst>
                  <a:innerShdw blurRad="63500" dist="50800" dir="13500000">
                    <a:srgbClr val="000000">
                      <a:alpha val="50000"/>
                    </a:srgbClr>
                  </a:innerShdw>
                </a:effectLst>
              </a:rPr>
              <a:t>HELMI ARDIAN N. (18.11.0010)</a:t>
            </a:r>
            <a:endParaRPr lang="id-ID" sz="2700" b="1" spc="50" dirty="0" smtClean="0">
              <a:ln w="0">
                <a:noFill/>
              </a:ln>
              <a:solidFill>
                <a:schemeClr val="bg2">
                  <a:lumMod val="50000"/>
                </a:schemeClr>
              </a:solidFill>
              <a:effectLst>
                <a:innerShdw blurRad="63500" dist="50800" dir="13500000">
                  <a:srgbClr val="000000">
                    <a:alpha val="50000"/>
                  </a:srgbClr>
                </a:innerShdw>
              </a:effectLst>
            </a:endParaRPr>
          </a:p>
          <a:p>
            <a:pPr marL="514350" indent="-514350" algn="ctr">
              <a:buAutoNum type="arabicPeriod"/>
            </a:pPr>
            <a:r>
              <a:rPr lang="id-ID" sz="2700" b="1" spc="50" dirty="0" smtClean="0">
                <a:ln w="0">
                  <a:noFill/>
                </a:ln>
                <a:solidFill>
                  <a:schemeClr val="bg2">
                    <a:lumMod val="50000"/>
                  </a:schemeClr>
                </a:solidFill>
                <a:effectLst>
                  <a:innerShdw blurRad="63500" dist="50800" dir="13500000">
                    <a:srgbClr val="000000">
                      <a:alpha val="50000"/>
                    </a:srgbClr>
                  </a:innerShdw>
                </a:effectLst>
              </a:rPr>
              <a:t>AGUNG PRATAMA P. (18.11.0134)</a:t>
            </a:r>
            <a:endParaRPr lang="id-ID" sz="2700" b="1" spc="50" dirty="0" smtClean="0">
              <a:ln w="0">
                <a:noFill/>
              </a:ln>
              <a:solidFill>
                <a:schemeClr val="bg2">
                  <a:lumMod val="50000"/>
                </a:schemeClr>
              </a:solidFill>
              <a:effectLst>
                <a:innerShdw blurRad="63500" dist="50800" dir="13500000">
                  <a:srgbClr val="000000">
                    <a:alpha val="50000"/>
                  </a:srgbClr>
                </a:innerShdw>
              </a:effectLst>
            </a:endParaRPr>
          </a:p>
          <a:p>
            <a:pPr marL="514350" indent="-514350" algn="ctr">
              <a:buAutoNum type="arabicPeriod"/>
            </a:pPr>
            <a:r>
              <a:rPr lang="id-ID" sz="2700" b="1" spc="50" dirty="0" smtClean="0">
                <a:ln w="0">
                  <a:noFill/>
                </a:ln>
                <a:solidFill>
                  <a:schemeClr val="bg2">
                    <a:lumMod val="50000"/>
                  </a:schemeClr>
                </a:solidFill>
                <a:effectLst>
                  <a:innerShdw blurRad="63500" dist="50800" dir="13500000">
                    <a:srgbClr val="000000">
                      <a:alpha val="50000"/>
                    </a:srgbClr>
                  </a:innerShdw>
                </a:effectLst>
              </a:rPr>
              <a:t>DICKY KUSUMA R. </a:t>
            </a:r>
            <a:r>
              <a:rPr lang="id-ID" sz="2700" b="1" spc="50" smtClean="0">
                <a:ln w="0">
                  <a:noFill/>
                </a:ln>
                <a:solidFill>
                  <a:schemeClr val="bg2">
                    <a:lumMod val="50000"/>
                  </a:schemeClr>
                </a:solidFill>
                <a:effectLst>
                  <a:innerShdw blurRad="63500" dist="50800" dir="13500000">
                    <a:srgbClr val="000000">
                      <a:alpha val="50000"/>
                    </a:srgbClr>
                  </a:innerShdw>
                </a:effectLst>
              </a:rPr>
              <a:t>(18.11.0033)</a:t>
            </a:r>
            <a:endParaRPr lang="id-ID" sz="2700" b="1" spc="50" dirty="0" smtClean="0">
              <a:ln w="0">
                <a:noFill/>
              </a:ln>
              <a:solidFill>
                <a:schemeClr val="bg2">
                  <a:lumMod val="50000"/>
                </a:schemeClr>
              </a:solidFill>
              <a:effectLst>
                <a:innerShdw blurRad="63500" dist="50800" dir="13500000">
                  <a:srgbClr val="000000">
                    <a:alpha val="50000"/>
                  </a:srgbClr>
                </a:innerShdw>
              </a:effectLst>
            </a:endParaRPr>
          </a:p>
          <a:p>
            <a:pPr algn="ctr"/>
            <a:endParaRPr lang="id-ID" sz="2700" b="1" spc="50" dirty="0" smtClean="0">
              <a:ln w="0">
                <a:noFill/>
              </a:ln>
              <a:solidFill>
                <a:schemeClr val="bg2">
                  <a:lumMod val="50000"/>
                </a:schemeClr>
              </a:solidFill>
              <a:effectLst>
                <a:innerShdw blurRad="63500" dist="50800" dir="13500000">
                  <a:srgbClr val="000000">
                    <a:alpha val="50000"/>
                  </a:srgbClr>
                </a:innerShdw>
              </a:effectLst>
            </a:endParaRPr>
          </a:p>
          <a:p>
            <a:pPr marL="514350" indent="-514350" algn="ctr">
              <a:buAutoNum type="arabicPeriod"/>
            </a:pPr>
            <a:endParaRPr lang="id-ID" sz="2700" b="1" spc="50" dirty="0" smtClean="0">
              <a:ln w="0">
                <a:noFill/>
              </a:ln>
              <a:solidFill>
                <a:schemeClr val="bg2">
                  <a:lumMod val="50000"/>
                </a:schemeClr>
              </a:solidFill>
              <a:effectLst>
                <a:innerShdw blurRad="63500" dist="50800" dir="13500000">
                  <a:srgbClr val="000000">
                    <a:alpha val="50000"/>
                  </a:srgbClr>
                </a:innerShdw>
              </a:effectLst>
            </a:endParaRPr>
          </a:p>
          <a:p>
            <a:pPr algn="ctr"/>
            <a:endParaRPr lang="en-US" sz="2700" b="1" spc="50" dirty="0">
              <a:ln w="0">
                <a:noFill/>
              </a:ln>
              <a:solidFill>
                <a:schemeClr val="bg2">
                  <a:lumMod val="50000"/>
                </a:schemeClr>
              </a:solidFill>
              <a:effectLst>
                <a:innerShdw blurRad="63500" dist="50800" dir="13500000">
                  <a:srgbClr val="000000">
                    <a:alpha val="50000"/>
                  </a:srgbClr>
                </a:inn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lt">
                                    <p:tmPct val="10000"/>
                                  </p:iterate>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Sebuah register merupakan kumpulan penyimpan biner yang cocok untuk menyimpan informasi biner. Sebuah register n-bit terdiri dari kumpulan n flip-flop dan mampu menyimpan informasi biner apapun sebanyak n bits.</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Register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register 4-bit dari flip-flop D</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Register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a:blip r:embed="rId1"/>
          <a:stretch>
            <a:fillRect/>
          </a:stretch>
        </p:blipFill>
        <p:spPr>
          <a:xfrm rot="16200000">
            <a:off x="3253813" y="548596"/>
            <a:ext cx="2636373" cy="71989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normAutofit lnSpcReduction="10000"/>
          </a:bodyPr>
          <a:lstStyle/>
          <a:p>
            <a:r>
              <a:rPr lang="id-ID" dirty="0">
                <a:solidFill>
                  <a:schemeClr val="bg2">
                    <a:lumMod val="25000"/>
                  </a:schemeClr>
                </a:solidFill>
              </a:rPr>
              <a:t>Register dengan proses loading secara paralel menggunakan flip-flop D memiliki cara kerja berdasarkan input yang diberikan. Ketika input load bernilai 1, input I akan dikirim menuju register pada pulsa clock berikutnya. Kemudian jika input load bernilai 0, rangkaian input akan terhambat dan flip-flop D akan diberikan load sesuai dengan nilai yang dimiliki, dengan demikian isi dari register akan tetap terjaga.</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Register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Shift register merupakan sebuah register yang mampu menggeser informasi bit ke arah yang diinginkan. Konfigurasi dari shift register berisikan flip-flop yang disusun secara kaskade, dengan output flip-flop yang satu terhubung dengan input flip-flop lainnya.</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Register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shift register</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dirty="0">
                <a:solidFill>
                  <a:schemeClr val="accent3">
                    <a:lumMod val="20000"/>
                    <a:lumOff val="80000"/>
                  </a:schemeClr>
                </a:solidFill>
                <a:effectLst>
                  <a:outerShdw blurRad="38100" dist="38100" dir="2700000" algn="tl">
                    <a:srgbClr val="000000">
                      <a:alpha val="43137"/>
                    </a:srgbClr>
                  </a:outerShdw>
                </a:effectLst>
              </a:rPr>
              <a:t>Register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a:blip r:embed="rId1"/>
          <a:stretch>
            <a:fillRect/>
          </a:stretch>
        </p:blipFill>
        <p:spPr>
          <a:xfrm>
            <a:off x="641054" y="2393135"/>
            <a:ext cx="7861891" cy="2071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normAutofit fontScale="92500" lnSpcReduction="20000"/>
          </a:bodyPr>
          <a:lstStyle/>
          <a:p>
            <a:r>
              <a:rPr lang="id-ID" dirty="0">
                <a:solidFill>
                  <a:schemeClr val="bg2">
                    <a:lumMod val="25000"/>
                  </a:schemeClr>
                </a:solidFill>
              </a:rPr>
              <a:t>Sebuah register yang mengikuti urutan tertentu berdasarkan pulsa input disebut sebagai counter. Pulsa input bisa berupa pulsa clock, tetapi pada dasarnya berasal dari sumber eksternal yang terjadi pada waktu tertentu atau bisa juga secara acak.</a:t>
            </a:r>
            <a:endParaRPr lang="id-ID" dirty="0">
              <a:solidFill>
                <a:schemeClr val="bg2">
                  <a:lumMod val="25000"/>
                </a:schemeClr>
              </a:solidFill>
            </a:endParaRPr>
          </a:p>
          <a:p>
            <a:r>
              <a:rPr lang="id-ID" dirty="0">
                <a:solidFill>
                  <a:schemeClr val="bg2">
                    <a:lumMod val="25000"/>
                  </a:schemeClr>
                </a:solidFill>
              </a:rPr>
              <a:t>Pada asinkron counter, perubahan output flip-flop digunakan sebagai sumber untuk memicu flip-flop lainnya. Dengan kata lain, input C untuk beberapa flip-flop dipicu, tidak menggunakan pulsa clock, tetapi menggunakan perubahan output flip-flop lainnya.</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Asinkron Counter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Asinkron counter binary menggunakan 2 jenis flip-flop yaitu flip-flop T dan flip-flop D. Kedua jenis ini memiliki prinsip yang sama yaitu output pada masing-masing flip-flop terhubung dengan input C pada flip-flop berikutnya secara berurutan. Flip-flop memiliki LSB berdasarkan pulsa yang terhitung.</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dirty="0">
                <a:solidFill>
                  <a:schemeClr val="accent3">
                    <a:lumMod val="20000"/>
                    <a:lumOff val="80000"/>
                  </a:schemeClr>
                </a:solidFill>
                <a:effectLst>
                  <a:outerShdw blurRad="38100" dist="38100" dir="2700000" algn="tl">
                    <a:srgbClr val="000000">
                      <a:alpha val="43137"/>
                    </a:srgbClr>
                  </a:outerShdw>
                </a:effectLst>
              </a:rPr>
              <a:t>Asinkron Counter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normAutofit lnSpcReduction="10000"/>
          </a:bodyPr>
          <a:lstStyle/>
          <a:p>
            <a:r>
              <a:rPr lang="id-ID" dirty="0">
                <a:solidFill>
                  <a:schemeClr val="bg2">
                    <a:lumMod val="25000"/>
                  </a:schemeClr>
                </a:solidFill>
              </a:rPr>
              <a:t>Sinkron counter berbeda dengan asinkron counter ketika menggunakan input pulsa clock. Pada sinkron counter, input clock digunakan secara simultan, tidak satu persatu seperti pada asinkron. Kondisi output flip-flop tergantung pada input data, jika T=0 atau J=K=0 maka flip-flop tidak mengalami perubahan kondisi. Tetapi jika T=1 atau J=K=1 maka flip-flop akan bernilai komplemen.</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a:solidFill>
                  <a:schemeClr val="accent3">
                    <a:lumMod val="20000"/>
                    <a:lumOff val="80000"/>
                  </a:schemeClr>
                </a:solidFill>
                <a:effectLst>
                  <a:outerShdw blurRad="38100" dist="38100" dir="2700000" algn="tl">
                    <a:srgbClr val="000000">
                      <a:alpha val="43137"/>
                    </a:srgbClr>
                  </a:outerShdw>
                </a:effectLst>
              </a:rPr>
              <a:t>Sinkron Counter</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MASTER SLAVE JK FLIP FLOP</a:t>
            </a:r>
            <a:endParaRPr lang="en-US"/>
          </a:p>
        </p:txBody>
      </p:sp>
      <p:sp>
        <p:nvSpPr>
          <p:cNvPr id="3" name="Content Placeholder 2"/>
          <p:cNvSpPr>
            <a:spLocks noGrp="1"/>
          </p:cNvSpPr>
          <p:nvPr>
            <p:ph idx="1"/>
          </p:nvPr>
        </p:nvSpPr>
        <p:spPr/>
        <p:txBody>
          <a:bodyPr>
            <a:normAutofit fontScale="80000"/>
          </a:bodyPr>
          <a:p>
            <a:r>
              <a:rPr lang="en-US">
                <a:solidFill>
                  <a:schemeClr val="tx1"/>
                </a:solidFill>
              </a:rPr>
              <a:t>Sebuah master slave JK Flip Flop di bentuk dari dua buah SR Flip Flop, dimana operasi dari kedua SR Flip Flop tersebut dilakukan secara bergantian, dengan memberi input Clock yang berlawanan pada ke dua SR Flip Flop tersebut. Prinsip dasar dari Master Slave JK adalah: jika Clock diberi input “1”, gerbang AND 1 dan 2 akan aktif, SR Flip Flop ke 1 akan menerima data yang di masukkan melalui input Jdan K, semantara gerbang AND 3 dan 4 tidak aktif, sehingga SR Flip Flop ke 2 tidak ada respon. Sebaliknya jika Clock dari input 0, gerbang 3 dan 4 aktif, slave akan mengeluarkan output di Q dan Q’, sementara master tidak merespon input, karena gerbang AND 1 dan 2 tidak aktif.</a:t>
            </a: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Master Slave D Flip-Flop</a:t>
            </a:r>
            <a:endParaRPr lang="en-US"/>
          </a:p>
        </p:txBody>
      </p:sp>
      <p:sp>
        <p:nvSpPr>
          <p:cNvPr id="3" name="Content Placeholder 2"/>
          <p:cNvSpPr>
            <a:spLocks noGrp="1"/>
          </p:cNvSpPr>
          <p:nvPr>
            <p:ph idx="1"/>
          </p:nvPr>
        </p:nvSpPr>
        <p:spPr/>
        <p:txBody>
          <a:bodyPr/>
          <a:p>
            <a:r>
              <a:rPr lang="en-US">
                <a:solidFill>
                  <a:schemeClr val="tx1"/>
                </a:solidFill>
              </a:rPr>
              <a:t>Master Save D Flip-flop merupakan rangkaian flip-flop yang memiliki 2 latch D dan sebuah inverter. Latch yang satu bernama Master dan yang kedua bernama Slave. Master D hanya akan mendeskripsikan diktat yang outputnya hanya dapt diganti selama ujung negatif jam.</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flip-flop JK merupakan perbaikan dari rangkaian flip-flop RS karena kondisi inderteminate menjadi bisa didefinisikan. Agar flip-flop JK bisa mendefinisikan kondisi tersebut, input J dan K akan menjaga flip-flop tetap pada kondisi yang berkebalikan satu dan lainnya.</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Flip-flop </a:t>
            </a:r>
            <a:r>
              <a:rPr lang="id-ID" sz="4400" b="1" dirty="0">
                <a:solidFill>
                  <a:schemeClr val="accent3">
                    <a:lumMod val="20000"/>
                    <a:lumOff val="80000"/>
                  </a:schemeClr>
                </a:solidFill>
                <a:effectLst>
                  <a:outerShdw blurRad="38100" dist="38100" dir="2700000" algn="tl">
                    <a:srgbClr val="000000">
                      <a:alpha val="43137"/>
                    </a:srgbClr>
                  </a:outerShdw>
                </a:effectLst>
              </a:rPr>
              <a:t>JK</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Rangkaian Master Slave D Flip-flop </a:t>
            </a:r>
            <a:endParaRPr lang="en-US"/>
          </a:p>
        </p:txBody>
      </p:sp>
      <p:pic>
        <p:nvPicPr>
          <p:cNvPr id="4" name="Content Placeholder 3"/>
          <p:cNvPicPr>
            <a:picLocks noChangeAspect="1"/>
          </p:cNvPicPr>
          <p:nvPr>
            <p:ph idx="1"/>
          </p:nvPr>
        </p:nvPicPr>
        <p:blipFill>
          <a:blip r:embed="rId1"/>
          <a:stretch>
            <a:fillRect/>
          </a:stretch>
        </p:blipFill>
        <p:spPr>
          <a:xfrm>
            <a:off x="532765" y="2166620"/>
            <a:ext cx="8078470" cy="2524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digital yang selalu digunakan selama ini adalah rangkaian kombinasi, karena output </a:t>
            </a:r>
            <a:r>
              <a:rPr lang="id-ID" dirty="0" smtClean="0">
                <a:solidFill>
                  <a:schemeClr val="bg2">
                    <a:lumMod val="25000"/>
                  </a:schemeClr>
                </a:solidFill>
              </a:rPr>
              <a:t>s</a:t>
            </a:r>
            <a:r>
              <a:rPr lang="en-US" dirty="0" err="1" smtClean="0">
                <a:solidFill>
                  <a:schemeClr val="bg2">
                    <a:lumMod val="25000"/>
                  </a:schemeClr>
                </a:solidFill>
              </a:rPr>
              <a:t>aat</a:t>
            </a:r>
            <a:r>
              <a:rPr lang="id-ID" dirty="0" smtClean="0">
                <a:solidFill>
                  <a:schemeClr val="bg2">
                    <a:lumMod val="25000"/>
                  </a:schemeClr>
                </a:solidFill>
              </a:rPr>
              <a:t> </a:t>
            </a:r>
            <a:r>
              <a:rPr lang="id-ID" dirty="0">
                <a:solidFill>
                  <a:schemeClr val="bg2">
                    <a:lumMod val="25000"/>
                  </a:schemeClr>
                </a:solidFill>
              </a:rPr>
              <a:t>ini tergantung dengan kondisi </a:t>
            </a:r>
            <a:r>
              <a:rPr lang="id-ID" dirty="0" smtClean="0">
                <a:solidFill>
                  <a:schemeClr val="bg2">
                    <a:lumMod val="25000"/>
                  </a:schemeClr>
                </a:solidFill>
              </a:rPr>
              <a:t>input</a:t>
            </a:r>
            <a:r>
              <a:rPr lang="en-US" dirty="0" smtClean="0">
                <a:solidFill>
                  <a:schemeClr val="bg2">
                    <a:lumMod val="25000"/>
                  </a:schemeClr>
                </a:solidFill>
              </a:rPr>
              <a:t> </a:t>
            </a:r>
            <a:r>
              <a:rPr lang="en-US" dirty="0" err="1" smtClean="0">
                <a:solidFill>
                  <a:schemeClr val="bg2">
                    <a:lumMod val="25000"/>
                  </a:schemeClr>
                </a:solidFill>
              </a:rPr>
              <a:t>saat</a:t>
            </a:r>
            <a:r>
              <a:rPr lang="en-US" dirty="0" smtClean="0">
                <a:solidFill>
                  <a:schemeClr val="bg2">
                    <a:lumMod val="25000"/>
                  </a:schemeClr>
                </a:solidFill>
              </a:rPr>
              <a:t> </a:t>
            </a:r>
            <a:r>
              <a:rPr lang="en-US" dirty="0" err="1" smtClean="0">
                <a:solidFill>
                  <a:schemeClr val="bg2">
                    <a:lumMod val="25000"/>
                  </a:schemeClr>
                </a:solidFill>
              </a:rPr>
              <a:t>ini</a:t>
            </a:r>
            <a:r>
              <a:rPr lang="id-ID" dirty="0" smtClean="0">
                <a:solidFill>
                  <a:schemeClr val="bg2">
                    <a:lumMod val="25000"/>
                  </a:schemeClr>
                </a:solidFill>
              </a:rPr>
              <a:t>.</a:t>
            </a:r>
            <a:endParaRPr lang="id-ID" dirty="0">
              <a:solidFill>
                <a:schemeClr val="bg2">
                  <a:lumMod val="25000"/>
                </a:schemeClr>
              </a:solidFill>
            </a:endParaRPr>
          </a:p>
          <a:p>
            <a:r>
              <a:rPr lang="id-ID" dirty="0">
                <a:solidFill>
                  <a:schemeClr val="bg2">
                    <a:lumMod val="25000"/>
                  </a:schemeClr>
                </a:solidFill>
              </a:rPr>
              <a:t>Sistem yang menggunakan elemen </a:t>
            </a:r>
            <a:r>
              <a:rPr lang="en-US" dirty="0" smtClean="0">
                <a:solidFill>
                  <a:schemeClr val="bg2">
                    <a:lumMod val="25000"/>
                  </a:schemeClr>
                </a:solidFill>
              </a:rPr>
              <a:t>memory (</a:t>
            </a:r>
            <a:r>
              <a:rPr lang="id-ID" dirty="0" smtClean="0">
                <a:solidFill>
                  <a:schemeClr val="bg2">
                    <a:lumMod val="25000"/>
                  </a:schemeClr>
                </a:solidFill>
              </a:rPr>
              <a:t>penyimpanan</a:t>
            </a:r>
            <a:r>
              <a:rPr lang="en-US" dirty="0" smtClean="0">
                <a:solidFill>
                  <a:schemeClr val="bg2">
                    <a:lumMod val="25000"/>
                  </a:schemeClr>
                </a:solidFill>
              </a:rPr>
              <a:t>)</a:t>
            </a:r>
            <a:r>
              <a:rPr lang="id-ID" dirty="0" smtClean="0">
                <a:solidFill>
                  <a:schemeClr val="bg2">
                    <a:lumMod val="25000"/>
                  </a:schemeClr>
                </a:solidFill>
              </a:rPr>
              <a:t> </a:t>
            </a:r>
            <a:r>
              <a:rPr lang="id-ID" dirty="0">
                <a:solidFill>
                  <a:schemeClr val="bg2">
                    <a:lumMod val="25000"/>
                  </a:schemeClr>
                </a:solidFill>
              </a:rPr>
              <a:t>disebut </a:t>
            </a:r>
            <a:r>
              <a:rPr lang="en-US" dirty="0" err="1" smtClean="0">
                <a:solidFill>
                  <a:schemeClr val="bg2">
                    <a:lumMod val="25000"/>
                  </a:schemeClr>
                </a:solidFill>
              </a:rPr>
              <a:t>rangkaian</a:t>
            </a:r>
            <a:r>
              <a:rPr lang="id-ID" dirty="0" smtClean="0">
                <a:solidFill>
                  <a:schemeClr val="bg2">
                    <a:lumMod val="25000"/>
                  </a:schemeClr>
                </a:solidFill>
              </a:rPr>
              <a:t> </a:t>
            </a:r>
            <a:r>
              <a:rPr lang="id-ID" dirty="0">
                <a:solidFill>
                  <a:schemeClr val="bg2">
                    <a:lumMod val="25000"/>
                  </a:schemeClr>
                </a:solidFill>
              </a:rPr>
              <a:t>sekuensial</a:t>
            </a:r>
            <a:r>
              <a:rPr lang="id-ID" dirty="0" smtClean="0">
                <a:solidFill>
                  <a:schemeClr val="bg2">
                    <a:lumMod val="25000"/>
                  </a:schemeClr>
                </a:solidFill>
              </a:rPr>
              <a:t>.</a:t>
            </a:r>
            <a:r>
              <a:rPr lang="en-US" dirty="0" smtClean="0">
                <a:solidFill>
                  <a:schemeClr val="bg2">
                    <a:lumMod val="25000"/>
                  </a:schemeClr>
                </a:solidFill>
              </a:rPr>
              <a:t> </a:t>
            </a:r>
            <a:r>
              <a:rPr lang="en-US" dirty="0" err="1" smtClean="0">
                <a:solidFill>
                  <a:schemeClr val="bg2">
                    <a:lumMod val="25000"/>
                  </a:schemeClr>
                </a:solidFill>
              </a:rPr>
              <a:t>Pada</a:t>
            </a:r>
            <a:r>
              <a:rPr lang="en-US" dirty="0" smtClean="0">
                <a:solidFill>
                  <a:schemeClr val="bg2">
                    <a:lumMod val="25000"/>
                  </a:schemeClr>
                </a:solidFill>
              </a:rPr>
              <a:t> </a:t>
            </a:r>
            <a:r>
              <a:rPr lang="en-US" dirty="0" err="1" smtClean="0">
                <a:solidFill>
                  <a:schemeClr val="bg2">
                    <a:lumMod val="25000"/>
                  </a:schemeClr>
                </a:solidFill>
              </a:rPr>
              <a:t>rangkaian</a:t>
            </a:r>
            <a:r>
              <a:rPr lang="en-US" dirty="0" smtClean="0">
                <a:solidFill>
                  <a:schemeClr val="bg2">
                    <a:lumMod val="25000"/>
                  </a:schemeClr>
                </a:solidFill>
              </a:rPr>
              <a:t> </a:t>
            </a:r>
            <a:r>
              <a:rPr lang="en-US" dirty="0" err="1" smtClean="0">
                <a:solidFill>
                  <a:schemeClr val="bg2">
                    <a:lumMod val="25000"/>
                  </a:schemeClr>
                </a:solidFill>
              </a:rPr>
              <a:t>ini</a:t>
            </a:r>
            <a:r>
              <a:rPr lang="en-US" dirty="0" smtClean="0">
                <a:solidFill>
                  <a:schemeClr val="bg2">
                    <a:lumMod val="25000"/>
                  </a:schemeClr>
                </a:solidFill>
              </a:rPr>
              <a:t>, input </a:t>
            </a:r>
            <a:r>
              <a:rPr lang="en-US" dirty="0" err="1" smtClean="0">
                <a:solidFill>
                  <a:schemeClr val="bg2">
                    <a:lumMod val="25000"/>
                  </a:schemeClr>
                </a:solidFill>
              </a:rPr>
              <a:t>saat</a:t>
            </a:r>
            <a:r>
              <a:rPr lang="en-US" dirty="0" smtClean="0">
                <a:solidFill>
                  <a:schemeClr val="bg2">
                    <a:lumMod val="25000"/>
                  </a:schemeClr>
                </a:solidFill>
              </a:rPr>
              <a:t> </a:t>
            </a:r>
            <a:r>
              <a:rPr lang="en-US" dirty="0" err="1" smtClean="0">
                <a:solidFill>
                  <a:schemeClr val="bg2">
                    <a:lumMod val="25000"/>
                  </a:schemeClr>
                </a:solidFill>
              </a:rPr>
              <a:t>ini</a:t>
            </a:r>
            <a:r>
              <a:rPr lang="en-US" dirty="0" smtClean="0">
                <a:solidFill>
                  <a:schemeClr val="bg2">
                    <a:lumMod val="25000"/>
                  </a:schemeClr>
                </a:solidFill>
              </a:rPr>
              <a:t> </a:t>
            </a:r>
            <a:r>
              <a:rPr lang="en-US" dirty="0" err="1" smtClean="0">
                <a:solidFill>
                  <a:schemeClr val="bg2">
                    <a:lumMod val="25000"/>
                  </a:schemeClr>
                </a:solidFill>
              </a:rPr>
              <a:t>menentukan</a:t>
            </a:r>
            <a:r>
              <a:rPr lang="en-US" dirty="0" smtClean="0">
                <a:solidFill>
                  <a:schemeClr val="bg2">
                    <a:lumMod val="25000"/>
                  </a:schemeClr>
                </a:solidFill>
              </a:rPr>
              <a:t> output </a:t>
            </a:r>
            <a:r>
              <a:rPr lang="en-US" dirty="0" err="1" smtClean="0">
                <a:solidFill>
                  <a:schemeClr val="bg2">
                    <a:lumMod val="25000"/>
                  </a:schemeClr>
                </a:solidFill>
              </a:rPr>
              <a:t>berikutnya</a:t>
            </a:r>
            <a:r>
              <a:rPr lang="en-US" dirty="0" smtClean="0">
                <a:solidFill>
                  <a:schemeClr val="bg2">
                    <a:lumMod val="25000"/>
                  </a:schemeClr>
                </a:solidFill>
              </a:rPr>
              <a:t>.</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en-US" sz="4400" b="1" dirty="0" err="1" smtClean="0">
                <a:solidFill>
                  <a:schemeClr val="accent3">
                    <a:lumMod val="20000"/>
                    <a:lumOff val="80000"/>
                  </a:schemeClr>
                </a:solidFill>
                <a:effectLst>
                  <a:outerShdw blurRad="38100" dist="38100" dir="2700000" algn="tl">
                    <a:srgbClr val="000000">
                      <a:alpha val="43137"/>
                    </a:srgbClr>
                  </a:outerShdw>
                </a:effectLst>
              </a:rPr>
              <a:t>Rangkaian</a:t>
            </a:r>
            <a:r>
              <a:rPr lang="en-US" sz="4400" b="1" dirty="0" smtClean="0">
                <a:solidFill>
                  <a:schemeClr val="accent3">
                    <a:lumMod val="20000"/>
                    <a:lumOff val="80000"/>
                  </a:schemeClr>
                </a:solidFill>
                <a:effectLst>
                  <a:outerShdw blurRad="38100" dist="38100" dir="2700000" algn="tl">
                    <a:srgbClr val="000000">
                      <a:alpha val="43137"/>
                    </a:srgbClr>
                  </a:outerShdw>
                </a:effectLst>
              </a:rPr>
              <a:t> </a:t>
            </a:r>
            <a:r>
              <a:rPr lang="en-US" sz="4400" b="1" dirty="0" err="1" smtClean="0">
                <a:solidFill>
                  <a:schemeClr val="accent3">
                    <a:lumMod val="20000"/>
                    <a:lumOff val="80000"/>
                  </a:schemeClr>
                </a:solidFill>
                <a:effectLst>
                  <a:outerShdw blurRad="38100" dist="38100" dir="2700000" algn="tl">
                    <a:srgbClr val="000000">
                      <a:alpha val="43137"/>
                    </a:srgbClr>
                  </a:outerShdw>
                </a:effectLst>
              </a:rPr>
              <a:t>logika</a:t>
            </a:r>
            <a:r>
              <a:rPr lang="en-US" sz="4400" b="1" dirty="0" smtClean="0">
                <a:solidFill>
                  <a:schemeClr val="accent3">
                    <a:lumMod val="20000"/>
                    <a:lumOff val="80000"/>
                  </a:schemeClr>
                </a:solidFill>
                <a:effectLst>
                  <a:outerShdw blurRad="38100" dist="38100" dir="2700000" algn="tl">
                    <a:srgbClr val="000000">
                      <a:alpha val="43137"/>
                    </a:srgbClr>
                  </a:outerShdw>
                </a:effectLst>
              </a:rPr>
              <a:t> </a:t>
            </a:r>
            <a:r>
              <a:rPr lang="en-US" sz="4400" b="1" dirty="0" err="1" smtClean="0">
                <a:solidFill>
                  <a:schemeClr val="accent3">
                    <a:lumMod val="20000"/>
                    <a:lumOff val="80000"/>
                  </a:schemeClr>
                </a:solidFill>
                <a:effectLst>
                  <a:outerShdw blurRad="38100" dist="38100" dir="2700000" algn="tl">
                    <a:srgbClr val="000000">
                      <a:alpha val="43137"/>
                    </a:srgbClr>
                  </a:outerShdw>
                </a:effectLst>
              </a:rPr>
              <a:t>sekuensial</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a:blip r:embed="rId1"/>
          <a:stretch>
            <a:fillRect/>
          </a:stretch>
        </p:blipFill>
        <p:spPr>
          <a:xfrm>
            <a:off x="2026549" y="5392347"/>
            <a:ext cx="5100393" cy="13717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08"/>
            <a:ext cx="8686800" cy="1154652"/>
          </a:xfrm>
        </p:spPr>
        <p:txBody>
          <a:bodyPr>
            <a:normAutofit/>
          </a:bodyPr>
          <a:lstStyle/>
          <a:p>
            <a:r>
              <a:rPr lang="en-US" dirty="0" err="1" smtClean="0"/>
              <a:t>Jenis-jenis</a:t>
            </a:r>
            <a:r>
              <a:rPr lang="en-US" dirty="0" smtClean="0"/>
              <a:t> </a:t>
            </a:r>
            <a:r>
              <a:rPr lang="en-US" dirty="0" err="1" smtClean="0"/>
              <a:t>rangkaian</a:t>
            </a:r>
            <a:r>
              <a:rPr lang="en-US" dirty="0" smtClean="0"/>
              <a:t> </a:t>
            </a:r>
            <a:r>
              <a:rPr lang="en-US" dirty="0" err="1" smtClean="0"/>
              <a:t>logika</a:t>
            </a:r>
            <a:r>
              <a:rPr lang="en-US" dirty="0" smtClean="0"/>
              <a:t> </a:t>
            </a:r>
            <a:r>
              <a:rPr lang="en-US" dirty="0" err="1" smtClean="0"/>
              <a:t>sekuensial</a:t>
            </a:r>
            <a:endParaRPr lang="id-ID" dirty="0"/>
          </a:p>
        </p:txBody>
      </p:sp>
      <p:sp>
        <p:nvSpPr>
          <p:cNvPr id="3" name="Content Placeholder 2"/>
          <p:cNvSpPr>
            <a:spLocks noGrp="1"/>
          </p:cNvSpPr>
          <p:nvPr>
            <p:ph idx="1"/>
          </p:nvPr>
        </p:nvSpPr>
        <p:spPr/>
        <p:txBody>
          <a:bodyPr/>
          <a:lstStyle/>
          <a:p>
            <a:r>
              <a:rPr lang="en-US" dirty="0" smtClean="0"/>
              <a:t>Flip-flop</a:t>
            </a:r>
            <a:endParaRPr lang="en-US" dirty="0" smtClean="0"/>
          </a:p>
          <a:p>
            <a:r>
              <a:rPr lang="en-US" dirty="0"/>
              <a:t>R</a:t>
            </a:r>
            <a:r>
              <a:rPr lang="en-US" dirty="0" smtClean="0"/>
              <a:t>egister</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sv-SE" dirty="0">
                <a:solidFill>
                  <a:schemeClr val="bg2">
                    <a:lumMod val="25000"/>
                  </a:schemeClr>
                </a:solidFill>
              </a:rPr>
              <a:t>Rangkaian flip-flop bisa dibentuk dari dua gerbang NAND atau dua gerbang NOR.</a:t>
            </a:r>
            <a:endParaRPr lang="id-ID" dirty="0">
              <a:solidFill>
                <a:schemeClr val="bg2">
                  <a:lumMod val="25000"/>
                </a:schemeClr>
              </a:solidFill>
            </a:endParaRPr>
          </a:p>
          <a:p>
            <a:r>
              <a:rPr lang="id-ID" dirty="0">
                <a:solidFill>
                  <a:schemeClr val="bg2">
                    <a:lumMod val="25000"/>
                  </a:schemeClr>
                </a:solidFill>
              </a:rPr>
              <a:t>Koneksi cross-couple dari output sebuah gate menuju input gate lainnya akan menjadi umpanbalik.</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Flip-Flop</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flip-flop menggunakan gerbang NAND</a:t>
            </a:r>
            <a:endParaRPr lang="id-ID" dirty="0">
              <a:solidFill>
                <a:schemeClr val="bg2">
                  <a:lumMod val="25000"/>
                </a:schemeClr>
              </a:solidFill>
            </a:endParaRPr>
          </a:p>
          <a:p>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Materi: </a:t>
            </a:r>
            <a:r>
              <a:rPr lang="id-ID" sz="4400" b="1" dirty="0">
                <a:solidFill>
                  <a:schemeClr val="accent3">
                    <a:lumMod val="20000"/>
                    <a:lumOff val="80000"/>
                  </a:schemeClr>
                </a:solidFill>
                <a:effectLst>
                  <a:outerShdw blurRad="38100" dist="38100" dir="2700000" algn="tl">
                    <a:srgbClr val="000000">
                      <a:alpha val="43137"/>
                    </a:srgbClr>
                  </a:outerShdw>
                </a:effectLst>
              </a:rPr>
              <a:t>Flip-Flop</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rotWithShape="1">
          <a:blip r:embed="rId1"/>
          <a:srcRect r="40812"/>
          <a:stretch>
            <a:fillRect/>
          </a:stretch>
        </p:blipFill>
        <p:spPr bwMode="auto">
          <a:xfrm>
            <a:off x="662316" y="2536870"/>
            <a:ext cx="4368800" cy="1958975"/>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Pada flip-flop RS, terdapat kondisi inderteminate yaitu ketika input S dan R sama-sama bernilai 1. Maka untuk menghindari kondisi tersebut adalah mencegah kedua input bernilai 1, untuk memenuhi kondisi ini maka dikembangkan flip-flop yang mempunyai latch yang memiliki dua input (D (data) dan En (enable)).</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Flip-flop </a:t>
            </a:r>
            <a:r>
              <a:rPr lang="id-ID" sz="4400" b="1" dirty="0">
                <a:solidFill>
                  <a:schemeClr val="accent3">
                    <a:lumMod val="20000"/>
                    <a:lumOff val="80000"/>
                  </a:schemeClr>
                </a:solidFill>
                <a:effectLst>
                  <a:outerShdw blurRad="38100" dist="38100" dir="2700000" algn="tl">
                    <a:srgbClr val="000000">
                      <a:alpha val="43137"/>
                    </a:srgbClr>
                  </a:outerShdw>
                </a:effectLst>
              </a:rPr>
              <a:t>D </a:t>
            </a:r>
            <a:r>
              <a:rPr lang="id-ID" sz="4400" b="1" i="1" dirty="0">
                <a:solidFill>
                  <a:schemeClr val="accent3">
                    <a:lumMod val="20000"/>
                    <a:lumOff val="80000"/>
                  </a:schemeClr>
                </a:solidFill>
                <a:effectLst>
                  <a:outerShdw blurRad="38100" dist="38100" dir="2700000" algn="tl">
                    <a:srgbClr val="000000">
                      <a:alpha val="43137"/>
                    </a:srgbClr>
                  </a:outerShdw>
                </a:effectLst>
              </a:rPr>
              <a:t>latch</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flip-flop D </a:t>
            </a:r>
            <a:r>
              <a:rPr lang="id-ID" i="1" dirty="0">
                <a:solidFill>
                  <a:schemeClr val="bg2">
                    <a:lumMod val="25000"/>
                  </a:schemeClr>
                </a:solidFill>
              </a:rPr>
              <a:t>latch</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Flip-flop </a:t>
            </a:r>
            <a:r>
              <a:rPr lang="id-ID" sz="4400" b="1" dirty="0">
                <a:solidFill>
                  <a:schemeClr val="accent3">
                    <a:lumMod val="20000"/>
                    <a:lumOff val="80000"/>
                  </a:schemeClr>
                </a:solidFill>
                <a:effectLst>
                  <a:outerShdw blurRad="38100" dist="38100" dir="2700000" algn="tl">
                    <a:srgbClr val="000000">
                      <a:alpha val="43137"/>
                    </a:srgbClr>
                  </a:outerShdw>
                </a:effectLst>
              </a:rPr>
              <a:t>D </a:t>
            </a:r>
            <a:r>
              <a:rPr lang="id-ID" sz="4400" b="1" i="1" dirty="0">
                <a:solidFill>
                  <a:schemeClr val="accent3">
                    <a:lumMod val="20000"/>
                    <a:lumOff val="80000"/>
                  </a:schemeClr>
                </a:solidFill>
                <a:effectLst>
                  <a:outerShdw blurRad="38100" dist="38100" dir="2700000" algn="tl">
                    <a:srgbClr val="000000">
                      <a:alpha val="43137"/>
                    </a:srgbClr>
                  </a:outerShdw>
                </a:effectLst>
              </a:rPr>
              <a:t>latch</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a:blip r:embed="rId1"/>
          <a:stretch>
            <a:fillRect/>
          </a:stretch>
        </p:blipFill>
        <p:spPr>
          <a:xfrm>
            <a:off x="2425459" y="2633662"/>
            <a:ext cx="4349750" cy="159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2537" y="1391761"/>
            <a:ext cx="8515594" cy="4249195"/>
          </a:xfrm>
        </p:spPr>
        <p:txBody>
          <a:bodyPr/>
          <a:lstStyle/>
          <a:p>
            <a:r>
              <a:rPr lang="id-ID" dirty="0">
                <a:solidFill>
                  <a:schemeClr val="bg2">
                    <a:lumMod val="25000"/>
                  </a:schemeClr>
                </a:solidFill>
              </a:rPr>
              <a:t>Rangkaian flip-flop JK</a:t>
            </a:r>
            <a:endParaRPr lang="id-ID" dirty="0">
              <a:solidFill>
                <a:schemeClr val="bg2">
                  <a:lumMod val="25000"/>
                </a:schemeClr>
              </a:solidFill>
            </a:endParaRPr>
          </a:p>
        </p:txBody>
      </p:sp>
      <p:sp>
        <p:nvSpPr>
          <p:cNvPr id="7" name="Title 1"/>
          <p:cNvSpPr>
            <a:spLocks noGrp="1"/>
          </p:cNvSpPr>
          <p:nvPr>
            <p:ph type="title"/>
          </p:nvPr>
        </p:nvSpPr>
        <p:spPr>
          <a:xfrm>
            <a:off x="261257" y="141693"/>
            <a:ext cx="7715339" cy="812800"/>
          </a:xfrm>
        </p:spPr>
        <p:txBody>
          <a:bodyPr>
            <a:normAutofit/>
          </a:bodyPr>
          <a:lstStyle/>
          <a:p>
            <a:r>
              <a:rPr lang="id-ID" sz="4400" b="1" dirty="0" smtClean="0">
                <a:solidFill>
                  <a:schemeClr val="accent3">
                    <a:lumMod val="20000"/>
                    <a:lumOff val="80000"/>
                  </a:schemeClr>
                </a:solidFill>
                <a:effectLst>
                  <a:outerShdw blurRad="38100" dist="38100" dir="2700000" algn="tl">
                    <a:srgbClr val="000000">
                      <a:alpha val="43137"/>
                    </a:srgbClr>
                  </a:outerShdw>
                </a:effectLst>
              </a:rPr>
              <a:t>Flip-flop </a:t>
            </a:r>
            <a:r>
              <a:rPr lang="id-ID" sz="4400" b="1" dirty="0">
                <a:solidFill>
                  <a:schemeClr val="accent3">
                    <a:lumMod val="20000"/>
                    <a:lumOff val="80000"/>
                  </a:schemeClr>
                </a:solidFill>
                <a:effectLst>
                  <a:outerShdw blurRad="38100" dist="38100" dir="2700000" algn="tl">
                    <a:srgbClr val="000000">
                      <a:alpha val="43137"/>
                    </a:srgbClr>
                  </a:outerShdw>
                </a:effectLst>
              </a:rPr>
              <a:t>JK</a:t>
            </a:r>
            <a:endParaRPr lang="id-ID" sz="4400" b="1" dirty="0">
              <a:solidFill>
                <a:schemeClr val="accent3">
                  <a:lumMod val="20000"/>
                  <a:lumOff val="80000"/>
                </a:schemeClr>
              </a:solidFill>
              <a:effectLst>
                <a:outerShdw blurRad="38100" dist="38100" dir="2700000" algn="tl">
                  <a:srgbClr val="000000">
                    <a:alpha val="43137"/>
                  </a:srgbClr>
                </a:outerShdw>
              </a:effectLst>
            </a:endParaRPr>
          </a:p>
        </p:txBody>
      </p:sp>
      <p:pic>
        <p:nvPicPr>
          <p:cNvPr id="4" name="Picture 3"/>
          <p:cNvPicPr/>
          <p:nvPr/>
        </p:nvPicPr>
        <p:blipFill>
          <a:blip r:embed="rId1"/>
          <a:stretch>
            <a:fillRect/>
          </a:stretch>
        </p:blipFill>
        <p:spPr>
          <a:xfrm>
            <a:off x="2425700" y="2430190"/>
            <a:ext cx="4292600" cy="2172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theme/theme1.xml><?xml version="1.0" encoding="utf-8"?>
<a:theme xmlns:a="http://schemas.openxmlformats.org/drawingml/2006/main" name="Blue Rectang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Draw Lightbulb</Template>
  <TotalTime>0</TotalTime>
  <Words>4706</Words>
  <Application>WPS Presentation</Application>
  <PresentationFormat>On-screen Show (4:3)</PresentationFormat>
  <Paragraphs>89</Paragraphs>
  <Slides>20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Times New Roman</vt:lpstr>
      <vt:lpstr>Calibri</vt:lpstr>
      <vt:lpstr>Microsoft YaHei</vt:lpstr>
      <vt:lpstr>Arial Unicode MS</vt:lpstr>
      <vt:lpstr>Blue Rectangles</vt:lpstr>
      <vt:lpstr>Rangkaian Sekuensial</vt:lpstr>
      <vt:lpstr>Flip-flop JK</vt:lpstr>
      <vt:lpstr>Rangkaian logika sekuensial</vt:lpstr>
      <vt:lpstr>Jenis-jenis rangkaian logika sekuensial</vt:lpstr>
      <vt:lpstr>Materi: Flip-Flop</vt:lpstr>
      <vt:lpstr>Materi: Flip-Flop</vt:lpstr>
      <vt:lpstr>Flip-flop D latch</vt:lpstr>
      <vt:lpstr>Flip-flop D latch</vt:lpstr>
      <vt:lpstr>Flip-flop JK</vt:lpstr>
      <vt:lpstr>Materi: Register</vt:lpstr>
      <vt:lpstr>Materi: Register</vt:lpstr>
      <vt:lpstr>Materi: Register</vt:lpstr>
      <vt:lpstr>Materi: Register</vt:lpstr>
      <vt:lpstr>Materi: Register</vt:lpstr>
      <vt:lpstr>Materi: Asinkron Counter</vt:lpstr>
      <vt:lpstr>Materi: Asinkron Counter</vt:lpstr>
      <vt:lpstr>Sinkron Counter</vt:lpstr>
      <vt:lpstr>PowerPoint 演示文稿</vt:lpstr>
      <vt:lpstr>PowerPoint 演示文稿</vt:lpstr>
      <vt:lpstr>PowerPoint 演示文稿</vt:lpstr>
    </vt:vector>
  </TitlesOfParts>
  <Company>IDEASMAX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Rangkaian Sekuensial</dc:title>
  <dc:creator>Igor Novid</dc:creator>
  <cp:keywords>PPT</cp:keywords>
  <cp:category>Power Point Template</cp:category>
  <cp:lastModifiedBy>asus</cp:lastModifiedBy>
  <cp:revision>9</cp:revision>
  <dcterms:created xsi:type="dcterms:W3CDTF">2018-04-26T04:42:00Z</dcterms:created>
  <dcterms:modified xsi:type="dcterms:W3CDTF">2019-06-24T15:54:40Z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