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Tanpa Gaya, Kisi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5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8BBB-3299-4C7C-B063-EBFDBAD097A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C4BD-1695-46A1-AF66-912B773DA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4000" y="675861"/>
            <a:ext cx="9144000" cy="174928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 Narrow" panose="020B0606020202030204" pitchFamily="34" charset="0"/>
              </a:rPr>
              <a:t>Pendahuluan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Sistem</a:t>
            </a:r>
            <a:r>
              <a:rPr lang="en-US" sz="4000" dirty="0">
                <a:latin typeface="Arial Narrow" panose="020B0606020202030204" pitchFamily="34" charset="0"/>
              </a:rPr>
              <a:t> Digital</a:t>
            </a: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dirty="0" err="1">
                <a:latin typeface="Arial Narrow" panose="020B0606020202030204" pitchFamily="34" charset="0"/>
              </a:rPr>
              <a:t>dan</a:t>
            </a: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dirty="0" err="1">
                <a:latin typeface="Arial Narrow" panose="020B0606020202030204" pitchFamily="34" charset="0"/>
              </a:rPr>
              <a:t>Logika</a:t>
            </a:r>
            <a:r>
              <a:rPr lang="en-US" sz="4000" dirty="0">
                <a:latin typeface="Arial Narrow" panose="020B0606020202030204" pitchFamily="34" charset="0"/>
              </a:rPr>
              <a:t> Digital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4000" y="2968487"/>
            <a:ext cx="9144000" cy="2656458"/>
          </a:xfrm>
        </p:spPr>
        <p:txBody>
          <a:bodyPr>
            <a:noAutofit/>
          </a:bodyPr>
          <a:lstStyle/>
          <a:p>
            <a:pPr algn="l"/>
            <a:r>
              <a:rPr lang="en-US" sz="2600" dirty="0" err="1">
                <a:latin typeface="Arial Narrow" panose="020B0606020202030204" pitchFamily="34" charset="0"/>
              </a:rPr>
              <a:t>Kelompok</a:t>
            </a:r>
            <a:r>
              <a:rPr lang="en-US" sz="2600" dirty="0">
                <a:latin typeface="Arial Narrow" panose="020B0606020202030204" pitchFamily="34" charset="0"/>
              </a:rPr>
              <a:t> 1 :</a:t>
            </a:r>
          </a:p>
          <a:p>
            <a:pPr marL="457200" indent="-457200" algn="l">
              <a:buAutoNum type="arabicPeriod"/>
            </a:pPr>
            <a:r>
              <a:rPr lang="en-US" sz="2600" dirty="0" err="1">
                <a:latin typeface="Arial Narrow" panose="020B0606020202030204" pitchFamily="34" charset="0"/>
              </a:rPr>
              <a:t>Ismi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Susilawati</a:t>
            </a:r>
            <a:r>
              <a:rPr lang="en-US" sz="2600" dirty="0">
                <a:latin typeface="Arial Narrow" panose="020B0606020202030204" pitchFamily="34" charset="0"/>
              </a:rPr>
              <a:t>		(18.11.0001)</a:t>
            </a:r>
          </a:p>
          <a:p>
            <a:pPr marL="457200" indent="-457200" algn="l">
              <a:buAutoNum type="arabicPeriod"/>
            </a:pPr>
            <a:r>
              <a:rPr lang="en-US" sz="2600" dirty="0" err="1">
                <a:latin typeface="Arial Narrow" panose="020B0606020202030204" pitchFamily="34" charset="0"/>
              </a:rPr>
              <a:t>Moh</a:t>
            </a:r>
            <a:r>
              <a:rPr lang="en-US" sz="2600" dirty="0">
                <a:latin typeface="Arial Narrow" panose="020B0606020202030204" pitchFamily="34" charset="0"/>
              </a:rPr>
              <a:t>. </a:t>
            </a:r>
            <a:r>
              <a:rPr lang="en-US" sz="2600" dirty="0" err="1">
                <a:latin typeface="Arial Narrow" panose="020B0606020202030204" pitchFamily="34" charset="0"/>
              </a:rPr>
              <a:t>Faiq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Ramdani</a:t>
            </a:r>
            <a:r>
              <a:rPr lang="en-US" sz="2600" dirty="0">
                <a:latin typeface="Arial Narrow" panose="020B0606020202030204" pitchFamily="34" charset="0"/>
              </a:rPr>
              <a:t>	(18.11.0024)</a:t>
            </a:r>
          </a:p>
          <a:p>
            <a:pPr marL="457200" indent="-457200" algn="l">
              <a:buAutoNum type="arabicPeriod"/>
            </a:pPr>
            <a:r>
              <a:rPr lang="en-US" sz="2600" dirty="0" err="1">
                <a:latin typeface="Arial Narrow" panose="020B0606020202030204" pitchFamily="34" charset="0"/>
              </a:rPr>
              <a:t>Apri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Dwi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Sutrisno</a:t>
            </a:r>
            <a:r>
              <a:rPr lang="en-US" sz="2600" dirty="0">
                <a:latin typeface="Arial Narrow" panose="020B0606020202030204" pitchFamily="34" charset="0"/>
              </a:rPr>
              <a:t>		(18.11.0040)</a:t>
            </a:r>
          </a:p>
          <a:p>
            <a:pPr marL="457200" indent="-457200" algn="l">
              <a:buAutoNum type="arabicPeriod"/>
            </a:pPr>
            <a:r>
              <a:rPr lang="en-US" sz="2600" dirty="0" err="1">
                <a:latin typeface="Arial Narrow" panose="020B0606020202030204" pitchFamily="34" charset="0"/>
              </a:rPr>
              <a:t>Diyah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Primasari</a:t>
            </a:r>
            <a:r>
              <a:rPr lang="en-US" sz="2600" dirty="0">
                <a:latin typeface="Arial Narrow" panose="020B0606020202030204" pitchFamily="34" charset="0"/>
              </a:rPr>
              <a:t>		(18.11.0289)</a:t>
            </a:r>
          </a:p>
        </p:txBody>
      </p:sp>
    </p:spTree>
    <p:extLst>
      <p:ext uri="{BB962C8B-B14F-4D97-AF65-F5344CB8AC3E}">
        <p14:creationId xmlns:p14="http://schemas.microsoft.com/office/powerpoint/2010/main" val="17125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43339" y="1374154"/>
            <a:ext cx="10999305" cy="640176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lphaUcPeriod"/>
            </a:pPr>
            <a:r>
              <a:rPr lang="en-US" sz="4000" dirty="0" err="1">
                <a:latin typeface="Arial Narrow" panose="020B0606020202030204" pitchFamily="34" charset="0"/>
              </a:rPr>
              <a:t>Sistem</a:t>
            </a:r>
            <a:r>
              <a:rPr lang="en-US" sz="4000" dirty="0">
                <a:latin typeface="Arial Narrow" panose="020B0606020202030204" pitchFamily="34" charset="0"/>
              </a:rPr>
              <a:t> Analog </a:t>
            </a:r>
            <a:r>
              <a:rPr lang="en-US" sz="4000" dirty="0" err="1">
                <a:latin typeface="Arial Narrow" panose="020B0606020202030204" pitchFamily="34" charset="0"/>
              </a:rPr>
              <a:t>dan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Representasi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Kontinyu</a:t>
            </a:r>
            <a:endParaRPr lang="en-US" sz="4000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43339" y="2152874"/>
            <a:ext cx="10999304" cy="2626943"/>
          </a:xfrm>
        </p:spPr>
        <p:txBody>
          <a:bodyPr>
            <a:noAutofit/>
          </a:bodyPr>
          <a:lstStyle/>
          <a:p>
            <a:pPr indent="747713" algn="just">
              <a:lnSpc>
                <a:spcPct val="150000"/>
              </a:lnSpc>
            </a:pPr>
            <a:r>
              <a:rPr lang="en-US" sz="2600" dirty="0" err="1">
                <a:latin typeface="Arial Narrow" panose="020B0606020202030204" pitchFamily="34" charset="0"/>
              </a:rPr>
              <a:t>Sistem</a:t>
            </a:r>
            <a:r>
              <a:rPr lang="en-US" sz="2600" dirty="0">
                <a:latin typeface="Arial Narrow" panose="020B0606020202030204" pitchFamily="34" charset="0"/>
              </a:rPr>
              <a:t> analog </a:t>
            </a:r>
            <a:r>
              <a:rPr lang="en-US" sz="2600" dirty="0" err="1">
                <a:latin typeface="Arial Narrow" panose="020B0606020202030204" pitchFamily="34" charset="0"/>
              </a:rPr>
              <a:t>adalah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suatu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bentuk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komunikasi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elektromagnetik</a:t>
            </a:r>
            <a:r>
              <a:rPr lang="en-US" sz="2600" dirty="0">
                <a:latin typeface="Arial Narrow" panose="020B0606020202030204" pitchFamily="34" charset="0"/>
              </a:rPr>
              <a:t> yang </a:t>
            </a:r>
            <a:r>
              <a:rPr lang="en-US" sz="2600" dirty="0" err="1">
                <a:latin typeface="Arial Narrow" panose="020B0606020202030204" pitchFamily="34" charset="0"/>
              </a:rPr>
              <a:t>menggantungkan</a:t>
            </a:r>
            <a:r>
              <a:rPr lang="en-US" sz="2600" dirty="0">
                <a:latin typeface="Arial Narrow" panose="020B0606020202030204" pitchFamily="34" charset="0"/>
              </a:rPr>
              <a:t> proses </a:t>
            </a:r>
            <a:r>
              <a:rPr lang="en-US" sz="2600" dirty="0" err="1">
                <a:latin typeface="Arial Narrow" panose="020B0606020202030204" pitchFamily="34" charset="0"/>
              </a:rPr>
              <a:t>pengiriman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sinyalnya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pada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gelombang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elektromagnetik</a:t>
            </a:r>
            <a:r>
              <a:rPr lang="en-US" sz="2600" dirty="0">
                <a:latin typeface="Arial Narrow" panose="020B0606020202030204" pitchFamily="34" charset="0"/>
              </a:rPr>
              <a:t>. </a:t>
            </a:r>
            <a:r>
              <a:rPr lang="en-US" sz="2600" dirty="0" err="1">
                <a:latin typeface="Arial Narrow" panose="020B0606020202030204" pitchFamily="34" charset="0"/>
              </a:rPr>
              <a:t>Sinyal</a:t>
            </a:r>
            <a:r>
              <a:rPr lang="en-US" sz="2600" dirty="0">
                <a:latin typeface="Arial Narrow" panose="020B0606020202030204" pitchFamily="34" charset="0"/>
              </a:rPr>
              <a:t> yang </a:t>
            </a:r>
            <a:r>
              <a:rPr lang="en-US" sz="2600" dirty="0" err="1">
                <a:latin typeface="Arial Narrow" panose="020B0606020202030204" pitchFamily="34" charset="0"/>
              </a:rPr>
              <a:t>digunakan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pada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sistem</a:t>
            </a:r>
            <a:r>
              <a:rPr lang="en-US" sz="2600" dirty="0">
                <a:latin typeface="Arial Narrow" panose="020B0606020202030204" pitchFamily="34" charset="0"/>
              </a:rPr>
              <a:t> analog </a:t>
            </a:r>
            <a:r>
              <a:rPr lang="en-US" sz="2600" dirty="0" err="1">
                <a:latin typeface="Arial Narrow" panose="020B0606020202030204" pitchFamily="34" charset="0"/>
              </a:rPr>
              <a:t>adalah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sinyal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kontinyu</a:t>
            </a:r>
            <a:r>
              <a:rPr lang="en-US" sz="2600" dirty="0">
                <a:latin typeface="Arial Narrow" panose="020B0606020202030204" pitchFamily="34" charset="0"/>
              </a:rPr>
              <a:t>, </a:t>
            </a:r>
            <a:r>
              <a:rPr lang="en-US" sz="2600" dirty="0" err="1">
                <a:latin typeface="Arial Narrow" panose="020B0606020202030204" pitchFamily="34" charset="0"/>
              </a:rPr>
              <a:t>sehingga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pengukuran</a:t>
            </a:r>
            <a:r>
              <a:rPr lang="en-US" sz="2600" dirty="0">
                <a:latin typeface="Arial Narrow" panose="020B0606020202030204" pitchFamily="34" charset="0"/>
              </a:rPr>
              <a:t> yang </a:t>
            </a:r>
            <a:r>
              <a:rPr lang="en-US" sz="2600" dirty="0" err="1">
                <a:latin typeface="Arial Narrow" panose="020B0606020202030204" pitchFamily="34" charset="0"/>
              </a:rPr>
              <a:t>didapat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lebih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tepat</a:t>
            </a:r>
            <a:r>
              <a:rPr lang="en-US" sz="26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87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12619" y="1447643"/>
            <a:ext cx="11042072" cy="666681"/>
          </a:xfrm>
        </p:spPr>
        <p:txBody>
          <a:bodyPr>
            <a:noAutofit/>
          </a:bodyPr>
          <a:lstStyle/>
          <a:p>
            <a:pPr marL="742950" indent="-742950" algn="just">
              <a:buFont typeface="+mj-lt"/>
              <a:buAutoNum type="alphaUcPeriod" startAt="2"/>
            </a:pPr>
            <a:r>
              <a:rPr lang="en-US" sz="4000" dirty="0" err="1">
                <a:latin typeface="Arial Narrow" panose="020B0606020202030204" pitchFamily="34" charset="0"/>
              </a:rPr>
              <a:t>Sistem</a:t>
            </a:r>
            <a:r>
              <a:rPr lang="en-US" sz="4000" dirty="0">
                <a:latin typeface="Arial Narrow" panose="020B0606020202030204" pitchFamily="34" charset="0"/>
              </a:rPr>
              <a:t> Digital </a:t>
            </a:r>
            <a:r>
              <a:rPr lang="en-US" sz="4000" dirty="0" err="1">
                <a:latin typeface="Arial Narrow" panose="020B0606020202030204" pitchFamily="34" charset="0"/>
              </a:rPr>
              <a:t>dan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Representasi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Diskrit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12619" y="2269134"/>
            <a:ext cx="11042071" cy="2108901"/>
          </a:xfrm>
        </p:spPr>
        <p:txBody>
          <a:bodyPr>
            <a:normAutofit/>
          </a:bodyPr>
          <a:lstStyle/>
          <a:p>
            <a:pPr indent="747713" algn="just">
              <a:lnSpc>
                <a:spcPct val="150000"/>
              </a:lnSpc>
            </a:pPr>
            <a:r>
              <a:rPr lang="en-US" sz="2600" dirty="0" err="1">
                <a:latin typeface="Arial Narrow" panose="020B0606020202030204" pitchFamily="34" charset="0"/>
              </a:rPr>
              <a:t>Sistem</a:t>
            </a:r>
            <a:r>
              <a:rPr lang="en-US" sz="2600" dirty="0">
                <a:latin typeface="Arial Narrow" panose="020B0606020202030204" pitchFamily="34" charset="0"/>
              </a:rPr>
              <a:t> digital </a:t>
            </a:r>
            <a:r>
              <a:rPr lang="en-US" sz="2600" dirty="0" err="1">
                <a:latin typeface="Arial Narrow" panose="020B0606020202030204" pitchFamily="34" charset="0"/>
              </a:rPr>
              <a:t>adalah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suatu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sistem</a:t>
            </a:r>
            <a:r>
              <a:rPr lang="en-US" sz="2600" dirty="0">
                <a:latin typeface="Arial Narrow" panose="020B0606020202030204" pitchFamily="34" charset="0"/>
              </a:rPr>
              <a:t> yang </a:t>
            </a:r>
            <a:r>
              <a:rPr lang="en-US" sz="2600" dirty="0" err="1">
                <a:latin typeface="Arial Narrow" panose="020B0606020202030204" pitchFamily="34" charset="0"/>
              </a:rPr>
              <a:t>berfungsi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untuk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mengukur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suatu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nilai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berupa</a:t>
            </a:r>
            <a:r>
              <a:rPr lang="en-US" sz="2600" dirty="0">
                <a:latin typeface="Arial Narrow" panose="020B0606020202030204" pitchFamily="34" charset="0"/>
              </a:rPr>
              <a:t> digit-digit </a:t>
            </a:r>
            <a:r>
              <a:rPr lang="en-US" sz="2600" dirty="0" err="1">
                <a:latin typeface="Arial Narrow" panose="020B0606020202030204" pitchFamily="34" charset="0"/>
              </a:rPr>
              <a:t>atau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angka-angka</a:t>
            </a:r>
            <a:r>
              <a:rPr lang="en-US" sz="2600" dirty="0">
                <a:latin typeface="Arial Narrow" panose="020B0606020202030204" pitchFamily="34" charset="0"/>
              </a:rPr>
              <a:t>. </a:t>
            </a:r>
            <a:r>
              <a:rPr lang="en-US" sz="2600" dirty="0" err="1">
                <a:latin typeface="Arial Narrow" panose="020B0606020202030204" pitchFamily="34" charset="0"/>
              </a:rPr>
              <a:t>Sinyal</a:t>
            </a:r>
            <a:r>
              <a:rPr lang="en-US" sz="2600" dirty="0">
                <a:latin typeface="Arial Narrow" panose="020B0606020202030204" pitchFamily="34" charset="0"/>
              </a:rPr>
              <a:t> yang </a:t>
            </a:r>
            <a:r>
              <a:rPr lang="en-US" sz="2600" dirty="0" err="1">
                <a:latin typeface="Arial Narrow" panose="020B0606020202030204" pitchFamily="34" charset="0"/>
              </a:rPr>
              <a:t>digunakan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pada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sistem</a:t>
            </a:r>
            <a:r>
              <a:rPr lang="en-US" sz="2600" dirty="0">
                <a:latin typeface="Arial Narrow" panose="020B0606020202030204" pitchFamily="34" charset="0"/>
              </a:rPr>
              <a:t> digital </a:t>
            </a:r>
            <a:r>
              <a:rPr lang="en-US" sz="2600" dirty="0" err="1">
                <a:latin typeface="Arial Narrow" panose="020B0606020202030204" pitchFamily="34" charset="0"/>
              </a:rPr>
              <a:t>adalah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sinyal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diskrit</a:t>
            </a:r>
            <a:r>
              <a:rPr lang="en-US" sz="2600" dirty="0">
                <a:latin typeface="Arial Narrow" panose="020B0606020202030204" pitchFamily="34" charset="0"/>
              </a:rPr>
              <a:t>, </a:t>
            </a:r>
            <a:r>
              <a:rPr lang="en-US" sz="2600" dirty="0" err="1">
                <a:latin typeface="Arial Narrow" panose="020B0606020202030204" pitchFamily="34" charset="0"/>
              </a:rPr>
              <a:t>jadi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pengukuran</a:t>
            </a:r>
            <a:r>
              <a:rPr lang="en-US" sz="2600" dirty="0">
                <a:latin typeface="Arial Narrow" panose="020B0606020202030204" pitchFamily="34" charset="0"/>
              </a:rPr>
              <a:t> yang </a:t>
            </a:r>
            <a:r>
              <a:rPr lang="en-US" sz="2600" dirty="0" err="1">
                <a:latin typeface="Arial Narrow" panose="020B0606020202030204" pitchFamily="34" charset="0"/>
              </a:rPr>
              <a:t>didapat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kurang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tepat</a:t>
            </a:r>
            <a:r>
              <a:rPr lang="en-US" sz="26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67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74963" y="99898"/>
            <a:ext cx="11042073" cy="426575"/>
          </a:xfrm>
        </p:spPr>
        <p:txBody>
          <a:bodyPr>
            <a:normAutofit/>
          </a:bodyPr>
          <a:lstStyle/>
          <a:p>
            <a:pPr marL="747713" indent="-747713" algn="just">
              <a:buFont typeface="+mj-lt"/>
              <a:buAutoNum type="alphaUcPeriod" startAt="3"/>
            </a:pPr>
            <a:r>
              <a:rPr lang="en-US" sz="2400" dirty="0" err="1">
                <a:latin typeface="Arial Narrow" panose="020B0606020202030204" pitchFamily="34" charset="0"/>
              </a:rPr>
              <a:t>Konversi</a:t>
            </a:r>
            <a:r>
              <a:rPr lang="en-US" sz="2400" dirty="0">
                <a:latin typeface="Arial Narrow" panose="020B0606020202030204" pitchFamily="34" charset="0"/>
              </a:rPr>
              <a:t> Dari Analog </a:t>
            </a:r>
            <a:r>
              <a:rPr lang="en-US" sz="2400" dirty="0" err="1">
                <a:latin typeface="Arial Narrow" panose="020B0606020202030204" pitchFamily="34" charset="0"/>
              </a:rPr>
              <a:t>Ke</a:t>
            </a:r>
            <a:r>
              <a:rPr lang="en-US" sz="2400" dirty="0">
                <a:latin typeface="Arial Narrow" panose="020B0606020202030204" pitchFamily="34" charset="0"/>
              </a:rPr>
              <a:t> Digital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74963" y="526473"/>
            <a:ext cx="11042073" cy="6331527"/>
          </a:xfrm>
        </p:spPr>
        <p:txBody>
          <a:bodyPr>
            <a:noAutofit/>
          </a:bodyPr>
          <a:lstStyle/>
          <a:p>
            <a:pPr marL="747713" indent="-636588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Sampling</a:t>
            </a: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proses sampling </a:t>
            </a:r>
            <a:r>
              <a:rPr lang="en-US" sz="1800" dirty="0" err="1">
                <a:latin typeface="Arial Narrow" panose="020B0606020202030204" pitchFamily="34" charset="0"/>
              </a:rPr>
              <a:t>sinyal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masukan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berupa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sinyal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kontinyu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keluarannya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berupa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sinyal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diskrit</a:t>
            </a:r>
            <a:r>
              <a:rPr lang="en-US" sz="1800" dirty="0">
                <a:latin typeface="Arial Narrow" panose="020B0606020202030204" pitchFamily="34" charset="0"/>
              </a:rPr>
              <a:t>.</a:t>
            </a: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rial Narrow" panose="020B0606020202030204" pitchFamily="34" charset="0"/>
              </a:rPr>
              <a:t>Artinya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frekuensi</a:t>
            </a:r>
            <a:r>
              <a:rPr lang="en-US" sz="1800" dirty="0">
                <a:latin typeface="Arial Narrow" panose="020B0606020202030204" pitchFamily="34" charset="0"/>
              </a:rPr>
              <a:t> sampling (fs) </a:t>
            </a:r>
            <a:r>
              <a:rPr lang="en-US" sz="1800" dirty="0" err="1">
                <a:latin typeface="Arial Narrow" panose="020B0606020202030204" pitchFamily="34" charset="0"/>
              </a:rPr>
              <a:t>harus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dua</a:t>
            </a:r>
            <a:r>
              <a:rPr lang="en-US" sz="1800" dirty="0">
                <a:latin typeface="Arial Narrow" panose="020B0606020202030204" pitchFamily="34" charset="0"/>
              </a:rPr>
              <a:t> kali </a:t>
            </a:r>
            <a:r>
              <a:rPr lang="en-US" sz="1800" dirty="0" err="1">
                <a:latin typeface="Arial Narrow" panose="020B0606020202030204" pitchFamily="34" charset="0"/>
              </a:rPr>
              <a:t>lebih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besar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dari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frekuensi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inputannya</a:t>
            </a:r>
            <a:r>
              <a:rPr lang="en-US" sz="1800" dirty="0">
                <a:latin typeface="Arial Narrow" panose="020B0606020202030204" pitchFamily="34" charset="0"/>
              </a:rPr>
              <a:t> (fi).</a:t>
            </a:r>
          </a:p>
          <a:p>
            <a:pPr marL="747713" indent="-636588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Narrow" panose="020B0606020202030204" pitchFamily="34" charset="0"/>
              </a:rPr>
              <a:t>Kuantisasi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rial Narrow" panose="020B0606020202030204" pitchFamily="34" charset="0"/>
              </a:rPr>
              <a:t>Keluaran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hasil</a:t>
            </a:r>
            <a:r>
              <a:rPr lang="en-US" sz="1800" dirty="0">
                <a:latin typeface="Arial Narrow" panose="020B0606020202030204" pitchFamily="34" charset="0"/>
              </a:rPr>
              <a:t> sampling yang </a:t>
            </a:r>
            <a:r>
              <a:rPr lang="en-US" sz="1800" dirty="0" err="1">
                <a:latin typeface="Arial Narrow" panose="020B0606020202030204" pitchFamily="34" charset="0"/>
              </a:rPr>
              <a:t>berupa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sinyal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diskrit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dibedakan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beberapa</a:t>
            </a:r>
            <a:r>
              <a:rPr lang="en-US" sz="1800" dirty="0">
                <a:latin typeface="Arial Narrow" panose="020B0606020202030204" pitchFamily="34" charset="0"/>
              </a:rPr>
              <a:t> level </a:t>
            </a:r>
            <a:r>
              <a:rPr lang="en-US" sz="1800" dirty="0" err="1">
                <a:latin typeface="Arial Narrow" panose="020B0606020202030204" pitchFamily="34" charset="0"/>
              </a:rPr>
              <a:t>kuantisasi</a:t>
            </a:r>
            <a:r>
              <a:rPr lang="en-US" sz="1800" dirty="0">
                <a:latin typeface="Arial Narrow" panose="020B0606020202030204" pitchFamily="34" charset="0"/>
              </a:rPr>
              <a:t>. Level </a:t>
            </a:r>
            <a:r>
              <a:rPr lang="en-US" sz="1800" dirty="0" err="1">
                <a:latin typeface="Arial Narrow" panose="020B0606020202030204" pitchFamily="34" charset="0"/>
              </a:rPr>
              <a:t>kuantisasi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disesuaikan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dengan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jumlah</a:t>
            </a:r>
            <a:r>
              <a:rPr lang="en-US" sz="1800" dirty="0">
                <a:latin typeface="Arial Narrow" panose="020B0606020202030204" pitchFamily="34" charset="0"/>
              </a:rPr>
              <a:t> bit yang </a:t>
            </a:r>
            <a:r>
              <a:rPr lang="en-US" sz="1800" dirty="0" err="1">
                <a:latin typeface="Arial Narrow" panose="020B0606020202030204" pitchFamily="34" charset="0"/>
              </a:rPr>
              <a:t>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digunakan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pada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sinyal</a:t>
            </a:r>
            <a:r>
              <a:rPr lang="en-US" sz="1800" dirty="0">
                <a:latin typeface="Arial Narrow" panose="020B0606020202030204" pitchFamily="34" charset="0"/>
              </a:rPr>
              <a:t> digital.</a:t>
            </a: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Arial Narrow" panose="020B0606020202030204" pitchFamily="34" charset="0"/>
              </a:rPr>
              <a:t>M = level </a:t>
            </a:r>
            <a:r>
              <a:rPr lang="en-US" sz="1800" dirty="0" err="1">
                <a:latin typeface="Arial Narrow" panose="020B0606020202030204" pitchFamily="34" charset="0"/>
              </a:rPr>
              <a:t>kuantisasi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Arial Narrow" panose="020B0606020202030204" pitchFamily="34" charset="0"/>
              </a:rPr>
              <a:t>ⁿ = </a:t>
            </a:r>
            <a:r>
              <a:rPr lang="en-US" sz="1800" dirty="0" err="1">
                <a:latin typeface="Arial Narrow" panose="020B0606020202030204" pitchFamily="34" charset="0"/>
              </a:rPr>
              <a:t>jumlah</a:t>
            </a:r>
            <a:r>
              <a:rPr lang="en-US" sz="1800" dirty="0">
                <a:latin typeface="Arial Narrow" panose="020B0606020202030204" pitchFamily="34" charset="0"/>
              </a:rPr>
              <a:t> bit</a:t>
            </a:r>
          </a:p>
          <a:p>
            <a:pPr marL="747713" indent="-636588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Encoding</a:t>
            </a: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rial Narrow" panose="020B0606020202030204" pitchFamily="34" charset="0"/>
              </a:rPr>
              <a:t>Mengubah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sinyal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diskrit</a:t>
            </a:r>
            <a:r>
              <a:rPr lang="en-US" sz="1800" dirty="0">
                <a:latin typeface="Arial Narrow" panose="020B0606020202030204" pitchFamily="34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</a:rPr>
              <a:t>telah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dinyatakan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dalam</a:t>
            </a:r>
            <a:r>
              <a:rPr lang="en-US" sz="1800" dirty="0">
                <a:latin typeface="Arial Narrow" panose="020B0606020202030204" pitchFamily="34" charset="0"/>
              </a:rPr>
              <a:t> level </a:t>
            </a:r>
            <a:r>
              <a:rPr lang="en-US" sz="1800" dirty="0" err="1">
                <a:latin typeface="Arial Narrow" panose="020B0606020202030204" pitchFamily="34" charset="0"/>
              </a:rPr>
              <a:t>tertentu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ke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dalam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kode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biner</a:t>
            </a:r>
            <a:r>
              <a:rPr lang="en-US" sz="1800" dirty="0">
                <a:latin typeface="Arial Narrow" panose="020B0606020202030204" pitchFamily="34" charset="0"/>
              </a:rPr>
              <a:t>.</a:t>
            </a: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  <a:p>
            <a:pPr marL="111125" indent="636588"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5" name="Persegi Panjang 4"/>
          <p:cNvSpPr/>
          <p:nvPr/>
        </p:nvSpPr>
        <p:spPr>
          <a:xfrm>
            <a:off x="5451763" y="1476056"/>
            <a:ext cx="1288472" cy="287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Arial Narrow" panose="020B0606020202030204" pitchFamily="34" charset="0"/>
              </a:rPr>
              <a:t>fs &gt;= 2fi</a:t>
            </a:r>
          </a:p>
        </p:txBody>
      </p:sp>
      <p:sp>
        <p:nvSpPr>
          <p:cNvPr id="6" name="Persegi Panjang 5"/>
          <p:cNvSpPr/>
          <p:nvPr/>
        </p:nvSpPr>
        <p:spPr>
          <a:xfrm>
            <a:off x="5451763" y="3529444"/>
            <a:ext cx="1288472" cy="325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>
                <a:latin typeface="Arial Narrow" panose="020B0606020202030204" pitchFamily="34" charset="0"/>
              </a:rPr>
              <a:t>M = 2ⁿ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42723"/>
              </p:ext>
            </p:extLst>
          </p:nvPr>
        </p:nvGraphicFramePr>
        <p:xfrm>
          <a:off x="2373744" y="5620933"/>
          <a:ext cx="74445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902">
                  <a:extLst>
                    <a:ext uri="{9D8B030D-6E8A-4147-A177-3AD203B41FA5}">
                      <a16:colId xmlns:a16="http://schemas.microsoft.com/office/drawing/2014/main" val="1768206611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2595287381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373049436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1079215760"/>
                    </a:ext>
                  </a:extLst>
                </a:gridCol>
                <a:gridCol w="1488902">
                  <a:extLst>
                    <a:ext uri="{9D8B030D-6E8A-4147-A177-3AD203B41FA5}">
                      <a16:colId xmlns:a16="http://schemas.microsoft.com/office/drawing/2014/main" val="1922820396"/>
                    </a:ext>
                  </a:extLst>
                </a:gridCol>
              </a:tblGrid>
              <a:tr h="26554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Sinyal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4000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8000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12000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581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Kode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Desimal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7686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Kode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Biner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4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12617" y="152401"/>
            <a:ext cx="11042073" cy="443344"/>
          </a:xfrm>
        </p:spPr>
        <p:txBody>
          <a:bodyPr>
            <a:normAutofit/>
          </a:bodyPr>
          <a:lstStyle/>
          <a:p>
            <a:pPr marL="747713" indent="-747713" algn="just">
              <a:buFont typeface="+mj-lt"/>
              <a:buAutoNum type="alphaUcPeriod" startAt="4"/>
            </a:pPr>
            <a:r>
              <a:rPr lang="en-US" sz="2400" dirty="0" err="1">
                <a:latin typeface="Arial Narrow" panose="020B0606020202030204" pitchFamily="34" charset="0"/>
              </a:rPr>
              <a:t>Perangkat</a:t>
            </a:r>
            <a:r>
              <a:rPr lang="en-US" sz="2400" dirty="0">
                <a:latin typeface="Arial Narrow" panose="020B0606020202030204" pitchFamily="34" charset="0"/>
              </a:rPr>
              <a:t> Digital </a:t>
            </a:r>
            <a:r>
              <a:rPr lang="en-US" sz="2400" dirty="0" err="1">
                <a:latin typeface="Arial Narrow" panose="020B0606020202030204" pitchFamily="34" charset="0"/>
              </a:rPr>
              <a:t>dan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Pengantar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Teknologi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Rangkaian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Terintegrasi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12617" y="692727"/>
            <a:ext cx="11042073" cy="6054437"/>
          </a:xfrm>
        </p:spPr>
        <p:txBody>
          <a:bodyPr>
            <a:noAutofit/>
          </a:bodyPr>
          <a:lstStyle/>
          <a:p>
            <a:pPr indent="747713" algn="just">
              <a:lnSpc>
                <a:spcPct val="170000"/>
              </a:lnSpc>
              <a:spcBef>
                <a:spcPts val="0"/>
              </a:spcBef>
            </a:pPr>
            <a:r>
              <a:rPr lang="en-US" sz="1600" dirty="0" err="1">
                <a:latin typeface="Arial Narrow" panose="020B0606020202030204" pitchFamily="34" charset="0"/>
              </a:rPr>
              <a:t>Perangkat</a:t>
            </a:r>
            <a:r>
              <a:rPr lang="en-US" sz="1600" dirty="0">
                <a:latin typeface="Arial Narrow" panose="020B0606020202030204" pitchFamily="34" charset="0"/>
              </a:rPr>
              <a:t> Digital</a:t>
            </a: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Pengiraan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atau</a:t>
            </a:r>
            <a:r>
              <a:rPr lang="en-US" sz="1600" dirty="0">
                <a:latin typeface="Arial Narrow" panose="020B0606020202030204" pitchFamily="34" charset="0"/>
              </a:rPr>
              <a:t> Computing (</a:t>
            </a:r>
            <a:r>
              <a:rPr lang="en-US" sz="1600" dirty="0" err="1">
                <a:latin typeface="Arial Narrow" panose="020B0606020202030204" pitchFamily="34" charset="0"/>
              </a:rPr>
              <a:t>Komputer</a:t>
            </a:r>
            <a:r>
              <a:rPr lang="en-US" sz="1600" dirty="0">
                <a:latin typeface="Arial Narrow" panose="020B0606020202030204" pitchFamily="34" charset="0"/>
              </a:rPr>
              <a:t> Digital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Kalkulator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Automasi</a:t>
            </a:r>
            <a:r>
              <a:rPr lang="en-US" sz="1600" dirty="0">
                <a:latin typeface="Arial Narrow" panose="020B0606020202030204" pitchFamily="34" charset="0"/>
              </a:rPr>
              <a:t> (</a:t>
            </a:r>
            <a:r>
              <a:rPr lang="en-US" sz="1600" dirty="0" err="1">
                <a:latin typeface="Arial Narrow" panose="020B0606020202030204" pitchFamily="34" charset="0"/>
              </a:rPr>
              <a:t>Mesin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Robot)</a:t>
            </a: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Aplikasi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Handphone</a:t>
            </a:r>
            <a:r>
              <a:rPr lang="en-US" sz="1600" dirty="0">
                <a:latin typeface="Arial Narrow" panose="020B0606020202030204" pitchFamily="34" charset="0"/>
              </a:rPr>
              <a:t> (SMS)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600" dirty="0">
              <a:latin typeface="Arial Narrow" panose="020B0606020202030204" pitchFamily="34" charset="0"/>
            </a:endParaRPr>
          </a:p>
          <a:p>
            <a:pPr indent="747713" algn="just">
              <a:lnSpc>
                <a:spcPct val="170000"/>
              </a:lnSpc>
              <a:spcBef>
                <a:spcPts val="0"/>
              </a:spcBef>
            </a:pPr>
            <a:r>
              <a:rPr lang="en-US" sz="1600" dirty="0" err="1">
                <a:latin typeface="Arial Narrow" panose="020B0606020202030204" pitchFamily="34" charset="0"/>
              </a:rPr>
              <a:t>Pengantar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Teknologi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Rangkaian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Terintegrasi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Membuat</a:t>
            </a:r>
            <a:r>
              <a:rPr lang="en-US" sz="1600" dirty="0">
                <a:latin typeface="Arial Narrow" panose="020B0606020202030204" pitchFamily="34" charset="0"/>
              </a:rPr>
              <a:t> transistor </a:t>
            </a:r>
            <a:r>
              <a:rPr lang="en-US" sz="1600" dirty="0" err="1">
                <a:latin typeface="Arial Narrow" panose="020B0606020202030204" pitchFamily="34" charset="0"/>
              </a:rPr>
              <a:t>dari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bahan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semikonduktor</a:t>
            </a:r>
            <a:r>
              <a:rPr lang="en-US" sz="1600" dirty="0">
                <a:latin typeface="Arial Narrow" panose="020B0606020202030204" pitchFamily="34" charset="0"/>
              </a:rPr>
              <a:t> (</a:t>
            </a:r>
            <a:r>
              <a:rPr lang="en-US" sz="1600" dirty="0" err="1">
                <a:latin typeface="Arial Narrow" panose="020B0606020202030204" pitchFamily="34" charset="0"/>
              </a:rPr>
              <a:t>silikon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germanium).</a:t>
            </a: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Muncul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teknik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fotolitografi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difusi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bertujuan</a:t>
            </a:r>
            <a:r>
              <a:rPr lang="en-US" sz="1600" dirty="0">
                <a:latin typeface="Arial Narrow" panose="020B0606020202030204" pitchFamily="34" charset="0"/>
              </a:rPr>
              <a:t> agar transistor </a:t>
            </a:r>
            <a:r>
              <a:rPr lang="en-US" sz="1600" dirty="0" err="1">
                <a:latin typeface="Arial Narrow" panose="020B0606020202030204" pitchFamily="34" charset="0"/>
              </a:rPr>
              <a:t>dapat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dibuat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permukaan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irisan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silikon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atau</a:t>
            </a:r>
            <a:r>
              <a:rPr lang="en-US" sz="1600" dirty="0">
                <a:latin typeface="Arial Narrow" panose="020B0606020202030204" pitchFamily="34" charset="0"/>
              </a:rPr>
              <a:t> germanium yang </a:t>
            </a:r>
            <a:r>
              <a:rPr lang="en-US" sz="1600" dirty="0" err="1">
                <a:latin typeface="Arial Narrow" panose="020B0606020202030204" pitchFamily="34" charset="0"/>
              </a:rPr>
              <a:t>disebut</a:t>
            </a:r>
            <a:r>
              <a:rPr lang="en-US" sz="1600" dirty="0">
                <a:latin typeface="Arial Narrow" panose="020B0606020202030204" pitchFamily="34" charset="0"/>
              </a:rPr>
              <a:t> wafer, </a:t>
            </a:r>
            <a:r>
              <a:rPr lang="en-US" sz="1600" dirty="0" err="1">
                <a:latin typeface="Arial Narrow" panose="020B0606020202030204" pitchFamily="34" charset="0"/>
              </a:rPr>
              <a:t>namun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dalam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bentuk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terpisah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satu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sama</a:t>
            </a:r>
            <a:r>
              <a:rPr lang="en-US" sz="1600" dirty="0">
                <a:latin typeface="Arial Narrow" panose="020B0606020202030204" pitchFamily="34" charset="0"/>
              </a:rPr>
              <a:t> lain.</a:t>
            </a: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Tahun</a:t>
            </a:r>
            <a:r>
              <a:rPr lang="en-US" sz="1600" dirty="0">
                <a:latin typeface="Arial Narrow" panose="020B0606020202030204" pitchFamily="34" charset="0"/>
              </a:rPr>
              <a:t> 1959,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 transistor yang </a:t>
            </a:r>
            <a:r>
              <a:rPr lang="en-US" sz="1600" dirty="0" err="1">
                <a:latin typeface="Arial Narrow" panose="020B0606020202030204" pitchFamily="34" charset="0"/>
              </a:rPr>
              <a:t>terpisah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satu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sama</a:t>
            </a:r>
            <a:r>
              <a:rPr lang="en-US" sz="1600" dirty="0">
                <a:latin typeface="Arial Narrow" panose="020B0606020202030204" pitchFamily="34" charset="0"/>
              </a:rPr>
              <a:t> lain </a:t>
            </a:r>
            <a:r>
              <a:rPr lang="en-US" sz="1600" dirty="0" err="1">
                <a:latin typeface="Arial Narrow" panose="020B0606020202030204" pitchFamily="34" charset="0"/>
              </a:rPr>
              <a:t>dapat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terhubung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dibuat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permukaan</a:t>
            </a:r>
            <a:r>
              <a:rPr lang="en-US" sz="1600" dirty="0">
                <a:latin typeface="Arial Narrow" panose="020B0606020202030204" pitchFamily="34" charset="0"/>
              </a:rPr>
              <a:t> wafer yang </a:t>
            </a:r>
            <a:r>
              <a:rPr lang="en-US" sz="1600" dirty="0" err="1">
                <a:latin typeface="Arial Narrow" panose="020B0606020202030204" pitchFamily="34" charset="0"/>
              </a:rPr>
              <a:t>sama</a:t>
            </a:r>
            <a:r>
              <a:rPr lang="en-US" sz="1600" dirty="0">
                <a:latin typeface="Arial Narrow" panose="020B0606020202030204" pitchFamily="34" charset="0"/>
              </a:rPr>
              <a:t>.</a:t>
            </a:r>
          </a:p>
          <a:p>
            <a:pPr marL="747713" indent="-747713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 Narrow" panose="020B0606020202030204" pitchFamily="34" charset="0"/>
              </a:rPr>
              <a:t>Semakin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berkembangnya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teknologi</a:t>
            </a:r>
            <a:r>
              <a:rPr lang="en-US" sz="1600" dirty="0">
                <a:latin typeface="Arial Narrow" panose="020B0606020202030204" pitchFamily="34" charset="0"/>
              </a:rPr>
              <a:t>,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dimensi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kecil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mampu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menampung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jumlah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semakin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besar</a:t>
            </a:r>
            <a:r>
              <a:rPr lang="en-US" sz="1600" dirty="0">
                <a:latin typeface="Arial Narrow" panose="020B0606020202030204" pitchFamily="34" charset="0"/>
              </a:rPr>
              <a:t>. </a:t>
            </a:r>
            <a:r>
              <a:rPr lang="en-US" sz="1600" dirty="0" err="1">
                <a:latin typeface="Arial Narrow" panose="020B0606020202030204" pitchFamily="34" charset="0"/>
              </a:rPr>
              <a:t>Ukuran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jumlah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dikenal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SSI </a:t>
            </a:r>
            <a:r>
              <a:rPr lang="en-US" sz="1600" dirty="0" err="1">
                <a:latin typeface="Arial Narrow" panose="020B0606020202030204" pitchFamily="34" charset="0"/>
              </a:rPr>
              <a:t>atau</a:t>
            </a:r>
            <a:r>
              <a:rPr lang="en-US" sz="1600" dirty="0">
                <a:latin typeface="Arial Narrow" panose="020B0606020202030204" pitchFamily="34" charset="0"/>
              </a:rPr>
              <a:t> Small-Scale Integration (</a:t>
            </a:r>
            <a:r>
              <a:rPr lang="en-US" sz="1600" dirty="0" err="1">
                <a:latin typeface="Arial Narrow" panose="020B0606020202030204" pitchFamily="34" charset="0"/>
              </a:rPr>
              <a:t>maksimal</a:t>
            </a:r>
            <a:r>
              <a:rPr lang="en-US" sz="1600" dirty="0">
                <a:latin typeface="Arial Narrow" panose="020B0606020202030204" pitchFamily="34" charset="0"/>
              </a:rPr>
              <a:t> 100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), MSI </a:t>
            </a:r>
            <a:r>
              <a:rPr lang="en-US" sz="1600" dirty="0" err="1">
                <a:latin typeface="Arial Narrow" panose="020B0606020202030204" pitchFamily="34" charset="0"/>
              </a:rPr>
              <a:t>atau</a:t>
            </a:r>
            <a:r>
              <a:rPr lang="en-US" sz="1600" dirty="0">
                <a:latin typeface="Arial Narrow" panose="020B0606020202030204" pitchFamily="34" charset="0"/>
              </a:rPr>
              <a:t> Medium-Scale Integration (100-3000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), LSI </a:t>
            </a:r>
            <a:r>
              <a:rPr lang="en-US" sz="1600" dirty="0" err="1">
                <a:latin typeface="Arial Narrow" panose="020B0606020202030204" pitchFamily="34" charset="0"/>
              </a:rPr>
              <a:t>atau</a:t>
            </a:r>
            <a:r>
              <a:rPr lang="en-US" sz="1600" dirty="0">
                <a:latin typeface="Arial Narrow" panose="020B0606020202030204" pitchFamily="34" charset="0"/>
              </a:rPr>
              <a:t> Large-Scale Integration (3000-100000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),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VLSI </a:t>
            </a:r>
            <a:r>
              <a:rPr lang="en-US" sz="1600" dirty="0" err="1">
                <a:latin typeface="Arial Narrow" panose="020B0606020202030204" pitchFamily="34" charset="0"/>
              </a:rPr>
              <a:t>atau</a:t>
            </a:r>
            <a:r>
              <a:rPr lang="en-US" sz="1600" dirty="0">
                <a:latin typeface="Arial Narrow" panose="020B0606020202030204" pitchFamily="34" charset="0"/>
              </a:rPr>
              <a:t> Very Large-Scale Integration (100000-1000000 </a:t>
            </a:r>
            <a:r>
              <a:rPr lang="en-US" sz="1600" dirty="0" err="1">
                <a:latin typeface="Arial Narrow" panose="020B0606020202030204" pitchFamily="34" charset="0"/>
              </a:rPr>
              <a:t>komponen</a:t>
            </a:r>
            <a:r>
              <a:rPr lang="en-US" sz="1600" dirty="0">
                <a:latin typeface="Arial Narrow" panose="020B0606020202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5298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26472" y="725055"/>
            <a:ext cx="11014363" cy="637309"/>
          </a:xfrm>
        </p:spPr>
        <p:txBody>
          <a:bodyPr>
            <a:normAutofit fontScale="90000"/>
          </a:bodyPr>
          <a:lstStyle/>
          <a:p>
            <a:pPr marL="747713" indent="-747713" algn="just">
              <a:buFont typeface="+mj-lt"/>
              <a:buAutoNum type="alphaUcPeriod" startAt="5"/>
            </a:pPr>
            <a:r>
              <a:rPr lang="en-US" sz="4000" dirty="0" err="1">
                <a:latin typeface="Arial Narrow" panose="020B0606020202030204" pitchFamily="34" charset="0"/>
              </a:rPr>
              <a:t>Rangkaian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Terintegrasi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Logika</a:t>
            </a:r>
            <a:r>
              <a:rPr lang="en-US" sz="4000" dirty="0">
                <a:latin typeface="Arial Narrow" panose="020B0606020202030204" pitchFamily="34" charset="0"/>
              </a:rPr>
              <a:t> </a:t>
            </a:r>
            <a:r>
              <a:rPr lang="en-US" sz="4000" dirty="0" err="1">
                <a:latin typeface="Arial Narrow" panose="020B0606020202030204" pitchFamily="34" charset="0"/>
              </a:rPr>
              <a:t>Standar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26472" y="1487056"/>
            <a:ext cx="11014363" cy="4275116"/>
          </a:xfrm>
        </p:spPr>
        <p:txBody>
          <a:bodyPr>
            <a:normAutofit/>
          </a:bodyPr>
          <a:lstStyle/>
          <a:p>
            <a:pPr indent="747713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Rangkaian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TTL (Transistor-transistor Logic)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untuk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mengimplementasi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suatu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fungsi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logika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tertentu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dikemas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dalam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suatu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chip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menjadi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rangkaian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terintegrasi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Rangkaian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disebut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juga IC TTL. IC TTL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kemudian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dijadikan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standar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antarprodusen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chip.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Sehingga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IC TTL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ini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disebut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IC TTL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standar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  <a:p>
            <a:pPr indent="747713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Rangkaian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logika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sederhana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umumnya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diimplementasikan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menggunakan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IC TTL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standar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Rangkaian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logika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sederhana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tersebut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terdiri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atas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gerbang-gerbang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logika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dasar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seperti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AND, OR, </a:t>
            </a:r>
            <a:r>
              <a:rPr lang="en-US" sz="2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dan</a:t>
            </a:r>
            <a:r>
              <a:rPr lang="en-US" sz="2600" dirty="0">
                <a:solidFill>
                  <a:srgbClr val="000000"/>
                </a:solidFill>
                <a:latin typeface="Arial Narrow" panose="020B0606020202030204" pitchFamily="34" charset="0"/>
              </a:rPr>
              <a:t> NOT.</a:t>
            </a:r>
          </a:p>
        </p:txBody>
      </p:sp>
    </p:spTree>
    <p:extLst>
      <p:ext uri="{BB962C8B-B14F-4D97-AF65-F5344CB8AC3E}">
        <p14:creationId xmlns:p14="http://schemas.microsoft.com/office/powerpoint/2010/main" val="143858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73311" y="812800"/>
            <a:ext cx="11045371" cy="856342"/>
          </a:xfrm>
        </p:spPr>
        <p:txBody>
          <a:bodyPr>
            <a:normAutofit/>
          </a:bodyPr>
          <a:lstStyle/>
          <a:p>
            <a:pPr marL="739775" indent="-739775" algn="just">
              <a:lnSpc>
                <a:spcPct val="150000"/>
              </a:lnSpc>
              <a:buFont typeface="+mj-lt"/>
              <a:buAutoNum type="alphaUcPeriod" startAt="6"/>
            </a:pPr>
            <a:r>
              <a:rPr lang="en-US" sz="3000" dirty="0" err="1">
                <a:latin typeface="Arial Narrow" panose="020B0606020202030204" pitchFamily="34" charset="0"/>
              </a:rPr>
              <a:t>Perangkat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Logika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Terprogram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dan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Terintegrasi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Untuk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Aplikasi</a:t>
            </a:r>
            <a:r>
              <a:rPr lang="en-US" sz="3000" dirty="0">
                <a:latin typeface="Arial Narrow" panose="020B0606020202030204" pitchFamily="34" charset="0"/>
              </a:rPr>
              <a:t> </a:t>
            </a:r>
            <a:r>
              <a:rPr lang="en-US" sz="3000" dirty="0" err="1">
                <a:latin typeface="Arial Narrow" panose="020B0606020202030204" pitchFamily="34" charset="0"/>
              </a:rPr>
              <a:t>Khusus</a:t>
            </a:r>
            <a:endParaRPr lang="en-US" sz="3000" dirty="0">
              <a:latin typeface="Arial Narrow" panose="020B0606020202030204" pitchFamily="34" charset="0"/>
            </a:endParaRP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73310" y="1799771"/>
            <a:ext cx="11045371" cy="3294743"/>
          </a:xfrm>
        </p:spPr>
        <p:txBody>
          <a:bodyPr>
            <a:normAutofit/>
          </a:bodyPr>
          <a:lstStyle/>
          <a:p>
            <a:pPr marL="739775" indent="-739775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 Narrow" panose="020B0606020202030204" pitchFamily="34" charset="0"/>
              </a:rPr>
              <a:t>Perangkat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Logika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Terprogram</a:t>
            </a:r>
            <a:r>
              <a:rPr lang="en-US" sz="2200" dirty="0">
                <a:latin typeface="Arial Narrow" panose="020B0606020202030204" pitchFamily="34" charset="0"/>
              </a:rPr>
              <a:t> (Programmable Logic Devices </a:t>
            </a:r>
            <a:r>
              <a:rPr lang="en-US" sz="2200" dirty="0" err="1">
                <a:latin typeface="Arial Narrow" panose="020B0606020202030204" pitchFamily="34" charset="0"/>
              </a:rPr>
              <a:t>atau</a:t>
            </a:r>
            <a:r>
              <a:rPr lang="en-US" sz="2200" dirty="0">
                <a:latin typeface="Arial Narrow" panose="020B0606020202030204" pitchFamily="34" charset="0"/>
              </a:rPr>
              <a:t> PLD)</a:t>
            </a:r>
          </a:p>
          <a:p>
            <a:pPr indent="739775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latin typeface="Arial Narrow" panose="020B0606020202030204" pitchFamily="34" charset="0"/>
              </a:rPr>
              <a:t>Adalah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komponen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elektronik</a:t>
            </a:r>
            <a:r>
              <a:rPr lang="en-US" sz="2200" dirty="0">
                <a:latin typeface="Arial Narrow" panose="020B0606020202030204" pitchFamily="34" charset="0"/>
              </a:rPr>
              <a:t> yang </a:t>
            </a:r>
            <a:r>
              <a:rPr lang="en-US" sz="2200" dirty="0" err="1">
                <a:latin typeface="Arial Narrow" panose="020B0606020202030204" pitchFamily="34" charset="0"/>
              </a:rPr>
              <a:t>dapat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digunakan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untuk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membangun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rangkaian</a:t>
            </a:r>
            <a:r>
              <a:rPr lang="en-US" sz="2200" dirty="0">
                <a:latin typeface="Arial Narrow" panose="020B0606020202030204" pitchFamily="34" charset="0"/>
              </a:rPr>
              <a:t> digital </a:t>
            </a:r>
            <a:r>
              <a:rPr lang="en-US" sz="2200" dirty="0" err="1">
                <a:latin typeface="Arial Narrow" panose="020B0606020202030204" pitchFamily="34" charset="0"/>
              </a:rPr>
              <a:t>sesuai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dengan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keinginan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perancang</a:t>
            </a:r>
            <a:r>
              <a:rPr lang="en-US" sz="2200" dirty="0">
                <a:latin typeface="Arial Narrow" panose="020B0606020202030204" pitchFamily="34" charset="0"/>
              </a:rPr>
              <a:t>. </a:t>
            </a:r>
            <a:r>
              <a:rPr lang="en-US" sz="2200" dirty="0" err="1">
                <a:latin typeface="Arial Narrow" panose="020B0606020202030204" pitchFamily="34" charset="0"/>
              </a:rPr>
              <a:t>Konfigurasi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dapat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dilakukan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oleh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pengguna</a:t>
            </a:r>
            <a:r>
              <a:rPr lang="en-US" sz="2200" dirty="0">
                <a:latin typeface="Arial Narrow" panose="020B0606020202030204" pitchFamily="34" charset="0"/>
              </a:rPr>
              <a:t>.</a:t>
            </a:r>
          </a:p>
          <a:p>
            <a:pPr marL="739775" indent="-739775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 Narrow" panose="020B0606020202030204" pitchFamily="34" charset="0"/>
              </a:rPr>
              <a:t>Perangkat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Untuk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Aplikasi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Khusus</a:t>
            </a:r>
            <a:r>
              <a:rPr lang="en-US" sz="2200" dirty="0">
                <a:latin typeface="Arial Narrow" panose="020B0606020202030204" pitchFamily="34" charset="0"/>
              </a:rPr>
              <a:t> (Application Specific Integrated Circuit </a:t>
            </a:r>
            <a:r>
              <a:rPr lang="en-US" sz="2200" dirty="0" err="1">
                <a:latin typeface="Arial Narrow" panose="020B0606020202030204" pitchFamily="34" charset="0"/>
              </a:rPr>
              <a:t>atau</a:t>
            </a:r>
            <a:r>
              <a:rPr lang="en-US" sz="2200" dirty="0">
                <a:latin typeface="Arial Narrow" panose="020B0606020202030204" pitchFamily="34" charset="0"/>
              </a:rPr>
              <a:t> ASIC)</a:t>
            </a:r>
          </a:p>
          <a:p>
            <a:pPr indent="739775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latin typeface="Arial Narrow" panose="020B0606020202030204" pitchFamily="34" charset="0"/>
              </a:rPr>
              <a:t>Adalah</a:t>
            </a:r>
            <a:r>
              <a:rPr lang="en-US" sz="2200" dirty="0">
                <a:latin typeface="Arial Narrow" panose="020B0606020202030204" pitchFamily="34" charset="0"/>
              </a:rPr>
              <a:t> IC yang </a:t>
            </a:r>
            <a:r>
              <a:rPr lang="en-US" sz="2200" dirty="0" err="1">
                <a:latin typeface="Arial Narrow" panose="020B0606020202030204" pitchFamily="34" charset="0"/>
              </a:rPr>
              <a:t>disesuaikan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untuk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penggunaan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tertentu</a:t>
            </a:r>
            <a:r>
              <a:rPr lang="en-US" sz="2200" dirty="0">
                <a:latin typeface="Arial Narrow" panose="020B0606020202030204" pitchFamily="34" charset="0"/>
              </a:rPr>
              <a:t>, </a:t>
            </a:r>
            <a:r>
              <a:rPr lang="en-US" sz="2200" dirty="0" err="1">
                <a:latin typeface="Arial Narrow" panose="020B0606020202030204" pitchFamily="34" charset="0"/>
              </a:rPr>
              <a:t>bukan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untuk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penggunaan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umum</a:t>
            </a:r>
            <a:r>
              <a:rPr lang="en-US" sz="2200" dirty="0">
                <a:latin typeface="Arial Narrow" panose="020B0606020202030204" pitchFamily="34" charset="0"/>
              </a:rPr>
              <a:t>. </a:t>
            </a:r>
            <a:r>
              <a:rPr lang="en-US" sz="2200" dirty="0" err="1">
                <a:latin typeface="Arial Narrow" panose="020B0606020202030204" pitchFamily="34" charset="0"/>
              </a:rPr>
              <a:t>Contohnya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yaitu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sebuah</a:t>
            </a:r>
            <a:r>
              <a:rPr lang="en-US" sz="2200" dirty="0">
                <a:latin typeface="Arial Narrow" panose="020B0606020202030204" pitchFamily="34" charset="0"/>
              </a:rPr>
              <a:t> chip yang </a:t>
            </a:r>
            <a:r>
              <a:rPr lang="en-US" sz="2200" dirty="0" err="1">
                <a:latin typeface="Arial Narrow" panose="020B0606020202030204" pitchFamily="34" charset="0"/>
              </a:rPr>
              <a:t>dirancang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untuk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berjalan</a:t>
            </a:r>
            <a:r>
              <a:rPr lang="en-US" sz="2200" dirty="0">
                <a:latin typeface="Arial Narrow" panose="020B0606020202030204" pitchFamily="34" charset="0"/>
              </a:rPr>
              <a:t> di </a:t>
            </a:r>
            <a:r>
              <a:rPr lang="en-US" sz="2200" dirty="0" err="1">
                <a:latin typeface="Arial Narrow" panose="020B0606020202030204" pitchFamily="34" charset="0"/>
              </a:rPr>
              <a:t>perekam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suara</a:t>
            </a:r>
            <a:r>
              <a:rPr lang="en-US" sz="2200" dirty="0">
                <a:latin typeface="Arial Narrow" panose="020B0606020202030204" pitchFamily="34" charset="0"/>
              </a:rPr>
              <a:t> digital.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580571" y="1209449"/>
            <a:ext cx="11030857" cy="648380"/>
          </a:xfrm>
        </p:spPr>
        <p:txBody>
          <a:bodyPr>
            <a:normAutofit/>
          </a:bodyPr>
          <a:lstStyle/>
          <a:p>
            <a:pPr marL="739775" indent="-739775" algn="just">
              <a:buFont typeface="+mj-lt"/>
              <a:buAutoNum type="alphaUcPeriod" startAt="7"/>
            </a:pPr>
            <a:r>
              <a:rPr lang="en-US" sz="3600" dirty="0" err="1">
                <a:latin typeface="Arial Narrow" panose="020B0606020202030204" pitchFamily="34" charset="0"/>
              </a:rPr>
              <a:t>Metodologi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Pengembangan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Sistem</a:t>
            </a:r>
            <a:r>
              <a:rPr lang="en-US" sz="3600" dirty="0">
                <a:latin typeface="Arial Narrow" panose="020B0606020202030204" pitchFamily="34" charset="0"/>
              </a:rPr>
              <a:t> Digital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580571" y="2046514"/>
            <a:ext cx="11030857" cy="320765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Mendefinisikan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spesifikasi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kebutuhan</a:t>
            </a:r>
            <a:r>
              <a:rPr lang="en-US" sz="2600" dirty="0"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Melakukan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desain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awal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memverifikasi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desain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tersebut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terhadap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spesifikasi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awal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dengan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melakukan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simulasi</a:t>
            </a:r>
            <a:r>
              <a:rPr lang="en-US" sz="2600" dirty="0"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Mengimplementasikan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desain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menjadi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prototip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dan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melakukan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pengujian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untuk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memverifikasi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prototip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terhadap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spesifikasi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kebutuhan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keseluruhan</a:t>
            </a:r>
            <a:r>
              <a:rPr lang="en-US" sz="26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705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539</Words>
  <Application>Microsoft Office PowerPoint</Application>
  <PresentationFormat>Layar Lebar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Tema Office</vt:lpstr>
      <vt:lpstr>Pendahuluan Sistem Digital dan Logika Digital</vt:lpstr>
      <vt:lpstr>Sistem Analog dan Representasi Kontinyu</vt:lpstr>
      <vt:lpstr>Sistem Digital dan Representasi Diskrit</vt:lpstr>
      <vt:lpstr>Konversi Dari Analog Ke Digital</vt:lpstr>
      <vt:lpstr>Perangkat Digital dan Pengantar Teknologi Rangkaian Terintegrasi</vt:lpstr>
      <vt:lpstr>Rangkaian Terintegrasi Logika Standar</vt:lpstr>
      <vt:lpstr>Perangkat Logika Terprogram dan Terintegrasi Untuk Aplikasi Khusus</vt:lpstr>
      <vt:lpstr>Metodologi Pengembangan Sistem Digital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Sistem Digital dan Logika Digital</dc:title>
  <dc:creator>Lenovo</dc:creator>
  <cp:lastModifiedBy>Lenovo</cp:lastModifiedBy>
  <cp:revision>52</cp:revision>
  <dcterms:created xsi:type="dcterms:W3CDTF">2019-03-30T14:06:42Z</dcterms:created>
  <dcterms:modified xsi:type="dcterms:W3CDTF">2019-04-01T11:26:57Z</dcterms:modified>
</cp:coreProperties>
</file>