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 id="270" r:id="rId7"/>
    <p:sldId id="262" r:id="rId8"/>
    <p:sldId id="271" r:id="rId9"/>
    <p:sldId id="267" r:id="rId10"/>
    <p:sldId id="272" r:id="rId11"/>
    <p:sldId id="268" r:id="rId12"/>
    <p:sldId id="273" r:id="rId13"/>
    <p:sldId id="274" r:id="rId14"/>
    <p:sldId id="276" r:id="rId15"/>
    <p:sldId id="277"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8"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gie Febriansyah" initials="AF" lastIdx="1" clrIdx="0">
    <p:extLst>
      <p:ext uri="{19B8F6BF-5375-455C-9EA6-DF929625EA0E}">
        <p15:presenceInfo xmlns:p15="http://schemas.microsoft.com/office/powerpoint/2012/main" userId="Anggie Febriansy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01T12:31:21.274"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44C2-F346-4E47-99A0-24125E51C998}"/>
              </a:ext>
            </a:extLst>
          </p:cNvPr>
          <p:cNvSpPr>
            <a:spLocks noGrp="1"/>
          </p:cNvSpPr>
          <p:nvPr>
            <p:ph type="ctrTitle"/>
          </p:nvPr>
        </p:nvSpPr>
        <p:spPr>
          <a:xfrm>
            <a:off x="510209" y="1974862"/>
            <a:ext cx="7620000" cy="1968092"/>
          </a:xfrm>
        </p:spPr>
        <p:txBody>
          <a:bodyPr/>
          <a:lstStyle/>
          <a:p>
            <a:r>
              <a:rPr lang="id-ID" sz="8000" dirty="0"/>
              <a:t>Kelompok 2</a:t>
            </a:r>
          </a:p>
        </p:txBody>
      </p:sp>
      <p:sp>
        <p:nvSpPr>
          <p:cNvPr id="3" name="Subtitle 2">
            <a:extLst>
              <a:ext uri="{FF2B5EF4-FFF2-40B4-BE49-F238E27FC236}">
                <a16:creationId xmlns:a16="http://schemas.microsoft.com/office/drawing/2014/main" id="{275EE961-9338-42CA-9F76-BB94057C8288}"/>
              </a:ext>
            </a:extLst>
          </p:cNvPr>
          <p:cNvSpPr>
            <a:spLocks noGrp="1"/>
          </p:cNvSpPr>
          <p:nvPr>
            <p:ph type="subTitle" idx="1"/>
          </p:nvPr>
        </p:nvSpPr>
        <p:spPr>
          <a:xfrm>
            <a:off x="916018" y="4889908"/>
            <a:ext cx="10572000" cy="1968092"/>
          </a:xfrm>
        </p:spPr>
        <p:txBody>
          <a:bodyPr/>
          <a:lstStyle/>
          <a:p>
            <a:r>
              <a:rPr lang="id-ID" dirty="0"/>
              <a:t>Anggota :</a:t>
            </a:r>
          </a:p>
          <a:p>
            <a:pPr marL="342900" lvl="0" indent="-342900">
              <a:buFont typeface="+mj-lt"/>
              <a:buAutoNum type="arabicPeriod"/>
            </a:pPr>
            <a:r>
              <a:rPr lang="id-ID" dirty="0"/>
              <a:t>Anggie Febriansyah</a:t>
            </a:r>
            <a:r>
              <a:rPr lang="en-US" dirty="0"/>
              <a:t>  			18.11.000</a:t>
            </a:r>
            <a:r>
              <a:rPr lang="id-ID" dirty="0"/>
              <a:t>2</a:t>
            </a:r>
          </a:p>
          <a:p>
            <a:pPr marL="342900" lvl="0" indent="-342900">
              <a:buFont typeface="+mj-lt"/>
              <a:buAutoNum type="arabicPeriod"/>
            </a:pPr>
            <a:r>
              <a:rPr lang="id-ID" dirty="0"/>
              <a:t>Lutfia Septiani</a:t>
            </a:r>
            <a:r>
              <a:rPr lang="en-US" dirty="0"/>
              <a:t>				18.11.002</a:t>
            </a:r>
            <a:r>
              <a:rPr lang="id-ID" dirty="0"/>
              <a:t>5</a:t>
            </a:r>
          </a:p>
          <a:p>
            <a:pPr marL="342900" lvl="0" indent="-342900">
              <a:buFont typeface="+mj-lt"/>
              <a:buAutoNum type="arabicPeriod"/>
            </a:pPr>
            <a:r>
              <a:rPr lang="id-ID" dirty="0"/>
              <a:t>Safangat Tirto Jaya S</a:t>
            </a:r>
            <a:r>
              <a:rPr lang="en-US" dirty="0"/>
              <a:t>			18.11.0</a:t>
            </a:r>
            <a:r>
              <a:rPr lang="id-ID" dirty="0"/>
              <a:t>278</a:t>
            </a:r>
          </a:p>
          <a:p>
            <a:endParaRPr lang="id-ID" dirty="0"/>
          </a:p>
        </p:txBody>
      </p:sp>
      <p:pic>
        <p:nvPicPr>
          <p:cNvPr id="5" name="Picture 4">
            <a:extLst>
              <a:ext uri="{FF2B5EF4-FFF2-40B4-BE49-F238E27FC236}">
                <a16:creationId xmlns:a16="http://schemas.microsoft.com/office/drawing/2014/main" id="{F74820F8-1308-4D7C-9E09-FF62D70425E4}"/>
              </a:ext>
            </a:extLst>
          </p:cNvPr>
          <p:cNvPicPr>
            <a:picLocks noChangeAspect="1"/>
          </p:cNvPicPr>
          <p:nvPr/>
        </p:nvPicPr>
        <p:blipFill>
          <a:blip r:embed="rId2"/>
          <a:stretch>
            <a:fillRect/>
          </a:stretch>
        </p:blipFill>
        <p:spPr>
          <a:xfrm>
            <a:off x="8839200" y="2265293"/>
            <a:ext cx="3352800" cy="2857500"/>
          </a:xfrm>
          <a:prstGeom prst="rect">
            <a:avLst/>
          </a:prstGeom>
        </p:spPr>
      </p:pic>
    </p:spTree>
    <p:extLst>
      <p:ext uri="{BB962C8B-B14F-4D97-AF65-F5344CB8AC3E}">
        <p14:creationId xmlns:p14="http://schemas.microsoft.com/office/powerpoint/2010/main" val="1183761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BA98-56CC-475F-A880-B928C7759AA5}"/>
              </a:ext>
            </a:extLst>
          </p:cNvPr>
          <p:cNvSpPr>
            <a:spLocks noGrp="1"/>
          </p:cNvSpPr>
          <p:nvPr>
            <p:ph type="title"/>
          </p:nvPr>
        </p:nvSpPr>
        <p:spPr>
          <a:xfrm>
            <a:off x="624469" y="1030283"/>
            <a:ext cx="10571998" cy="970450"/>
          </a:xfrm>
        </p:spPr>
        <p:txBody>
          <a:bodyPr/>
          <a:lstStyle/>
          <a:p>
            <a:r>
              <a:rPr lang="id-ID" sz="2400" dirty="0"/>
              <a:t>Contoh Oktal 1024, Ini dapat di artikan (Di konversikan ke sistem bilangan desimal) menjadi sebagai berikut :</a:t>
            </a:r>
            <a:br>
              <a:rPr lang="id-ID" sz="2400" dirty="0"/>
            </a:br>
            <a:endParaRPr lang="id-ID" sz="2400" dirty="0"/>
          </a:p>
        </p:txBody>
      </p:sp>
      <p:pic>
        <p:nvPicPr>
          <p:cNvPr id="3" name="Picture 2">
            <a:extLst>
              <a:ext uri="{FF2B5EF4-FFF2-40B4-BE49-F238E27FC236}">
                <a16:creationId xmlns:a16="http://schemas.microsoft.com/office/drawing/2014/main" id="{F913A093-B7E5-42D0-8449-E744EABBDCCF}"/>
              </a:ext>
            </a:extLst>
          </p:cNvPr>
          <p:cNvPicPr/>
          <p:nvPr/>
        </p:nvPicPr>
        <p:blipFill>
          <a:blip r:embed="rId2">
            <a:extLst>
              <a:ext uri="{28A0092B-C50C-407E-A947-70E740481C1C}">
                <a14:useLocalDpi xmlns:a14="http://schemas.microsoft.com/office/drawing/2010/main" val="0"/>
              </a:ext>
            </a:extLst>
          </a:blip>
          <a:stretch>
            <a:fillRect/>
          </a:stretch>
        </p:blipFill>
        <p:spPr>
          <a:xfrm>
            <a:off x="624469" y="2252870"/>
            <a:ext cx="5551833" cy="3303974"/>
          </a:xfrm>
          <a:prstGeom prst="rect">
            <a:avLst/>
          </a:prstGeom>
        </p:spPr>
      </p:pic>
    </p:spTree>
    <p:extLst>
      <p:ext uri="{BB962C8B-B14F-4D97-AF65-F5344CB8AC3E}">
        <p14:creationId xmlns:p14="http://schemas.microsoft.com/office/powerpoint/2010/main" val="153771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8F74-C03C-445E-B470-40DC3A103C56}"/>
              </a:ext>
            </a:extLst>
          </p:cNvPr>
          <p:cNvSpPr>
            <a:spLocks noGrp="1"/>
          </p:cNvSpPr>
          <p:nvPr>
            <p:ph type="title"/>
          </p:nvPr>
        </p:nvSpPr>
        <p:spPr/>
        <p:txBody>
          <a:bodyPr/>
          <a:lstStyle/>
          <a:p>
            <a:r>
              <a:rPr lang="id-ID" dirty="0"/>
              <a:t>4. Bilangan Hexadesimal (16)</a:t>
            </a:r>
          </a:p>
        </p:txBody>
      </p:sp>
      <p:sp>
        <p:nvSpPr>
          <p:cNvPr id="3" name="TextBox 2">
            <a:extLst>
              <a:ext uri="{FF2B5EF4-FFF2-40B4-BE49-F238E27FC236}">
                <a16:creationId xmlns:a16="http://schemas.microsoft.com/office/drawing/2014/main" id="{F08FBDC1-F855-43F5-B041-4C173EC7A221}"/>
              </a:ext>
            </a:extLst>
          </p:cNvPr>
          <p:cNvSpPr txBox="1"/>
          <p:nvPr/>
        </p:nvSpPr>
        <p:spPr>
          <a:xfrm>
            <a:off x="810000" y="2146852"/>
            <a:ext cx="10257183" cy="4524315"/>
          </a:xfrm>
          <a:prstGeom prst="rect">
            <a:avLst/>
          </a:prstGeom>
          <a:noFill/>
        </p:spPr>
        <p:txBody>
          <a:bodyPr wrap="square" rtlCol="0">
            <a:spAutoFit/>
          </a:bodyPr>
          <a:lstStyle/>
          <a:p>
            <a:br>
              <a:rPr lang="id-ID" sz="2400" dirty="0"/>
            </a:br>
            <a:r>
              <a:rPr lang="id-ID" sz="2400" dirty="0"/>
              <a:t>Sistem bilangan hexadesimal merupakan suatu bilangan yang menggunakan 16 macam simbol yaitu 0,1,2,3,4,5,6,7,8,9,10,11,12,13,14,15, dan 16. Pada sistem ini memakai basis 16. Saya sudah jelaskan diatas pada aturan sistem bilangan oke saya akan jelaskan ulang dalam aturan bilangan hexadesimal nah dalam bilangan hexadesimal berlaku aturan yang wajib anda ketahui dari angka 10-15 bisa diganti memakai huruf, yaitu 10 = A, 11 = B, 12 = C, 13 = D, 14 = E, 15 = F jadi jika ada bilangan yang menggunakan bilangan hexadesimal maka berlaku aturan tersebut.</a:t>
            </a:r>
          </a:p>
          <a:p>
            <a:endParaRPr lang="id-ID" sz="2400" dirty="0"/>
          </a:p>
        </p:txBody>
      </p:sp>
    </p:spTree>
    <p:extLst>
      <p:ext uri="{BB962C8B-B14F-4D97-AF65-F5344CB8AC3E}">
        <p14:creationId xmlns:p14="http://schemas.microsoft.com/office/powerpoint/2010/main" val="70884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86C1-18D9-4534-8AE9-62427CBDDD50}"/>
              </a:ext>
            </a:extLst>
          </p:cNvPr>
          <p:cNvSpPr>
            <a:spLocks noGrp="1"/>
          </p:cNvSpPr>
          <p:nvPr>
            <p:ph type="title"/>
          </p:nvPr>
        </p:nvSpPr>
        <p:spPr>
          <a:xfrm>
            <a:off x="544957" y="1017032"/>
            <a:ext cx="10571998" cy="970450"/>
          </a:xfrm>
        </p:spPr>
        <p:txBody>
          <a:bodyPr/>
          <a:lstStyle/>
          <a:p>
            <a:r>
              <a:rPr lang="id-ID" sz="2400" dirty="0"/>
              <a:t>Position Value dalam Sistem Bilangan Hexadesimal merupakan perpangkatan dari nilai 16 (basis), seperti pada tabel berikut ini :</a:t>
            </a:r>
            <a:br>
              <a:rPr lang="id-ID" sz="2400" dirty="0"/>
            </a:br>
            <a:endParaRPr lang="id-ID" sz="2400" dirty="0"/>
          </a:p>
        </p:txBody>
      </p:sp>
      <p:pic>
        <p:nvPicPr>
          <p:cNvPr id="3" name="Picture 2">
            <a:extLst>
              <a:ext uri="{FF2B5EF4-FFF2-40B4-BE49-F238E27FC236}">
                <a16:creationId xmlns:a16="http://schemas.microsoft.com/office/drawing/2014/main" id="{28CF3461-0539-43F4-BB19-DD9E6EBDAE77}"/>
              </a:ext>
            </a:extLst>
          </p:cNvPr>
          <p:cNvPicPr/>
          <p:nvPr/>
        </p:nvPicPr>
        <p:blipFill>
          <a:blip r:embed="rId2">
            <a:extLst>
              <a:ext uri="{28A0092B-C50C-407E-A947-70E740481C1C}">
                <a14:useLocalDpi xmlns:a14="http://schemas.microsoft.com/office/drawing/2010/main" val="0"/>
              </a:ext>
            </a:extLst>
          </a:blip>
          <a:stretch>
            <a:fillRect/>
          </a:stretch>
        </p:blipFill>
        <p:spPr>
          <a:xfrm>
            <a:off x="544957" y="2580788"/>
            <a:ext cx="5951883" cy="3392408"/>
          </a:xfrm>
          <a:prstGeom prst="rect">
            <a:avLst/>
          </a:prstGeom>
        </p:spPr>
      </p:pic>
    </p:spTree>
    <p:extLst>
      <p:ext uri="{BB962C8B-B14F-4D97-AF65-F5344CB8AC3E}">
        <p14:creationId xmlns:p14="http://schemas.microsoft.com/office/powerpoint/2010/main" val="199311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0B5B-EEA7-439F-80A3-4636F1F81A18}"/>
              </a:ext>
            </a:extLst>
          </p:cNvPr>
          <p:cNvSpPr>
            <a:spLocks noGrp="1"/>
          </p:cNvSpPr>
          <p:nvPr>
            <p:ph type="title"/>
          </p:nvPr>
        </p:nvSpPr>
        <p:spPr>
          <a:xfrm>
            <a:off x="810000" y="447188"/>
            <a:ext cx="10571998" cy="1593647"/>
          </a:xfrm>
        </p:spPr>
        <p:txBody>
          <a:bodyPr/>
          <a:lstStyle/>
          <a:p>
            <a:r>
              <a:rPr lang="id-ID" sz="2800" dirty="0"/>
              <a:t>Contoh Hexadesimal F3D4, Ini dapat di artikan (Di konversikan ke sistem bilangan desimal) menjadi sebagai berikut :</a:t>
            </a:r>
            <a:br>
              <a:rPr lang="id-ID" sz="2800" dirty="0"/>
            </a:br>
            <a:endParaRPr lang="id-ID" sz="2800" dirty="0"/>
          </a:p>
        </p:txBody>
      </p:sp>
      <p:pic>
        <p:nvPicPr>
          <p:cNvPr id="3" name="Picture 2">
            <a:extLst>
              <a:ext uri="{FF2B5EF4-FFF2-40B4-BE49-F238E27FC236}">
                <a16:creationId xmlns:a16="http://schemas.microsoft.com/office/drawing/2014/main" id="{274D86FE-1F47-410F-805B-4AE7CA83F467}"/>
              </a:ext>
            </a:extLst>
          </p:cNvPr>
          <p:cNvPicPr/>
          <p:nvPr/>
        </p:nvPicPr>
        <p:blipFill>
          <a:blip r:embed="rId2">
            <a:extLst>
              <a:ext uri="{28A0092B-C50C-407E-A947-70E740481C1C}">
                <a14:useLocalDpi xmlns:a14="http://schemas.microsoft.com/office/drawing/2010/main" val="0"/>
              </a:ext>
            </a:extLst>
          </a:blip>
          <a:stretch>
            <a:fillRect/>
          </a:stretch>
        </p:blipFill>
        <p:spPr>
          <a:xfrm>
            <a:off x="810000" y="2398644"/>
            <a:ext cx="6469753" cy="3077817"/>
          </a:xfrm>
          <a:prstGeom prst="rect">
            <a:avLst/>
          </a:prstGeom>
        </p:spPr>
      </p:pic>
    </p:spTree>
    <p:extLst>
      <p:ext uri="{BB962C8B-B14F-4D97-AF65-F5344CB8AC3E}">
        <p14:creationId xmlns:p14="http://schemas.microsoft.com/office/powerpoint/2010/main" val="356786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1CC9-995F-4005-8349-C7043DA34B48}"/>
              </a:ext>
            </a:extLst>
          </p:cNvPr>
          <p:cNvSpPr>
            <a:spLocks noGrp="1"/>
          </p:cNvSpPr>
          <p:nvPr>
            <p:ph type="ctrTitle"/>
          </p:nvPr>
        </p:nvSpPr>
        <p:spPr/>
        <p:txBody>
          <a:bodyPr/>
          <a:lstStyle/>
          <a:p>
            <a:r>
              <a:rPr lang="id-ID" dirty="0"/>
              <a:t>Konversi Bilangan</a:t>
            </a:r>
          </a:p>
        </p:txBody>
      </p:sp>
      <p:sp>
        <p:nvSpPr>
          <p:cNvPr id="3" name="Subtitle 2">
            <a:extLst>
              <a:ext uri="{FF2B5EF4-FFF2-40B4-BE49-F238E27FC236}">
                <a16:creationId xmlns:a16="http://schemas.microsoft.com/office/drawing/2014/main" id="{E30C9F17-EC84-49DD-8560-9C14D055938A}"/>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185214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37FF-772A-444D-8430-81AD30AFE7DC}"/>
              </a:ext>
            </a:extLst>
          </p:cNvPr>
          <p:cNvSpPr>
            <a:spLocks noGrp="1"/>
          </p:cNvSpPr>
          <p:nvPr>
            <p:ph type="title"/>
          </p:nvPr>
        </p:nvSpPr>
        <p:spPr/>
        <p:txBody>
          <a:bodyPr/>
          <a:lstStyle/>
          <a:p>
            <a:r>
              <a:rPr lang="id-ID" dirty="0"/>
              <a:t>1. Biner</a:t>
            </a:r>
          </a:p>
        </p:txBody>
      </p:sp>
      <p:sp>
        <p:nvSpPr>
          <p:cNvPr id="3" name="TextBox 2">
            <a:extLst>
              <a:ext uri="{FF2B5EF4-FFF2-40B4-BE49-F238E27FC236}">
                <a16:creationId xmlns:a16="http://schemas.microsoft.com/office/drawing/2014/main" id="{39E1D896-EF5E-432A-8538-F8CAC99309C6}"/>
              </a:ext>
            </a:extLst>
          </p:cNvPr>
          <p:cNvSpPr txBox="1"/>
          <p:nvPr/>
        </p:nvSpPr>
        <p:spPr>
          <a:xfrm>
            <a:off x="809999" y="1643269"/>
            <a:ext cx="9765235" cy="5078313"/>
          </a:xfrm>
          <a:prstGeom prst="rect">
            <a:avLst/>
          </a:prstGeom>
          <a:noFill/>
        </p:spPr>
        <p:txBody>
          <a:bodyPr wrap="square" rtlCol="0">
            <a:spAutoFit/>
          </a:bodyPr>
          <a:lstStyle/>
          <a:p>
            <a:br>
              <a:rPr lang="id-ID" dirty="0"/>
            </a:br>
            <a:endParaRPr lang="id-ID" dirty="0"/>
          </a:p>
          <a:p>
            <a:r>
              <a:rPr lang="id-ID" b="1" i="1" dirty="0"/>
              <a:t>a. Biner ke Desimal</a:t>
            </a:r>
            <a:endParaRPr lang="id-ID" dirty="0"/>
          </a:p>
          <a:p>
            <a:br>
              <a:rPr lang="id-ID" dirty="0"/>
            </a:br>
            <a:endParaRPr lang="id-ID" dirty="0"/>
          </a:p>
          <a:p>
            <a:r>
              <a:rPr lang="id-ID" dirty="0"/>
              <a:t>Cara mengubah bilangan Biner menjadi bilangan Desimal dengan mengalikan 2</a:t>
            </a:r>
            <a:r>
              <a:rPr lang="id-ID" baseline="30000" dirty="0"/>
              <a:t>n</a:t>
            </a:r>
            <a:r>
              <a:rPr lang="id-ID" dirty="0"/>
              <a:t> dimana n merupakan posisi bilangan yang dimulai dari angka 0 dan dihitung dari belakang.</a:t>
            </a:r>
          </a:p>
          <a:p>
            <a:br>
              <a:rPr lang="id-ID" dirty="0"/>
            </a:br>
            <a:endParaRPr lang="id-ID" dirty="0"/>
          </a:p>
          <a:p>
            <a:r>
              <a:rPr lang="id-ID" dirty="0"/>
              <a:t>Contoh : 110001</a:t>
            </a:r>
            <a:r>
              <a:rPr lang="id-ID" baseline="-25000" dirty="0"/>
              <a:t>2 </a:t>
            </a:r>
            <a:r>
              <a:rPr lang="id-ID" dirty="0"/>
              <a:t>diubah menjadi bilangan Desimal</a:t>
            </a:r>
          </a:p>
          <a:p>
            <a:br>
              <a:rPr lang="id-ID" dirty="0"/>
            </a:br>
            <a:endParaRPr lang="id-ID" dirty="0"/>
          </a:p>
          <a:p>
            <a:r>
              <a:rPr lang="id-ID" dirty="0"/>
              <a:t>110001</a:t>
            </a:r>
            <a:r>
              <a:rPr lang="id-ID" baseline="-25000" dirty="0"/>
              <a:t>2</a:t>
            </a:r>
            <a:r>
              <a:rPr lang="id-ID" dirty="0"/>
              <a:t>= ( 1 x 2</a:t>
            </a:r>
            <a:r>
              <a:rPr lang="id-ID" baseline="30000" dirty="0"/>
              <a:t>5</a:t>
            </a:r>
            <a:r>
              <a:rPr lang="id-ID" dirty="0"/>
              <a:t> ) + ( 1 x 2</a:t>
            </a:r>
            <a:r>
              <a:rPr lang="id-ID" baseline="30000" dirty="0"/>
              <a:t>4</a:t>
            </a:r>
            <a:r>
              <a:rPr lang="id-ID" dirty="0"/>
              <a:t> ) + ( 0 x 2</a:t>
            </a:r>
            <a:r>
              <a:rPr lang="id-ID" baseline="30000" dirty="0"/>
              <a:t>3</a:t>
            </a:r>
            <a:r>
              <a:rPr lang="id-ID" dirty="0"/>
              <a:t> ) + ( 0 x 2</a:t>
            </a:r>
            <a:r>
              <a:rPr lang="id-ID" baseline="30000" dirty="0"/>
              <a:t>2</a:t>
            </a:r>
            <a:r>
              <a:rPr lang="id-ID" dirty="0"/>
              <a:t> ) + ( 0 x 2</a:t>
            </a:r>
            <a:r>
              <a:rPr lang="id-ID" baseline="30000" dirty="0"/>
              <a:t>1</a:t>
            </a:r>
            <a:r>
              <a:rPr lang="id-ID" dirty="0"/>
              <a:t>) + ( 1 x 2</a:t>
            </a:r>
            <a:r>
              <a:rPr lang="id-ID" baseline="30000" dirty="0"/>
              <a:t>0</a:t>
            </a:r>
            <a:r>
              <a:rPr lang="id-ID" dirty="0"/>
              <a:t> )</a:t>
            </a:r>
          </a:p>
          <a:p>
            <a:r>
              <a:rPr lang="id-ID" dirty="0"/>
              <a:t>= 32 + 16 + 0 + 0 + 0 + 1</a:t>
            </a:r>
          </a:p>
          <a:p>
            <a:r>
              <a:rPr lang="id-ID" dirty="0"/>
              <a:t>= 49</a:t>
            </a:r>
          </a:p>
          <a:p>
            <a:r>
              <a:rPr lang="id-ID" i="1" dirty="0"/>
              <a:t>Jadi, 11001</a:t>
            </a:r>
            <a:r>
              <a:rPr lang="id-ID" i="1" baseline="-25000" dirty="0"/>
              <a:t>2</a:t>
            </a:r>
            <a:r>
              <a:rPr lang="id-ID" i="1" dirty="0"/>
              <a:t> = 49</a:t>
            </a:r>
            <a:endParaRPr lang="id-ID" dirty="0"/>
          </a:p>
          <a:p>
            <a:endParaRPr lang="id-ID" dirty="0"/>
          </a:p>
        </p:txBody>
      </p:sp>
    </p:spTree>
    <p:extLst>
      <p:ext uri="{BB962C8B-B14F-4D97-AF65-F5344CB8AC3E}">
        <p14:creationId xmlns:p14="http://schemas.microsoft.com/office/powerpoint/2010/main" val="170182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4415-6409-458F-A44C-7C705D653F86}"/>
              </a:ext>
            </a:extLst>
          </p:cNvPr>
          <p:cNvSpPr>
            <a:spLocks noGrp="1"/>
          </p:cNvSpPr>
          <p:nvPr>
            <p:ph type="title"/>
          </p:nvPr>
        </p:nvSpPr>
        <p:spPr/>
        <p:txBody>
          <a:bodyPr/>
          <a:lstStyle/>
          <a:p>
            <a:r>
              <a:rPr lang="id-ID" dirty="0"/>
              <a:t>CONTOH</a:t>
            </a:r>
          </a:p>
        </p:txBody>
      </p:sp>
      <p:pic>
        <p:nvPicPr>
          <p:cNvPr id="6" name="Picture 5">
            <a:extLst>
              <a:ext uri="{FF2B5EF4-FFF2-40B4-BE49-F238E27FC236}">
                <a16:creationId xmlns:a16="http://schemas.microsoft.com/office/drawing/2014/main" id="{FD989100-B409-432C-ADFC-DE5D176D72F6}"/>
              </a:ext>
            </a:extLst>
          </p:cNvPr>
          <p:cNvPicPr>
            <a:picLocks noChangeAspect="1"/>
          </p:cNvPicPr>
          <p:nvPr/>
        </p:nvPicPr>
        <p:blipFill>
          <a:blip r:embed="rId2"/>
          <a:stretch>
            <a:fillRect/>
          </a:stretch>
        </p:blipFill>
        <p:spPr>
          <a:xfrm>
            <a:off x="2700337" y="1999919"/>
            <a:ext cx="5569020" cy="4858081"/>
          </a:xfrm>
          <a:prstGeom prst="rect">
            <a:avLst/>
          </a:prstGeom>
        </p:spPr>
      </p:pic>
    </p:spTree>
    <p:extLst>
      <p:ext uri="{BB962C8B-B14F-4D97-AF65-F5344CB8AC3E}">
        <p14:creationId xmlns:p14="http://schemas.microsoft.com/office/powerpoint/2010/main" val="197072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989F-03C6-48F5-B2BB-9BB2147C37D8}"/>
              </a:ext>
            </a:extLst>
          </p:cNvPr>
          <p:cNvSpPr>
            <a:spLocks noGrp="1"/>
          </p:cNvSpPr>
          <p:nvPr>
            <p:ph type="title"/>
          </p:nvPr>
        </p:nvSpPr>
        <p:spPr/>
        <p:txBody>
          <a:bodyPr/>
          <a:lstStyle/>
          <a:p>
            <a:r>
              <a:rPr lang="id-ID" i="1" dirty="0"/>
              <a:t>b. Biner ke Octal</a:t>
            </a:r>
            <a:endParaRPr lang="id-ID" dirty="0"/>
          </a:p>
        </p:txBody>
      </p:sp>
      <p:sp>
        <p:nvSpPr>
          <p:cNvPr id="3" name="TextBox 2">
            <a:extLst>
              <a:ext uri="{FF2B5EF4-FFF2-40B4-BE49-F238E27FC236}">
                <a16:creationId xmlns:a16="http://schemas.microsoft.com/office/drawing/2014/main" id="{FA1F2135-D7FD-4D07-8B29-758778A6C096}"/>
              </a:ext>
            </a:extLst>
          </p:cNvPr>
          <p:cNvSpPr txBox="1"/>
          <p:nvPr/>
        </p:nvSpPr>
        <p:spPr>
          <a:xfrm>
            <a:off x="543339" y="2226365"/>
            <a:ext cx="5234609" cy="3416320"/>
          </a:xfrm>
          <a:prstGeom prst="rect">
            <a:avLst/>
          </a:prstGeom>
          <a:noFill/>
        </p:spPr>
        <p:txBody>
          <a:bodyPr wrap="square" rtlCol="0">
            <a:spAutoFit/>
          </a:bodyPr>
          <a:lstStyle/>
          <a:p>
            <a:r>
              <a:rPr lang="id-ID" sz="2400" dirty="0"/>
              <a:t>Konversi bilangan biner ke octal sebaliknya yakni dengan mengelompokkan angka biner menjadi tiga-tiga dimulai dari sebelah kanan kemudian masing-masing kelompok dikonversikan kedalam angka desimal dan hasilnya diurutkan. </a:t>
            </a:r>
            <a:br>
              <a:rPr lang="id-ID" sz="2400" dirty="0"/>
            </a:br>
            <a:r>
              <a:rPr lang="id-ID" sz="2400" dirty="0"/>
              <a:t>Contoh lihat gambar</a:t>
            </a:r>
          </a:p>
        </p:txBody>
      </p:sp>
      <p:pic>
        <p:nvPicPr>
          <p:cNvPr id="4" name="Picture 3">
            <a:extLst>
              <a:ext uri="{FF2B5EF4-FFF2-40B4-BE49-F238E27FC236}">
                <a16:creationId xmlns:a16="http://schemas.microsoft.com/office/drawing/2014/main" id="{CBE18D0B-93E4-4AD3-A11E-BD2B6EE22DFB}"/>
              </a:ext>
            </a:extLst>
          </p:cNvPr>
          <p:cNvPicPr>
            <a:picLocks noChangeAspect="1"/>
          </p:cNvPicPr>
          <p:nvPr/>
        </p:nvPicPr>
        <p:blipFill>
          <a:blip r:embed="rId2"/>
          <a:stretch>
            <a:fillRect/>
          </a:stretch>
        </p:blipFill>
        <p:spPr>
          <a:xfrm>
            <a:off x="7646506" y="2223984"/>
            <a:ext cx="4280452" cy="4079806"/>
          </a:xfrm>
          <a:prstGeom prst="rect">
            <a:avLst/>
          </a:prstGeom>
        </p:spPr>
      </p:pic>
    </p:spTree>
    <p:extLst>
      <p:ext uri="{BB962C8B-B14F-4D97-AF65-F5344CB8AC3E}">
        <p14:creationId xmlns:p14="http://schemas.microsoft.com/office/powerpoint/2010/main" val="383607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8CE6-890A-44B3-AE4A-684B1CBF5A4E}"/>
              </a:ext>
            </a:extLst>
          </p:cNvPr>
          <p:cNvSpPr>
            <a:spLocks noGrp="1"/>
          </p:cNvSpPr>
          <p:nvPr>
            <p:ph type="title"/>
          </p:nvPr>
        </p:nvSpPr>
        <p:spPr/>
        <p:txBody>
          <a:bodyPr/>
          <a:lstStyle/>
          <a:p>
            <a:r>
              <a:rPr lang="id-ID" i="1" dirty="0"/>
              <a:t>c. Biner ke Hexa</a:t>
            </a:r>
            <a:endParaRPr lang="id-ID" dirty="0"/>
          </a:p>
        </p:txBody>
      </p:sp>
      <p:sp>
        <p:nvSpPr>
          <p:cNvPr id="3" name="TextBox 2">
            <a:extLst>
              <a:ext uri="{FF2B5EF4-FFF2-40B4-BE49-F238E27FC236}">
                <a16:creationId xmlns:a16="http://schemas.microsoft.com/office/drawing/2014/main" id="{F767F369-768B-4D76-9522-D87830C3905A}"/>
              </a:ext>
            </a:extLst>
          </p:cNvPr>
          <p:cNvSpPr txBox="1"/>
          <p:nvPr/>
        </p:nvSpPr>
        <p:spPr>
          <a:xfrm>
            <a:off x="809999" y="2332383"/>
            <a:ext cx="4305339" cy="3416320"/>
          </a:xfrm>
          <a:prstGeom prst="rect">
            <a:avLst/>
          </a:prstGeom>
          <a:noFill/>
        </p:spPr>
        <p:txBody>
          <a:bodyPr wrap="square" rtlCol="0">
            <a:spAutoFit/>
          </a:bodyPr>
          <a:lstStyle/>
          <a:p>
            <a:r>
              <a:rPr lang="id-ID" sz="2400" dirty="0"/>
              <a:t>Teknik yang sama pada konversi biner ke octal. Hanya saja pengelompokan binernya bukan tiga-tiga sebagaimana pada bilangan octal melainkan harus empat-empat. Contoh lihat gambar:</a:t>
            </a:r>
          </a:p>
        </p:txBody>
      </p:sp>
      <p:pic>
        <p:nvPicPr>
          <p:cNvPr id="5" name="Picture 4">
            <a:extLst>
              <a:ext uri="{FF2B5EF4-FFF2-40B4-BE49-F238E27FC236}">
                <a16:creationId xmlns:a16="http://schemas.microsoft.com/office/drawing/2014/main" id="{EA10F99D-8183-4E73-A44E-A787DDF39707}"/>
              </a:ext>
            </a:extLst>
          </p:cNvPr>
          <p:cNvPicPr>
            <a:picLocks noChangeAspect="1"/>
          </p:cNvPicPr>
          <p:nvPr/>
        </p:nvPicPr>
        <p:blipFill>
          <a:blip r:embed="rId2"/>
          <a:stretch>
            <a:fillRect/>
          </a:stretch>
        </p:blipFill>
        <p:spPr>
          <a:xfrm>
            <a:off x="7076664" y="1888318"/>
            <a:ext cx="4828140" cy="4969682"/>
          </a:xfrm>
          <a:prstGeom prst="rect">
            <a:avLst/>
          </a:prstGeom>
        </p:spPr>
      </p:pic>
    </p:spTree>
    <p:extLst>
      <p:ext uri="{BB962C8B-B14F-4D97-AF65-F5344CB8AC3E}">
        <p14:creationId xmlns:p14="http://schemas.microsoft.com/office/powerpoint/2010/main" val="263573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0364-3935-445C-85DB-B4626EB23891}"/>
              </a:ext>
            </a:extLst>
          </p:cNvPr>
          <p:cNvSpPr>
            <a:spLocks noGrp="1"/>
          </p:cNvSpPr>
          <p:nvPr>
            <p:ph type="title"/>
          </p:nvPr>
        </p:nvSpPr>
        <p:spPr/>
        <p:txBody>
          <a:bodyPr/>
          <a:lstStyle/>
          <a:p>
            <a:r>
              <a:rPr lang="id-ID" dirty="0"/>
              <a:t>2. Desimal</a:t>
            </a:r>
          </a:p>
        </p:txBody>
      </p:sp>
      <p:sp>
        <p:nvSpPr>
          <p:cNvPr id="3" name="TextBox 2">
            <a:extLst>
              <a:ext uri="{FF2B5EF4-FFF2-40B4-BE49-F238E27FC236}">
                <a16:creationId xmlns:a16="http://schemas.microsoft.com/office/drawing/2014/main" id="{AB2BDFC9-CEA1-4812-9B3F-7CEDCFA3FE5D}"/>
              </a:ext>
            </a:extLst>
          </p:cNvPr>
          <p:cNvSpPr txBox="1"/>
          <p:nvPr/>
        </p:nvSpPr>
        <p:spPr>
          <a:xfrm>
            <a:off x="304799" y="2054087"/>
            <a:ext cx="5791200" cy="5078313"/>
          </a:xfrm>
          <a:prstGeom prst="rect">
            <a:avLst/>
          </a:prstGeom>
          <a:noFill/>
        </p:spPr>
        <p:txBody>
          <a:bodyPr wrap="square" rtlCol="0">
            <a:spAutoFit/>
          </a:bodyPr>
          <a:lstStyle/>
          <a:p>
            <a:pPr marL="342900" indent="-342900">
              <a:buAutoNum type="alphaLcPeriod"/>
            </a:pPr>
            <a:r>
              <a:rPr lang="id-ID" b="1" i="1" dirty="0"/>
              <a:t>Desimal ke Biner</a:t>
            </a:r>
          </a:p>
          <a:p>
            <a:r>
              <a:rPr lang="id-ID" dirty="0"/>
              <a:t>Cara konversi bilangan desimal ke biner adalah dengan membagi bilangan desimal dengan 2 dan menyimpan sisa bagi per seitap pembagian terus hingga hasil baginya &lt; 2. Hasil konversi adalah urutan sisa bagi dari yang paling akhir hingga paling awal. Contoh</a:t>
            </a:r>
          </a:p>
          <a:p>
            <a:endParaRPr lang="id-ID" dirty="0"/>
          </a:p>
          <a:p>
            <a:r>
              <a:rPr lang="id-ID" dirty="0"/>
              <a:t>125(desimal) = .... (biner)</a:t>
            </a:r>
            <a:br>
              <a:rPr lang="id-ID" dirty="0"/>
            </a:br>
            <a:r>
              <a:rPr lang="id-ID" dirty="0"/>
              <a:t>125/2 = 62 sisa bagi </a:t>
            </a:r>
            <a:r>
              <a:rPr lang="id-ID" b="1" dirty="0"/>
              <a:t>1</a:t>
            </a:r>
            <a:br>
              <a:rPr lang="id-ID" dirty="0"/>
            </a:br>
            <a:r>
              <a:rPr lang="id-ID" dirty="0"/>
              <a:t>62/2= 31    sisa bagi </a:t>
            </a:r>
            <a:r>
              <a:rPr lang="id-ID" b="1" dirty="0"/>
              <a:t>0</a:t>
            </a:r>
            <a:br>
              <a:rPr lang="id-ID" dirty="0"/>
            </a:br>
            <a:r>
              <a:rPr lang="id-ID" dirty="0"/>
              <a:t>31/2=15     sisa bagi</a:t>
            </a:r>
            <a:r>
              <a:rPr lang="id-ID" b="1" dirty="0"/>
              <a:t> 1</a:t>
            </a:r>
            <a:br>
              <a:rPr lang="id-ID" dirty="0"/>
            </a:br>
            <a:r>
              <a:rPr lang="id-ID" dirty="0"/>
              <a:t>15/2=7       sisa bagi </a:t>
            </a:r>
            <a:r>
              <a:rPr lang="id-ID" b="1" dirty="0"/>
              <a:t>1</a:t>
            </a:r>
            <a:br>
              <a:rPr lang="id-ID" dirty="0"/>
            </a:br>
            <a:r>
              <a:rPr lang="id-ID" dirty="0"/>
              <a:t>7/2=3         sisa bagi </a:t>
            </a:r>
            <a:r>
              <a:rPr lang="id-ID" b="1" dirty="0"/>
              <a:t>1</a:t>
            </a:r>
            <a:br>
              <a:rPr lang="id-ID" dirty="0"/>
            </a:br>
            <a:r>
              <a:rPr lang="id-ID" dirty="0"/>
              <a:t>3/2=</a:t>
            </a:r>
            <a:r>
              <a:rPr lang="id-ID" b="1" dirty="0"/>
              <a:t>1</a:t>
            </a:r>
            <a:r>
              <a:rPr lang="id-ID" dirty="0"/>
              <a:t>         sisa bagi </a:t>
            </a:r>
            <a:r>
              <a:rPr lang="id-ID" b="1" dirty="0"/>
              <a:t>1</a:t>
            </a:r>
            <a:br>
              <a:rPr lang="id-ID" dirty="0"/>
            </a:br>
            <a:br>
              <a:rPr lang="id-ID" dirty="0"/>
            </a:br>
            <a:r>
              <a:rPr lang="id-ID" dirty="0"/>
              <a:t>hasil konversi: </a:t>
            </a:r>
            <a:r>
              <a:rPr lang="id-ID" b="1" dirty="0"/>
              <a:t>1111101</a:t>
            </a:r>
            <a:endParaRPr lang="id-ID" b="1" i="1" dirty="0"/>
          </a:p>
          <a:p>
            <a:endParaRPr lang="id-ID" dirty="0"/>
          </a:p>
        </p:txBody>
      </p:sp>
      <p:pic>
        <p:nvPicPr>
          <p:cNvPr id="5" name="Picture 4">
            <a:extLst>
              <a:ext uri="{FF2B5EF4-FFF2-40B4-BE49-F238E27FC236}">
                <a16:creationId xmlns:a16="http://schemas.microsoft.com/office/drawing/2014/main" id="{954EC1E9-982E-4B0E-83AE-EB80E00274A6}"/>
              </a:ext>
            </a:extLst>
          </p:cNvPr>
          <p:cNvPicPr>
            <a:picLocks noChangeAspect="1"/>
          </p:cNvPicPr>
          <p:nvPr/>
        </p:nvPicPr>
        <p:blipFill>
          <a:blip r:embed="rId2"/>
          <a:stretch>
            <a:fillRect/>
          </a:stretch>
        </p:blipFill>
        <p:spPr>
          <a:xfrm>
            <a:off x="7295322" y="2054087"/>
            <a:ext cx="3962400" cy="4781550"/>
          </a:xfrm>
          <a:prstGeom prst="rect">
            <a:avLst/>
          </a:prstGeom>
        </p:spPr>
      </p:pic>
    </p:spTree>
    <p:extLst>
      <p:ext uri="{BB962C8B-B14F-4D97-AF65-F5344CB8AC3E}">
        <p14:creationId xmlns:p14="http://schemas.microsoft.com/office/powerpoint/2010/main" val="212256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84E7-3217-46E5-B2C2-02408942C746}"/>
              </a:ext>
            </a:extLst>
          </p:cNvPr>
          <p:cNvSpPr>
            <a:spLocks noGrp="1"/>
          </p:cNvSpPr>
          <p:nvPr>
            <p:ph type="ctrTitle"/>
          </p:nvPr>
        </p:nvSpPr>
        <p:spPr/>
        <p:txBody>
          <a:bodyPr/>
          <a:lstStyle/>
          <a:p>
            <a:r>
              <a:rPr lang="id-ID" dirty="0"/>
              <a:t>Sistem Operasi Bilangan dan Pengkodean</a:t>
            </a:r>
            <a:br>
              <a:rPr lang="id-ID" dirty="0"/>
            </a:br>
            <a:endParaRPr lang="id-ID" dirty="0"/>
          </a:p>
        </p:txBody>
      </p:sp>
      <p:sp>
        <p:nvSpPr>
          <p:cNvPr id="3" name="Subtitle 2">
            <a:extLst>
              <a:ext uri="{FF2B5EF4-FFF2-40B4-BE49-F238E27FC236}">
                <a16:creationId xmlns:a16="http://schemas.microsoft.com/office/drawing/2014/main" id="{9A273913-7FB5-4A12-BD07-E9620908C8C9}"/>
              </a:ext>
            </a:extLst>
          </p:cNvPr>
          <p:cNvSpPr>
            <a:spLocks noGrp="1"/>
          </p:cNvSpPr>
          <p:nvPr>
            <p:ph type="subTitle" idx="1"/>
          </p:nvPr>
        </p:nvSpPr>
        <p:spPr/>
        <p:txBody>
          <a:bodyPr/>
          <a:lstStyle/>
          <a:p>
            <a:endParaRPr lang="id-ID" dirty="0"/>
          </a:p>
        </p:txBody>
      </p:sp>
    </p:spTree>
    <p:extLst>
      <p:ext uri="{BB962C8B-B14F-4D97-AF65-F5344CB8AC3E}">
        <p14:creationId xmlns:p14="http://schemas.microsoft.com/office/powerpoint/2010/main" val="54832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0DAC-9889-4995-AC5B-39B0B9D5E156}"/>
              </a:ext>
            </a:extLst>
          </p:cNvPr>
          <p:cNvSpPr>
            <a:spLocks noGrp="1"/>
          </p:cNvSpPr>
          <p:nvPr>
            <p:ph type="title"/>
          </p:nvPr>
        </p:nvSpPr>
        <p:spPr>
          <a:xfrm>
            <a:off x="664226" y="1282075"/>
            <a:ext cx="10571998" cy="970450"/>
          </a:xfrm>
        </p:spPr>
        <p:txBody>
          <a:bodyPr/>
          <a:lstStyle/>
          <a:p>
            <a:r>
              <a:rPr lang="id-ID" i="1" dirty="0"/>
              <a:t>b. Desimal ke Octal</a:t>
            </a:r>
            <a:br>
              <a:rPr lang="id-ID" i="1" dirty="0"/>
            </a:br>
            <a:endParaRPr lang="id-ID" dirty="0"/>
          </a:p>
        </p:txBody>
      </p:sp>
      <p:sp>
        <p:nvSpPr>
          <p:cNvPr id="3" name="TextBox 2">
            <a:extLst>
              <a:ext uri="{FF2B5EF4-FFF2-40B4-BE49-F238E27FC236}">
                <a16:creationId xmlns:a16="http://schemas.microsoft.com/office/drawing/2014/main" id="{DF0D8AED-46BC-4539-A8C9-C1824C191E4B}"/>
              </a:ext>
            </a:extLst>
          </p:cNvPr>
          <p:cNvSpPr txBox="1"/>
          <p:nvPr/>
        </p:nvSpPr>
        <p:spPr>
          <a:xfrm>
            <a:off x="664226" y="2491409"/>
            <a:ext cx="5670313" cy="3416320"/>
          </a:xfrm>
          <a:prstGeom prst="rect">
            <a:avLst/>
          </a:prstGeom>
          <a:noFill/>
        </p:spPr>
        <p:txBody>
          <a:bodyPr wrap="square" rtlCol="0">
            <a:spAutoFit/>
          </a:bodyPr>
          <a:lstStyle/>
          <a:p>
            <a:r>
              <a:rPr lang="id-ID" sz="2400" dirty="0"/>
              <a:t>Cara konversi bilangan desimal ke octal adalah dengan membagi bilangan desimal dengan 8 dan menyimpan sisa bagi per seitap pembagian terus hingga hasil baginya &lt; 8. Hasil konversi adalah urutan sisa bagi dari yang paling akhir hingga paling awal. Contoh lihat gambar</a:t>
            </a:r>
          </a:p>
        </p:txBody>
      </p:sp>
      <p:pic>
        <p:nvPicPr>
          <p:cNvPr id="5" name="Picture 4">
            <a:extLst>
              <a:ext uri="{FF2B5EF4-FFF2-40B4-BE49-F238E27FC236}">
                <a16:creationId xmlns:a16="http://schemas.microsoft.com/office/drawing/2014/main" id="{50B1A069-701B-4FBC-A446-66C597E08800}"/>
              </a:ext>
            </a:extLst>
          </p:cNvPr>
          <p:cNvPicPr>
            <a:picLocks noChangeAspect="1"/>
          </p:cNvPicPr>
          <p:nvPr/>
        </p:nvPicPr>
        <p:blipFill>
          <a:blip r:embed="rId2"/>
          <a:stretch>
            <a:fillRect/>
          </a:stretch>
        </p:blipFill>
        <p:spPr>
          <a:xfrm>
            <a:off x="7217051" y="2039018"/>
            <a:ext cx="4113558" cy="4710687"/>
          </a:xfrm>
          <a:prstGeom prst="rect">
            <a:avLst/>
          </a:prstGeom>
        </p:spPr>
      </p:pic>
    </p:spTree>
    <p:extLst>
      <p:ext uri="{BB962C8B-B14F-4D97-AF65-F5344CB8AC3E}">
        <p14:creationId xmlns:p14="http://schemas.microsoft.com/office/powerpoint/2010/main" val="2543382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D1DA-8026-4160-85EC-2E7DD63E15AF}"/>
              </a:ext>
            </a:extLst>
          </p:cNvPr>
          <p:cNvSpPr>
            <a:spLocks noGrp="1"/>
          </p:cNvSpPr>
          <p:nvPr>
            <p:ph type="title"/>
          </p:nvPr>
        </p:nvSpPr>
        <p:spPr>
          <a:xfrm>
            <a:off x="637722" y="1162806"/>
            <a:ext cx="10571998" cy="970450"/>
          </a:xfrm>
        </p:spPr>
        <p:txBody>
          <a:bodyPr/>
          <a:lstStyle/>
          <a:p>
            <a:r>
              <a:rPr lang="id-ID" i="1" dirty="0"/>
              <a:t>c. Desimal ke Hexa</a:t>
            </a:r>
            <a:br>
              <a:rPr lang="id-ID" i="1" dirty="0"/>
            </a:br>
            <a:endParaRPr lang="id-ID" dirty="0"/>
          </a:p>
        </p:txBody>
      </p:sp>
      <p:sp>
        <p:nvSpPr>
          <p:cNvPr id="3" name="TextBox 2">
            <a:extLst>
              <a:ext uri="{FF2B5EF4-FFF2-40B4-BE49-F238E27FC236}">
                <a16:creationId xmlns:a16="http://schemas.microsoft.com/office/drawing/2014/main" id="{80EBBF46-FBAE-444C-93B7-4752CDF5B92E}"/>
              </a:ext>
            </a:extLst>
          </p:cNvPr>
          <p:cNvSpPr txBox="1"/>
          <p:nvPr/>
        </p:nvSpPr>
        <p:spPr>
          <a:xfrm>
            <a:off x="569843" y="2199517"/>
            <a:ext cx="6679096" cy="4524315"/>
          </a:xfrm>
          <a:prstGeom prst="rect">
            <a:avLst/>
          </a:prstGeom>
          <a:noFill/>
        </p:spPr>
        <p:txBody>
          <a:bodyPr wrap="square" rtlCol="0">
            <a:spAutoFit/>
          </a:bodyPr>
          <a:lstStyle/>
          <a:p>
            <a:r>
              <a:rPr lang="id-ID" sz="2400" dirty="0"/>
              <a:t>Cara konversi bilangan desimal ke octal adalah dengan membagi bilangan desimal dengan 16 dan menyimpan sisa bagi per seitap pembagian terus hingga hasil baginya &lt; 16. Hasil konversi adalah urutan sisa bagi dari yang paling akhir hingga paling awal. Apabila sisa bagi diatas 9 maka angkanya diubah, untuk nilai 10 angkanya A, nilai 11 angkanya B, nilai 12 angkanya C, nilai 13 angkanya D, nilai 14 angkanya E, nilai 15 angkanya F. Contoh lihat gambar:</a:t>
            </a:r>
          </a:p>
        </p:txBody>
      </p:sp>
      <p:pic>
        <p:nvPicPr>
          <p:cNvPr id="5" name="Picture 4">
            <a:extLst>
              <a:ext uri="{FF2B5EF4-FFF2-40B4-BE49-F238E27FC236}">
                <a16:creationId xmlns:a16="http://schemas.microsoft.com/office/drawing/2014/main" id="{3E01CE4D-4334-4ECE-9C8B-E23DA96672F1}"/>
              </a:ext>
            </a:extLst>
          </p:cNvPr>
          <p:cNvPicPr>
            <a:picLocks noChangeAspect="1"/>
          </p:cNvPicPr>
          <p:nvPr/>
        </p:nvPicPr>
        <p:blipFill>
          <a:blip r:embed="rId2"/>
          <a:stretch>
            <a:fillRect/>
          </a:stretch>
        </p:blipFill>
        <p:spPr>
          <a:xfrm>
            <a:off x="7792278" y="2133256"/>
            <a:ext cx="4254080" cy="4584247"/>
          </a:xfrm>
          <a:prstGeom prst="rect">
            <a:avLst/>
          </a:prstGeom>
        </p:spPr>
      </p:pic>
    </p:spTree>
    <p:extLst>
      <p:ext uri="{BB962C8B-B14F-4D97-AF65-F5344CB8AC3E}">
        <p14:creationId xmlns:p14="http://schemas.microsoft.com/office/powerpoint/2010/main" val="341463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64D4-12F0-4F7D-9780-73C2726D7ACD}"/>
              </a:ext>
            </a:extLst>
          </p:cNvPr>
          <p:cNvSpPr>
            <a:spLocks noGrp="1"/>
          </p:cNvSpPr>
          <p:nvPr>
            <p:ph type="title"/>
          </p:nvPr>
        </p:nvSpPr>
        <p:spPr/>
        <p:txBody>
          <a:bodyPr/>
          <a:lstStyle/>
          <a:p>
            <a:r>
              <a:rPr lang="id-ID" dirty="0"/>
              <a:t>3. Octal</a:t>
            </a:r>
          </a:p>
        </p:txBody>
      </p:sp>
      <p:sp>
        <p:nvSpPr>
          <p:cNvPr id="4" name="Rectangle 3">
            <a:extLst>
              <a:ext uri="{FF2B5EF4-FFF2-40B4-BE49-F238E27FC236}">
                <a16:creationId xmlns:a16="http://schemas.microsoft.com/office/drawing/2014/main" id="{683FD550-7085-4C31-BF94-E8D492DC67AD}"/>
              </a:ext>
            </a:extLst>
          </p:cNvPr>
          <p:cNvSpPr/>
          <p:nvPr/>
        </p:nvSpPr>
        <p:spPr>
          <a:xfrm>
            <a:off x="253295" y="2173357"/>
            <a:ext cx="5842704" cy="2585323"/>
          </a:xfrm>
          <a:prstGeom prst="rect">
            <a:avLst/>
          </a:prstGeom>
        </p:spPr>
        <p:txBody>
          <a:bodyPr wrap="square">
            <a:spAutoFit/>
          </a:bodyPr>
          <a:lstStyle/>
          <a:p>
            <a:pPr marL="342900" indent="-342900">
              <a:buAutoNum type="alphaLcPeriod"/>
            </a:pPr>
            <a:r>
              <a:rPr lang="id-ID" b="1" i="1" dirty="0"/>
              <a:t>Octal ke Biner</a:t>
            </a:r>
          </a:p>
          <a:p>
            <a:r>
              <a:rPr lang="id-ID" dirty="0"/>
              <a:t>Konversi bilangan octal ke biner caranya dengan memecah bilangan octal tersebut persatuan bilangan kemudian masing-masing diubah kebentuk biner tiga angka. Maksudnya misalkan kita mengkonversi nilai 2 binernya bukan 10 melainkan 010. Setelah itu hasil seluruhnya diurutkan kembali. Contoh</a:t>
            </a:r>
            <a:endParaRPr lang="id-ID" b="1" i="1" dirty="0"/>
          </a:p>
          <a:p>
            <a:endParaRPr lang="id-ID" b="1" i="1" dirty="0"/>
          </a:p>
        </p:txBody>
      </p:sp>
      <p:pic>
        <p:nvPicPr>
          <p:cNvPr id="6" name="Picture 5">
            <a:extLst>
              <a:ext uri="{FF2B5EF4-FFF2-40B4-BE49-F238E27FC236}">
                <a16:creationId xmlns:a16="http://schemas.microsoft.com/office/drawing/2014/main" id="{58F6466C-ECCE-468E-8D74-267F4C772301}"/>
              </a:ext>
            </a:extLst>
          </p:cNvPr>
          <p:cNvPicPr>
            <a:picLocks noChangeAspect="1"/>
          </p:cNvPicPr>
          <p:nvPr/>
        </p:nvPicPr>
        <p:blipFill>
          <a:blip r:embed="rId2"/>
          <a:stretch>
            <a:fillRect/>
          </a:stretch>
        </p:blipFill>
        <p:spPr>
          <a:xfrm>
            <a:off x="5409615" y="3648281"/>
            <a:ext cx="5972383" cy="3044490"/>
          </a:xfrm>
          <a:prstGeom prst="rect">
            <a:avLst/>
          </a:prstGeom>
        </p:spPr>
      </p:pic>
    </p:spTree>
    <p:extLst>
      <p:ext uri="{BB962C8B-B14F-4D97-AF65-F5344CB8AC3E}">
        <p14:creationId xmlns:p14="http://schemas.microsoft.com/office/powerpoint/2010/main" val="961942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ED4A-03A3-4566-857C-A40362A9C5F9}"/>
              </a:ext>
            </a:extLst>
          </p:cNvPr>
          <p:cNvSpPr>
            <a:spLocks noGrp="1"/>
          </p:cNvSpPr>
          <p:nvPr>
            <p:ph type="title"/>
          </p:nvPr>
        </p:nvSpPr>
        <p:spPr>
          <a:xfrm>
            <a:off x="810001" y="1202562"/>
            <a:ext cx="10571998" cy="970450"/>
          </a:xfrm>
        </p:spPr>
        <p:txBody>
          <a:bodyPr/>
          <a:lstStyle/>
          <a:p>
            <a:r>
              <a:rPr lang="id-ID" i="1" dirty="0"/>
              <a:t>b. Octal ke HexaDesimal</a:t>
            </a:r>
            <a:br>
              <a:rPr lang="id-ID" i="1" dirty="0"/>
            </a:br>
            <a:endParaRPr lang="id-ID" dirty="0"/>
          </a:p>
        </p:txBody>
      </p:sp>
      <p:sp>
        <p:nvSpPr>
          <p:cNvPr id="3" name="Rectangle 2">
            <a:extLst>
              <a:ext uri="{FF2B5EF4-FFF2-40B4-BE49-F238E27FC236}">
                <a16:creationId xmlns:a16="http://schemas.microsoft.com/office/drawing/2014/main" id="{EB2FE99C-F8AA-4684-BF01-734DC86BF817}"/>
              </a:ext>
            </a:extLst>
          </p:cNvPr>
          <p:cNvSpPr/>
          <p:nvPr/>
        </p:nvSpPr>
        <p:spPr>
          <a:xfrm>
            <a:off x="810001" y="2173012"/>
            <a:ext cx="3616225" cy="2862322"/>
          </a:xfrm>
          <a:prstGeom prst="rect">
            <a:avLst/>
          </a:prstGeom>
        </p:spPr>
        <p:txBody>
          <a:bodyPr wrap="square">
            <a:spAutoFit/>
          </a:bodyPr>
          <a:lstStyle/>
          <a:p>
            <a:r>
              <a:rPr lang="id-ID" sz="2000" dirty="0"/>
              <a:t>Teknik mengonversi bilangan octal ke hexa desimal adalah dengan mengubah bilangan octal menjadi biner kemudian mengubah binernya menjadi hexa. Ringkasnya </a:t>
            </a:r>
            <a:r>
              <a:rPr lang="id-ID" sz="2000" i="1" dirty="0"/>
              <a:t>octal-&gt;biner-&gt;hexa</a:t>
            </a:r>
            <a:r>
              <a:rPr lang="id-ID" sz="2000" dirty="0"/>
              <a:t> lihat contoh,</a:t>
            </a:r>
          </a:p>
        </p:txBody>
      </p:sp>
      <p:pic>
        <p:nvPicPr>
          <p:cNvPr id="5" name="Picture 4">
            <a:extLst>
              <a:ext uri="{FF2B5EF4-FFF2-40B4-BE49-F238E27FC236}">
                <a16:creationId xmlns:a16="http://schemas.microsoft.com/office/drawing/2014/main" id="{1CA34C20-54B7-4D87-8C9D-D748D7118EDD}"/>
              </a:ext>
            </a:extLst>
          </p:cNvPr>
          <p:cNvPicPr>
            <a:picLocks noChangeAspect="1"/>
          </p:cNvPicPr>
          <p:nvPr/>
        </p:nvPicPr>
        <p:blipFill>
          <a:blip r:embed="rId2"/>
          <a:stretch>
            <a:fillRect/>
          </a:stretch>
        </p:blipFill>
        <p:spPr>
          <a:xfrm>
            <a:off x="6410117" y="1968677"/>
            <a:ext cx="4721709" cy="4770054"/>
          </a:xfrm>
          <a:prstGeom prst="rect">
            <a:avLst/>
          </a:prstGeom>
        </p:spPr>
      </p:pic>
    </p:spTree>
    <p:extLst>
      <p:ext uri="{BB962C8B-B14F-4D97-AF65-F5344CB8AC3E}">
        <p14:creationId xmlns:p14="http://schemas.microsoft.com/office/powerpoint/2010/main" val="1694428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4201-0D7F-48EC-807F-872F8E355FFD}"/>
              </a:ext>
            </a:extLst>
          </p:cNvPr>
          <p:cNvSpPr>
            <a:spLocks noGrp="1"/>
          </p:cNvSpPr>
          <p:nvPr>
            <p:ph type="title"/>
          </p:nvPr>
        </p:nvSpPr>
        <p:spPr/>
        <p:txBody>
          <a:bodyPr/>
          <a:lstStyle/>
          <a:p>
            <a:r>
              <a:rPr lang="id-ID" dirty="0"/>
              <a:t>4. Hexadesimal</a:t>
            </a:r>
          </a:p>
        </p:txBody>
      </p:sp>
      <p:sp>
        <p:nvSpPr>
          <p:cNvPr id="3" name="Rectangle 2">
            <a:extLst>
              <a:ext uri="{FF2B5EF4-FFF2-40B4-BE49-F238E27FC236}">
                <a16:creationId xmlns:a16="http://schemas.microsoft.com/office/drawing/2014/main" id="{28E88866-AF6E-4AC5-A82A-3B1398D05123}"/>
              </a:ext>
            </a:extLst>
          </p:cNvPr>
          <p:cNvSpPr/>
          <p:nvPr/>
        </p:nvSpPr>
        <p:spPr>
          <a:xfrm>
            <a:off x="442559" y="2223916"/>
            <a:ext cx="4619771" cy="5632311"/>
          </a:xfrm>
          <a:prstGeom prst="rect">
            <a:avLst/>
          </a:prstGeom>
        </p:spPr>
        <p:txBody>
          <a:bodyPr wrap="square">
            <a:spAutoFit/>
          </a:bodyPr>
          <a:lstStyle/>
          <a:p>
            <a:pPr marL="342900" indent="-342900">
              <a:buAutoNum type="alphaLcPeriod"/>
            </a:pPr>
            <a:r>
              <a:rPr lang="id-ID" sz="2400" b="1" i="1" dirty="0"/>
              <a:t>Hexa ke Biner</a:t>
            </a:r>
          </a:p>
          <a:p>
            <a:r>
              <a:rPr lang="id-ID" sz="2400" dirty="0"/>
              <a:t>Sama dengan cara konversi bilanga octal ke biner, bedanya kalau bilangan octal binernya harus 3 buah, bilangan desimal binernya 4 buah. Misal kita konversi 2 hexa menjadi biner hasilnya bukan 10 melainkan 0010. Contoh lihat gambar</a:t>
            </a:r>
            <a:endParaRPr lang="id-ID" sz="2400" b="1" i="1" dirty="0"/>
          </a:p>
          <a:p>
            <a:endParaRPr lang="id-ID" sz="2400" b="1" i="1" dirty="0"/>
          </a:p>
          <a:p>
            <a:endParaRPr lang="id-ID" sz="2400" b="1" i="1" dirty="0"/>
          </a:p>
          <a:p>
            <a:endParaRPr lang="id-ID" sz="2400" b="1" i="1" dirty="0"/>
          </a:p>
          <a:p>
            <a:endParaRPr lang="id-ID" sz="2400" b="1" i="1" dirty="0"/>
          </a:p>
          <a:p>
            <a:endParaRPr lang="id-ID" sz="2400" b="1" i="1" dirty="0"/>
          </a:p>
        </p:txBody>
      </p:sp>
      <p:pic>
        <p:nvPicPr>
          <p:cNvPr id="5" name="Picture 4">
            <a:extLst>
              <a:ext uri="{FF2B5EF4-FFF2-40B4-BE49-F238E27FC236}">
                <a16:creationId xmlns:a16="http://schemas.microsoft.com/office/drawing/2014/main" id="{EFC66F0C-69B1-4314-A921-76F64E75A485}"/>
              </a:ext>
            </a:extLst>
          </p:cNvPr>
          <p:cNvPicPr>
            <a:picLocks noChangeAspect="1"/>
          </p:cNvPicPr>
          <p:nvPr/>
        </p:nvPicPr>
        <p:blipFill>
          <a:blip r:embed="rId2"/>
          <a:stretch>
            <a:fillRect/>
          </a:stretch>
        </p:blipFill>
        <p:spPr>
          <a:xfrm>
            <a:off x="4916474" y="2398644"/>
            <a:ext cx="7275526" cy="3684146"/>
          </a:xfrm>
          <a:prstGeom prst="rect">
            <a:avLst/>
          </a:prstGeom>
        </p:spPr>
      </p:pic>
    </p:spTree>
    <p:extLst>
      <p:ext uri="{BB962C8B-B14F-4D97-AF65-F5344CB8AC3E}">
        <p14:creationId xmlns:p14="http://schemas.microsoft.com/office/powerpoint/2010/main" val="325282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94B495-8DD7-44B5-937D-631BB2BC89CD}"/>
              </a:ext>
            </a:extLst>
          </p:cNvPr>
          <p:cNvSpPr>
            <a:spLocks noGrp="1"/>
          </p:cNvSpPr>
          <p:nvPr>
            <p:ph type="title"/>
          </p:nvPr>
        </p:nvSpPr>
        <p:spPr>
          <a:xfrm>
            <a:off x="650974" y="632718"/>
            <a:ext cx="10571998" cy="970450"/>
          </a:xfrm>
        </p:spPr>
        <p:txBody>
          <a:bodyPr/>
          <a:lstStyle/>
          <a:p>
            <a:r>
              <a:rPr lang="id-ID" i="1" dirty="0"/>
              <a:t>b. Hexa ke Desimal</a:t>
            </a:r>
            <a:endParaRPr lang="id-ID" dirty="0"/>
          </a:p>
        </p:txBody>
      </p:sp>
      <p:sp>
        <p:nvSpPr>
          <p:cNvPr id="5" name="Rectangle 4">
            <a:extLst>
              <a:ext uri="{FF2B5EF4-FFF2-40B4-BE49-F238E27FC236}">
                <a16:creationId xmlns:a16="http://schemas.microsoft.com/office/drawing/2014/main" id="{3773E7C8-6F7E-499F-A8DC-0C6CD4D19B53}"/>
              </a:ext>
            </a:extLst>
          </p:cNvPr>
          <p:cNvSpPr/>
          <p:nvPr/>
        </p:nvSpPr>
        <p:spPr>
          <a:xfrm>
            <a:off x="452193" y="2133255"/>
            <a:ext cx="8174972" cy="1477328"/>
          </a:xfrm>
          <a:prstGeom prst="rect">
            <a:avLst/>
          </a:prstGeom>
        </p:spPr>
        <p:txBody>
          <a:bodyPr wrap="square">
            <a:spAutoFit/>
          </a:bodyPr>
          <a:lstStyle/>
          <a:p>
            <a:r>
              <a:rPr lang="id-ID" dirty="0"/>
              <a:t>Cara mengkonversi bilangan biner ke desimal adalah dengan mengalikan satu-satu bilangan dengan 16 (basis hexa) pangkat 0 atau 1 atau 2 dst dimulai dari bilangan paling kanan. Kemudian hasilnya dijumlahkan. Misal, </a:t>
            </a:r>
            <a:r>
              <a:rPr lang="id-ID" b="1" dirty="0">
                <a:solidFill>
                  <a:srgbClr val="FF0000"/>
                </a:solidFill>
              </a:rPr>
              <a:t>79AF</a:t>
            </a:r>
            <a:r>
              <a:rPr lang="id-ID" dirty="0"/>
              <a:t>(hexa) = (</a:t>
            </a:r>
            <a:r>
              <a:rPr lang="id-ID" b="1" dirty="0">
                <a:solidFill>
                  <a:srgbClr val="FF0000"/>
                </a:solidFill>
              </a:rPr>
              <a:t>F</a:t>
            </a:r>
            <a:r>
              <a:rPr lang="id-ID" dirty="0"/>
              <a:t>x2</a:t>
            </a:r>
            <a:r>
              <a:rPr lang="id-ID" baseline="30000" dirty="0"/>
              <a:t>0</a:t>
            </a:r>
            <a:r>
              <a:rPr lang="id-ID" dirty="0"/>
              <a:t>) + (</a:t>
            </a:r>
            <a:r>
              <a:rPr lang="id-ID" b="1" dirty="0">
                <a:solidFill>
                  <a:srgbClr val="FF0000"/>
                </a:solidFill>
              </a:rPr>
              <a:t>9</a:t>
            </a:r>
            <a:r>
              <a:rPr lang="id-ID" dirty="0"/>
              <a:t>x2</a:t>
            </a:r>
            <a:r>
              <a:rPr lang="id-ID" baseline="30000" dirty="0"/>
              <a:t>1</a:t>
            </a:r>
            <a:r>
              <a:rPr lang="id-ID" dirty="0"/>
              <a:t>) + (</a:t>
            </a:r>
            <a:r>
              <a:rPr lang="id-ID" b="1" dirty="0">
                <a:solidFill>
                  <a:srgbClr val="FF0000"/>
                </a:solidFill>
              </a:rPr>
              <a:t>A</a:t>
            </a:r>
            <a:r>
              <a:rPr lang="id-ID" dirty="0"/>
              <a:t>x2</a:t>
            </a:r>
            <a:r>
              <a:rPr lang="id-ID" baseline="30000" dirty="0"/>
              <a:t>2</a:t>
            </a:r>
            <a:r>
              <a:rPr lang="id-ID" dirty="0"/>
              <a:t>) = 15+144+2560+28672 = 31391(desimal</a:t>
            </a:r>
          </a:p>
        </p:txBody>
      </p:sp>
      <p:pic>
        <p:nvPicPr>
          <p:cNvPr id="7" name="Picture 6">
            <a:extLst>
              <a:ext uri="{FF2B5EF4-FFF2-40B4-BE49-F238E27FC236}">
                <a16:creationId xmlns:a16="http://schemas.microsoft.com/office/drawing/2014/main" id="{BFB04862-FBCD-4B4B-B349-236E2036F2DC}"/>
              </a:ext>
            </a:extLst>
          </p:cNvPr>
          <p:cNvPicPr>
            <a:picLocks noChangeAspect="1"/>
          </p:cNvPicPr>
          <p:nvPr/>
        </p:nvPicPr>
        <p:blipFill>
          <a:blip r:embed="rId2"/>
          <a:stretch>
            <a:fillRect/>
          </a:stretch>
        </p:blipFill>
        <p:spPr>
          <a:xfrm>
            <a:off x="5679592" y="3429000"/>
            <a:ext cx="5170360" cy="3279986"/>
          </a:xfrm>
          <a:prstGeom prst="rect">
            <a:avLst/>
          </a:prstGeom>
        </p:spPr>
      </p:pic>
    </p:spTree>
    <p:extLst>
      <p:ext uri="{BB962C8B-B14F-4D97-AF65-F5344CB8AC3E}">
        <p14:creationId xmlns:p14="http://schemas.microsoft.com/office/powerpoint/2010/main" val="374571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8F92-44D8-4FA2-B580-CD872D99F636}"/>
              </a:ext>
            </a:extLst>
          </p:cNvPr>
          <p:cNvSpPr>
            <a:spLocks noGrp="1"/>
          </p:cNvSpPr>
          <p:nvPr>
            <p:ph type="title"/>
          </p:nvPr>
        </p:nvSpPr>
        <p:spPr/>
        <p:txBody>
          <a:bodyPr/>
          <a:lstStyle/>
          <a:p>
            <a:r>
              <a:rPr lang="id-ID" i="1" dirty="0"/>
              <a:t>c. Hexa ke Octal</a:t>
            </a:r>
            <a:endParaRPr lang="id-ID" dirty="0"/>
          </a:p>
        </p:txBody>
      </p:sp>
      <p:sp>
        <p:nvSpPr>
          <p:cNvPr id="3" name="Rectangle 2">
            <a:extLst>
              <a:ext uri="{FF2B5EF4-FFF2-40B4-BE49-F238E27FC236}">
                <a16:creationId xmlns:a16="http://schemas.microsoft.com/office/drawing/2014/main" id="{F80A21B6-85D2-4AB1-A781-DC87F9ED0DA3}"/>
              </a:ext>
            </a:extLst>
          </p:cNvPr>
          <p:cNvSpPr/>
          <p:nvPr/>
        </p:nvSpPr>
        <p:spPr>
          <a:xfrm>
            <a:off x="810000" y="2228671"/>
            <a:ext cx="6096000" cy="1200329"/>
          </a:xfrm>
          <a:prstGeom prst="rect">
            <a:avLst/>
          </a:prstGeom>
        </p:spPr>
        <p:txBody>
          <a:bodyPr>
            <a:spAutoFit/>
          </a:bodyPr>
          <a:lstStyle/>
          <a:p>
            <a:r>
              <a:rPr lang="id-ID" dirty="0"/>
              <a:t>konversi hexa desimal ke octal yakni dengan mengubah bilangan hexa ke biner kemudian diubah menjadi bilangan octal. Ringkasnya hexa-&gt;biner-&gt;octal. Lihat contoh;</a:t>
            </a:r>
          </a:p>
        </p:txBody>
      </p:sp>
      <p:pic>
        <p:nvPicPr>
          <p:cNvPr id="5" name="Picture 4">
            <a:extLst>
              <a:ext uri="{FF2B5EF4-FFF2-40B4-BE49-F238E27FC236}">
                <a16:creationId xmlns:a16="http://schemas.microsoft.com/office/drawing/2014/main" id="{05460B9C-9522-4F18-911D-219389225178}"/>
              </a:ext>
            </a:extLst>
          </p:cNvPr>
          <p:cNvPicPr>
            <a:picLocks noChangeAspect="1"/>
          </p:cNvPicPr>
          <p:nvPr/>
        </p:nvPicPr>
        <p:blipFill>
          <a:blip r:embed="rId2"/>
          <a:stretch>
            <a:fillRect/>
          </a:stretch>
        </p:blipFill>
        <p:spPr>
          <a:xfrm>
            <a:off x="6468678" y="2868474"/>
            <a:ext cx="5460067" cy="3989526"/>
          </a:xfrm>
          <a:prstGeom prst="rect">
            <a:avLst/>
          </a:prstGeom>
        </p:spPr>
      </p:pic>
    </p:spTree>
    <p:extLst>
      <p:ext uri="{BB962C8B-B14F-4D97-AF65-F5344CB8AC3E}">
        <p14:creationId xmlns:p14="http://schemas.microsoft.com/office/powerpoint/2010/main" val="1041720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D647-1BA4-4D1A-85D3-7E513919586F}"/>
              </a:ext>
            </a:extLst>
          </p:cNvPr>
          <p:cNvSpPr>
            <a:spLocks noGrp="1"/>
          </p:cNvSpPr>
          <p:nvPr>
            <p:ph type="title"/>
          </p:nvPr>
        </p:nvSpPr>
        <p:spPr/>
        <p:txBody>
          <a:bodyPr/>
          <a:lstStyle/>
          <a:p>
            <a:r>
              <a:rPr lang="id-ID" dirty="0"/>
              <a:t>B. Pengkodean</a:t>
            </a:r>
          </a:p>
        </p:txBody>
      </p:sp>
      <p:sp>
        <p:nvSpPr>
          <p:cNvPr id="3" name="Rectangle 2">
            <a:extLst>
              <a:ext uri="{FF2B5EF4-FFF2-40B4-BE49-F238E27FC236}">
                <a16:creationId xmlns:a16="http://schemas.microsoft.com/office/drawing/2014/main" id="{E7EC9B72-42AB-4B5A-884B-C40A10C276B2}"/>
              </a:ext>
            </a:extLst>
          </p:cNvPr>
          <p:cNvSpPr/>
          <p:nvPr/>
        </p:nvSpPr>
        <p:spPr>
          <a:xfrm>
            <a:off x="636105" y="2313298"/>
            <a:ext cx="11145078" cy="3477875"/>
          </a:xfrm>
          <a:prstGeom prst="rect">
            <a:avLst/>
          </a:prstGeom>
        </p:spPr>
        <p:txBody>
          <a:bodyPr wrap="square">
            <a:spAutoFit/>
          </a:bodyPr>
          <a:lstStyle/>
          <a:p>
            <a:r>
              <a:rPr lang="id-ID" sz="2000" dirty="0"/>
              <a:t>Pengkodean adalah proses perubahan karakter data yang akan dikirim dari suatu titik ke titik lain dengan kode yang dikenal oleh setiap terminal yang ada, dan menjadikan setiap karakter data dalam sebuah informasi digital ke dalam bentuk biner agar dapat ditransmisikan. </a:t>
            </a:r>
          </a:p>
          <a:p>
            <a:endParaRPr lang="id-ID" sz="2000" dirty="0"/>
          </a:p>
          <a:p>
            <a:r>
              <a:rPr lang="id-ID" sz="2000" b="1" dirty="0"/>
              <a:t>Tujuan pengkodean </a:t>
            </a:r>
          </a:p>
          <a:p>
            <a:r>
              <a:rPr lang="id-ID" sz="2000" dirty="0"/>
              <a:t>adalah menjadikan setiap karakter data dalam sebuah informasi digital ke dalam bentuk buner agar dutransmisikan dan bisa melakukan komunikasi data. Kode-kode yang digunakan dalam komunikasi data  pada sistem komputer memiliki perbedaan dari generasi ke generasinya karena semakin besar dan konpleksnya data yang akan dikirim atau digunakan.</a:t>
            </a:r>
          </a:p>
        </p:txBody>
      </p:sp>
    </p:spTree>
    <p:extLst>
      <p:ext uri="{BB962C8B-B14F-4D97-AF65-F5344CB8AC3E}">
        <p14:creationId xmlns:p14="http://schemas.microsoft.com/office/powerpoint/2010/main" val="291465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9B9D-1B5B-418B-9BCD-8EA50ACBFC84}"/>
              </a:ext>
            </a:extLst>
          </p:cNvPr>
          <p:cNvSpPr>
            <a:spLocks noGrp="1"/>
          </p:cNvSpPr>
          <p:nvPr>
            <p:ph type="ctrTitle"/>
          </p:nvPr>
        </p:nvSpPr>
        <p:spPr>
          <a:xfrm>
            <a:off x="809999" y="2309796"/>
            <a:ext cx="10572000" cy="2971051"/>
          </a:xfrm>
        </p:spPr>
        <p:txBody>
          <a:bodyPr/>
          <a:lstStyle/>
          <a:p>
            <a:r>
              <a:rPr lang="id-ID" dirty="0"/>
              <a:t>MACAM-MACAM KODE YANG DIGUNAKAN DALAM KOMUNIKASI DATA</a:t>
            </a:r>
            <a:br>
              <a:rPr lang="id-ID" dirty="0"/>
            </a:br>
            <a:endParaRPr lang="id-ID" dirty="0"/>
          </a:p>
        </p:txBody>
      </p:sp>
      <p:sp>
        <p:nvSpPr>
          <p:cNvPr id="3" name="Subtitle 2">
            <a:extLst>
              <a:ext uri="{FF2B5EF4-FFF2-40B4-BE49-F238E27FC236}">
                <a16:creationId xmlns:a16="http://schemas.microsoft.com/office/drawing/2014/main" id="{55FC3D94-DA9B-456E-BEA6-A1854826264E}"/>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4289049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68F1-FED0-4D87-9C72-5A9956129BC8}"/>
              </a:ext>
            </a:extLst>
          </p:cNvPr>
          <p:cNvSpPr>
            <a:spLocks noGrp="1"/>
          </p:cNvSpPr>
          <p:nvPr>
            <p:ph type="title"/>
          </p:nvPr>
        </p:nvSpPr>
        <p:spPr/>
        <p:txBody>
          <a:bodyPr/>
          <a:lstStyle/>
          <a:p>
            <a:r>
              <a:rPr lang="en-US" dirty="0"/>
              <a:t>1. BCD (Binary Coded Decimal)</a:t>
            </a:r>
            <a:endParaRPr lang="id-ID" dirty="0"/>
          </a:p>
        </p:txBody>
      </p:sp>
      <p:sp>
        <p:nvSpPr>
          <p:cNvPr id="3" name="Rectangle 2">
            <a:extLst>
              <a:ext uri="{FF2B5EF4-FFF2-40B4-BE49-F238E27FC236}">
                <a16:creationId xmlns:a16="http://schemas.microsoft.com/office/drawing/2014/main" id="{2E3F6D0F-3609-4CDA-8227-76CA007C571A}"/>
              </a:ext>
            </a:extLst>
          </p:cNvPr>
          <p:cNvSpPr/>
          <p:nvPr/>
        </p:nvSpPr>
        <p:spPr>
          <a:xfrm>
            <a:off x="810000" y="2551837"/>
            <a:ext cx="8334000" cy="2677656"/>
          </a:xfrm>
          <a:prstGeom prst="rect">
            <a:avLst/>
          </a:prstGeom>
        </p:spPr>
        <p:txBody>
          <a:bodyPr wrap="square">
            <a:spAutoFit/>
          </a:bodyPr>
          <a:lstStyle/>
          <a:p>
            <a:r>
              <a:rPr lang="id-ID" sz="2800" dirty="0"/>
              <a:t>&gt; Merupakan kode biner yang digunakan 	hanya mewakili nilai digit decimal</a:t>
            </a:r>
            <a:br>
              <a:rPr lang="id-ID" sz="2800" dirty="0"/>
            </a:br>
            <a:r>
              <a:rPr lang="id-ID" sz="2800" dirty="0"/>
              <a:t>&gt; Menggunakan kombinasi 4 bit</a:t>
            </a:r>
            <a:br>
              <a:rPr lang="id-ID" sz="2800" dirty="0"/>
            </a:br>
            <a:r>
              <a:rPr lang="id-ID" sz="2800" dirty="0"/>
              <a:t>&gt; Tidak bisa mewakili huruf atau simbol 	karakter khusus</a:t>
            </a:r>
            <a:br>
              <a:rPr lang="id-ID" sz="2800" dirty="0"/>
            </a:br>
            <a:endParaRPr lang="id-ID" sz="2800" dirty="0"/>
          </a:p>
        </p:txBody>
      </p:sp>
    </p:spTree>
    <p:extLst>
      <p:ext uri="{BB962C8B-B14F-4D97-AF65-F5344CB8AC3E}">
        <p14:creationId xmlns:p14="http://schemas.microsoft.com/office/powerpoint/2010/main" val="182869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EB46-8E99-48A9-AA17-7FB6811A670E}"/>
              </a:ext>
            </a:extLst>
          </p:cNvPr>
          <p:cNvSpPr>
            <a:spLocks noGrp="1"/>
          </p:cNvSpPr>
          <p:nvPr>
            <p:ph type="title"/>
          </p:nvPr>
        </p:nvSpPr>
        <p:spPr>
          <a:xfrm>
            <a:off x="717235" y="950770"/>
            <a:ext cx="10571998" cy="970450"/>
          </a:xfrm>
        </p:spPr>
        <p:txBody>
          <a:bodyPr/>
          <a:lstStyle/>
          <a:p>
            <a:r>
              <a:rPr lang="id-ID" dirty="0"/>
              <a:t>A. </a:t>
            </a:r>
            <a:r>
              <a:rPr lang="en-US" dirty="0" err="1"/>
              <a:t>Sistem</a:t>
            </a:r>
            <a:r>
              <a:rPr lang="en-US" dirty="0"/>
              <a:t> </a:t>
            </a:r>
            <a:r>
              <a:rPr lang="en-US" dirty="0" err="1"/>
              <a:t>Operasi</a:t>
            </a:r>
            <a:r>
              <a:rPr lang="en-US" dirty="0"/>
              <a:t> </a:t>
            </a:r>
            <a:r>
              <a:rPr lang="en-US" dirty="0" err="1"/>
              <a:t>Bilangan</a:t>
            </a:r>
            <a:br>
              <a:rPr lang="id-ID" dirty="0"/>
            </a:br>
            <a:endParaRPr lang="id-ID" dirty="0"/>
          </a:p>
        </p:txBody>
      </p:sp>
      <p:sp>
        <p:nvSpPr>
          <p:cNvPr id="3" name="TextBox 2">
            <a:extLst>
              <a:ext uri="{FF2B5EF4-FFF2-40B4-BE49-F238E27FC236}">
                <a16:creationId xmlns:a16="http://schemas.microsoft.com/office/drawing/2014/main" id="{FBB98D03-5D3D-40E8-939D-7B96C1F52C42}"/>
              </a:ext>
            </a:extLst>
          </p:cNvPr>
          <p:cNvSpPr txBox="1"/>
          <p:nvPr/>
        </p:nvSpPr>
        <p:spPr>
          <a:xfrm>
            <a:off x="703982" y="2279373"/>
            <a:ext cx="10136294" cy="3416320"/>
          </a:xfrm>
          <a:prstGeom prst="rect">
            <a:avLst/>
          </a:prstGeom>
          <a:noFill/>
        </p:spPr>
        <p:txBody>
          <a:bodyPr wrap="square" rtlCol="0">
            <a:spAutoFit/>
          </a:bodyPr>
          <a:lstStyle/>
          <a:p>
            <a:r>
              <a:rPr lang="id-ID" sz="2400" dirty="0"/>
              <a:t>Sistem bilangan (number system) adalah suatu cara untuk mewakili besaran dari suatu item fisik. Bilangan desimal merupakan sistem yang telah banyak dipakai oleh manusia dalam  berhitung. Menggunakan  sepuluh macam simbol untuk mewakili suatu besaran. Namun komputer hanya dapat membaca bilangan biner dengan dua macam simbol 0 dan 1. Selain bilangan desimal dan biner sitem bilangan ini ada 4 macam sistem bilangan dua jenis sitem bilangan yang lainnya ada Oktal dan Hexadesimal.</a:t>
            </a:r>
          </a:p>
          <a:p>
            <a:endParaRPr lang="id-ID" sz="2400" dirty="0"/>
          </a:p>
        </p:txBody>
      </p:sp>
    </p:spTree>
    <p:extLst>
      <p:ext uri="{BB962C8B-B14F-4D97-AF65-F5344CB8AC3E}">
        <p14:creationId xmlns:p14="http://schemas.microsoft.com/office/powerpoint/2010/main" val="224470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E9F4-635F-41B3-93FB-5B0436E3FA1D}"/>
              </a:ext>
            </a:extLst>
          </p:cNvPr>
          <p:cNvSpPr>
            <a:spLocks noGrp="1"/>
          </p:cNvSpPr>
          <p:nvPr>
            <p:ph type="title"/>
          </p:nvPr>
        </p:nvSpPr>
        <p:spPr>
          <a:xfrm>
            <a:off x="810001" y="725483"/>
            <a:ext cx="10571998" cy="970450"/>
          </a:xfrm>
        </p:spPr>
        <p:txBody>
          <a:bodyPr/>
          <a:lstStyle/>
          <a:p>
            <a:r>
              <a:rPr lang="en-US" dirty="0"/>
              <a:t>2. SBCDIC (Standard Binary Coded Decimal Interchange)</a:t>
            </a:r>
            <a:endParaRPr lang="id-ID" dirty="0"/>
          </a:p>
        </p:txBody>
      </p:sp>
      <p:sp>
        <p:nvSpPr>
          <p:cNvPr id="3" name="Rectangle 2">
            <a:extLst>
              <a:ext uri="{FF2B5EF4-FFF2-40B4-BE49-F238E27FC236}">
                <a16:creationId xmlns:a16="http://schemas.microsoft.com/office/drawing/2014/main" id="{EEDD5803-6CA8-42A4-90C3-A8C6EC2DA79E}"/>
              </a:ext>
            </a:extLst>
          </p:cNvPr>
          <p:cNvSpPr/>
          <p:nvPr/>
        </p:nvSpPr>
        <p:spPr>
          <a:xfrm>
            <a:off x="516834" y="2451797"/>
            <a:ext cx="9011478" cy="2246769"/>
          </a:xfrm>
          <a:prstGeom prst="rect">
            <a:avLst/>
          </a:prstGeom>
        </p:spPr>
        <p:txBody>
          <a:bodyPr wrap="square">
            <a:spAutoFit/>
          </a:bodyPr>
          <a:lstStyle/>
          <a:p>
            <a:r>
              <a:rPr lang="id-ID" sz="2800" dirty="0"/>
              <a:t>&gt; Merupakan kode biner yang dikembangkan dari 	BCD</a:t>
            </a:r>
            <a:br>
              <a:rPr lang="id-ID" sz="2800" dirty="0"/>
            </a:br>
            <a:r>
              <a:rPr lang="id-ID" sz="2800" dirty="0"/>
              <a:t>&gt; Menggunakan kombinasi 6 bit</a:t>
            </a:r>
            <a:br>
              <a:rPr lang="id-ID" sz="2800" dirty="0"/>
            </a:br>
            <a:r>
              <a:rPr lang="id-ID" sz="2800" dirty="0"/>
              <a:t>&gt; Ada 10 digit angka dan 26 kode alphabet</a:t>
            </a:r>
            <a:br>
              <a:rPr lang="id-ID" sz="2800" dirty="0"/>
            </a:br>
            <a:r>
              <a:rPr lang="id-ID" sz="2800" dirty="0"/>
              <a:t>&gt; Dipakai pada komputer generasi kedua</a:t>
            </a:r>
          </a:p>
        </p:txBody>
      </p:sp>
    </p:spTree>
    <p:extLst>
      <p:ext uri="{BB962C8B-B14F-4D97-AF65-F5344CB8AC3E}">
        <p14:creationId xmlns:p14="http://schemas.microsoft.com/office/powerpoint/2010/main" val="1403573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70F5-C051-4D3F-B094-7CAED43780E4}"/>
              </a:ext>
            </a:extLst>
          </p:cNvPr>
          <p:cNvSpPr>
            <a:spLocks noGrp="1"/>
          </p:cNvSpPr>
          <p:nvPr>
            <p:ph type="title"/>
          </p:nvPr>
        </p:nvSpPr>
        <p:spPr>
          <a:xfrm>
            <a:off x="810001" y="765240"/>
            <a:ext cx="10571998" cy="970450"/>
          </a:xfrm>
        </p:spPr>
        <p:txBody>
          <a:bodyPr/>
          <a:lstStyle/>
          <a:p>
            <a:r>
              <a:rPr lang="en-US" dirty="0"/>
              <a:t>3. EBCDIC (Extended Binary Coded Decimal Interchange)</a:t>
            </a:r>
            <a:endParaRPr lang="id-ID" dirty="0"/>
          </a:p>
        </p:txBody>
      </p:sp>
      <p:sp>
        <p:nvSpPr>
          <p:cNvPr id="3" name="Rectangle 2">
            <a:extLst>
              <a:ext uri="{FF2B5EF4-FFF2-40B4-BE49-F238E27FC236}">
                <a16:creationId xmlns:a16="http://schemas.microsoft.com/office/drawing/2014/main" id="{B350037D-E190-4B4E-BADB-4B0B0DC5601F}"/>
              </a:ext>
            </a:extLst>
          </p:cNvPr>
          <p:cNvSpPr/>
          <p:nvPr/>
        </p:nvSpPr>
        <p:spPr>
          <a:xfrm>
            <a:off x="810001" y="2444655"/>
            <a:ext cx="10812156" cy="1815882"/>
          </a:xfrm>
          <a:prstGeom prst="rect">
            <a:avLst/>
          </a:prstGeom>
        </p:spPr>
        <p:txBody>
          <a:bodyPr wrap="square">
            <a:spAutoFit/>
          </a:bodyPr>
          <a:lstStyle/>
          <a:p>
            <a:r>
              <a:rPr lang="id-ID" sz="2800" dirty="0"/>
              <a:t>&gt; Merupakan kode biner 8 bit</a:t>
            </a:r>
            <a:br>
              <a:rPr lang="id-ID" sz="2800" dirty="0"/>
            </a:br>
            <a:r>
              <a:rPr lang="id-ID" sz="2800" dirty="0"/>
              <a:t>&gt; Disebut dengan high order atau 4 digit pertama disebut 	Zone bits dan low order atau     4 bit kedua     disebut 	dengan numeric bit</a:t>
            </a:r>
          </a:p>
        </p:txBody>
      </p:sp>
    </p:spTree>
    <p:extLst>
      <p:ext uri="{BB962C8B-B14F-4D97-AF65-F5344CB8AC3E}">
        <p14:creationId xmlns:p14="http://schemas.microsoft.com/office/powerpoint/2010/main" val="3685640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1812-A9B0-4421-B011-76203C3C21C9}"/>
              </a:ext>
            </a:extLst>
          </p:cNvPr>
          <p:cNvSpPr>
            <a:spLocks noGrp="1"/>
          </p:cNvSpPr>
          <p:nvPr>
            <p:ph type="title"/>
          </p:nvPr>
        </p:nvSpPr>
        <p:spPr/>
        <p:txBody>
          <a:bodyPr/>
          <a:lstStyle/>
          <a:p>
            <a:r>
              <a:rPr lang="id-ID" dirty="0"/>
              <a:t>4. Boudot</a:t>
            </a:r>
          </a:p>
        </p:txBody>
      </p:sp>
      <p:sp>
        <p:nvSpPr>
          <p:cNvPr id="3" name="Rectangle 2">
            <a:extLst>
              <a:ext uri="{FF2B5EF4-FFF2-40B4-BE49-F238E27FC236}">
                <a16:creationId xmlns:a16="http://schemas.microsoft.com/office/drawing/2014/main" id="{3EAD33BE-6B47-4633-96C1-79D09DD2E33C}"/>
              </a:ext>
            </a:extLst>
          </p:cNvPr>
          <p:cNvSpPr/>
          <p:nvPr/>
        </p:nvSpPr>
        <p:spPr>
          <a:xfrm>
            <a:off x="810000" y="2440494"/>
            <a:ext cx="10944678" cy="2677656"/>
          </a:xfrm>
          <a:prstGeom prst="rect">
            <a:avLst/>
          </a:prstGeom>
        </p:spPr>
        <p:txBody>
          <a:bodyPr wrap="square">
            <a:spAutoFit/>
          </a:bodyPr>
          <a:lstStyle/>
          <a:p>
            <a:r>
              <a:rPr lang="id-ID" sz="2800" dirty="0"/>
              <a:t>&gt; Menggunakan 5 bit</a:t>
            </a:r>
            <a:br>
              <a:rPr lang="id-ID" sz="2800" dirty="0"/>
            </a:br>
            <a:r>
              <a:rPr lang="id-ID" sz="2800" dirty="0"/>
              <a:t>&gt; Jika kode ini dikirim menggunakan transmisi serial tak 	sinkron, maka pulsa stop bit-nya pada umumnya 	memiliki 	lebar 1,5</a:t>
            </a:r>
            <a:br>
              <a:rPr lang="id-ID" sz="2800" dirty="0"/>
            </a:br>
            <a:r>
              <a:rPr lang="id-ID" sz="2800" dirty="0"/>
              <a:t>&gt; Hal ini berbeda dengan ASCII yang menggunakan 1 atau 2 	bit untuk pulsa stop-bitnya.</a:t>
            </a:r>
          </a:p>
        </p:txBody>
      </p:sp>
    </p:spTree>
    <p:extLst>
      <p:ext uri="{BB962C8B-B14F-4D97-AF65-F5344CB8AC3E}">
        <p14:creationId xmlns:p14="http://schemas.microsoft.com/office/powerpoint/2010/main" val="3502600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E95E-4386-4789-956D-7CF67CFD35F4}"/>
              </a:ext>
            </a:extLst>
          </p:cNvPr>
          <p:cNvSpPr>
            <a:spLocks noGrp="1"/>
          </p:cNvSpPr>
          <p:nvPr>
            <p:ph type="title"/>
          </p:nvPr>
        </p:nvSpPr>
        <p:spPr>
          <a:xfrm>
            <a:off x="810001" y="725484"/>
            <a:ext cx="10571998" cy="970450"/>
          </a:xfrm>
        </p:spPr>
        <p:txBody>
          <a:bodyPr/>
          <a:lstStyle/>
          <a:p>
            <a:r>
              <a:rPr lang="id-ID" dirty="0"/>
              <a:t>5.ASCII (American Standard Code for Information Interchange</a:t>
            </a:r>
          </a:p>
        </p:txBody>
      </p:sp>
      <p:sp>
        <p:nvSpPr>
          <p:cNvPr id="3" name="Rectangle 2">
            <a:extLst>
              <a:ext uri="{FF2B5EF4-FFF2-40B4-BE49-F238E27FC236}">
                <a16:creationId xmlns:a16="http://schemas.microsoft.com/office/drawing/2014/main" id="{8334AD12-253F-4BC1-A6AD-AA459FF24D29}"/>
              </a:ext>
            </a:extLst>
          </p:cNvPr>
          <p:cNvSpPr/>
          <p:nvPr/>
        </p:nvSpPr>
        <p:spPr>
          <a:xfrm>
            <a:off x="662608" y="2289387"/>
            <a:ext cx="10906539" cy="2677656"/>
          </a:xfrm>
          <a:prstGeom prst="rect">
            <a:avLst/>
          </a:prstGeom>
        </p:spPr>
        <p:txBody>
          <a:bodyPr wrap="square">
            <a:spAutoFit/>
          </a:bodyPr>
          <a:lstStyle/>
          <a:p>
            <a:r>
              <a:rPr lang="id-ID" sz="2400" dirty="0"/>
              <a:t>&gt; Memiliki 128 bit</a:t>
            </a:r>
            <a:br>
              <a:rPr lang="id-ID" sz="2400" dirty="0"/>
            </a:br>
            <a:r>
              <a:rPr lang="id-ID" sz="2400" dirty="0"/>
              <a:t>&gt; Dari 128 kombinasi tersebut 32 kode diantaranya digunakan fungsi-	fungsi kendali seperti SYN dan STX.</a:t>
            </a:r>
            <a:br>
              <a:rPr lang="id-ID" sz="2400" dirty="0"/>
            </a:br>
            <a:r>
              <a:rPr lang="id-ID" sz="2400" dirty="0"/>
              <a:t>&gt; Sisa karakter lain digunakan untuk karakter alphanumerik</a:t>
            </a:r>
            <a:br>
              <a:rPr lang="id-ID" sz="2400" dirty="0"/>
            </a:br>
            <a:r>
              <a:rPr lang="id-ID" sz="2400" dirty="0"/>
              <a:t>&gt; Pada dasarnya ASCII merupakan kode alphanumerik</a:t>
            </a:r>
            <a:br>
              <a:rPr lang="id-ID" sz="2400" dirty="0"/>
            </a:br>
            <a:r>
              <a:rPr lang="id-ID" sz="2400" dirty="0"/>
              <a:t>&gt; Kode ini menggunakan tujuh bit untuk posisi pengecekan but secara 	even atau odd parity</a:t>
            </a:r>
          </a:p>
        </p:txBody>
      </p:sp>
    </p:spTree>
    <p:extLst>
      <p:ext uri="{BB962C8B-B14F-4D97-AF65-F5344CB8AC3E}">
        <p14:creationId xmlns:p14="http://schemas.microsoft.com/office/powerpoint/2010/main" val="3795253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2DF2-75F2-413B-A927-8843A8B34BCE}"/>
              </a:ext>
            </a:extLst>
          </p:cNvPr>
          <p:cNvSpPr>
            <a:spLocks noGrp="1"/>
          </p:cNvSpPr>
          <p:nvPr>
            <p:ph type="title"/>
          </p:nvPr>
        </p:nvSpPr>
        <p:spPr/>
        <p:txBody>
          <a:bodyPr/>
          <a:lstStyle/>
          <a:p>
            <a:r>
              <a:rPr lang="id-ID" dirty="0"/>
              <a:t>Daftar Pustaka</a:t>
            </a:r>
          </a:p>
        </p:txBody>
      </p:sp>
      <p:sp>
        <p:nvSpPr>
          <p:cNvPr id="3" name="Rectangle 2">
            <a:extLst>
              <a:ext uri="{FF2B5EF4-FFF2-40B4-BE49-F238E27FC236}">
                <a16:creationId xmlns:a16="http://schemas.microsoft.com/office/drawing/2014/main" id="{D9167794-59E8-437D-A35B-7BA236B24B22}"/>
              </a:ext>
            </a:extLst>
          </p:cNvPr>
          <p:cNvSpPr/>
          <p:nvPr/>
        </p:nvSpPr>
        <p:spPr>
          <a:xfrm>
            <a:off x="543339" y="2200513"/>
            <a:ext cx="11410121" cy="3170099"/>
          </a:xfrm>
          <a:prstGeom prst="rect">
            <a:avLst/>
          </a:prstGeom>
        </p:spPr>
        <p:txBody>
          <a:bodyPr wrap="square">
            <a:spAutoFit/>
          </a:bodyPr>
          <a:lstStyle/>
          <a:p>
            <a:r>
              <a:rPr lang="id-ID" sz="2000" dirty="0"/>
              <a:t>http://sistem-bilangan.blogspot.com/p/materi.html</a:t>
            </a:r>
          </a:p>
          <a:p>
            <a:r>
              <a:rPr lang="id-ID" sz="2000" dirty="0"/>
              <a:t>https://id.wikipedia.org/wiki/Sistem_bilangan_biner</a:t>
            </a:r>
          </a:p>
          <a:p>
            <a:r>
              <a:rPr lang="id-ID" sz="2000" dirty="0"/>
              <a:t>http://wuriyaningsih.blogspot.com/2014/05/sistem-bilangan.html</a:t>
            </a:r>
          </a:p>
          <a:p>
            <a:r>
              <a:rPr lang="id-ID" sz="2000" dirty="0"/>
              <a:t>http://mata-cyber.blogspot.com/2014/06/pengertian-sistem-bilangan-dan-macam-macam-sistem-bilangan-komputer.html</a:t>
            </a:r>
          </a:p>
          <a:p>
            <a:r>
              <a:rPr lang="id-ID" sz="2000" dirty="0"/>
              <a:t>https://pabaiq.blogspot.com/2018/02/cara-menghitung-operasi-aritmatika-bilangan-biner.html</a:t>
            </a:r>
          </a:p>
          <a:p>
            <a:r>
              <a:rPr lang="id-ID" sz="2000" dirty="0"/>
              <a:t>http://anggafajarulloh.blogspot.com/p/kuliah-organisasi-sistem-komputer.html</a:t>
            </a:r>
          </a:p>
          <a:p>
            <a:r>
              <a:rPr lang="id-ID" sz="2000" dirty="0"/>
              <a:t>https://docplayer.info/46135267-Bab-i-sistem-bilangan-dan-pengkodean.html</a:t>
            </a:r>
          </a:p>
          <a:p>
            <a:r>
              <a:rPr lang="id-ID" sz="2000" dirty="0"/>
              <a:t>http://hyperpost.blogspot.com/2014/04/konversi-bilangan-biner-octal-desimal.html</a:t>
            </a:r>
          </a:p>
        </p:txBody>
      </p:sp>
    </p:spTree>
    <p:extLst>
      <p:ext uri="{BB962C8B-B14F-4D97-AF65-F5344CB8AC3E}">
        <p14:creationId xmlns:p14="http://schemas.microsoft.com/office/powerpoint/2010/main" val="3786339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262F-97EF-4438-A74C-01D4828E3A09}"/>
              </a:ext>
            </a:extLst>
          </p:cNvPr>
          <p:cNvSpPr>
            <a:spLocks noGrp="1"/>
          </p:cNvSpPr>
          <p:nvPr>
            <p:ph type="title"/>
          </p:nvPr>
        </p:nvSpPr>
        <p:spPr/>
        <p:txBody>
          <a:bodyPr/>
          <a:lstStyle/>
          <a:p>
            <a:r>
              <a:rPr lang="id-ID" sz="9600" dirty="0"/>
              <a:t>TERIMA KASIH</a:t>
            </a:r>
          </a:p>
        </p:txBody>
      </p:sp>
      <p:sp>
        <p:nvSpPr>
          <p:cNvPr id="3" name="Text Placeholder 2">
            <a:extLst>
              <a:ext uri="{FF2B5EF4-FFF2-40B4-BE49-F238E27FC236}">
                <a16:creationId xmlns:a16="http://schemas.microsoft.com/office/drawing/2014/main" id="{57CEB2AE-D197-4B51-A253-DFD63FD40115}"/>
              </a:ext>
            </a:extLst>
          </p:cNvPr>
          <p:cNvSpPr>
            <a:spLocks noGrp="1"/>
          </p:cNvSpPr>
          <p:nvPr>
            <p:ph type="body" idx="1"/>
          </p:nvPr>
        </p:nvSpPr>
        <p:spPr>
          <a:xfrm>
            <a:off x="810000" y="5064223"/>
            <a:ext cx="10561418" cy="433955"/>
          </a:xfrm>
        </p:spPr>
        <p:txBody>
          <a:bodyPr/>
          <a:lstStyle/>
          <a:p>
            <a:r>
              <a:rPr lang="id-ID" dirty="0"/>
              <a:t>SALAM NGANTUK...!</a:t>
            </a:r>
          </a:p>
        </p:txBody>
      </p:sp>
      <p:pic>
        <p:nvPicPr>
          <p:cNvPr id="5" name="Picture 4">
            <a:extLst>
              <a:ext uri="{FF2B5EF4-FFF2-40B4-BE49-F238E27FC236}">
                <a16:creationId xmlns:a16="http://schemas.microsoft.com/office/drawing/2014/main" id="{603CA305-AD2C-47BE-8CE4-DA260A80B872}"/>
              </a:ext>
            </a:extLst>
          </p:cNvPr>
          <p:cNvPicPr>
            <a:picLocks noChangeAspect="1"/>
          </p:cNvPicPr>
          <p:nvPr/>
        </p:nvPicPr>
        <p:blipFill>
          <a:blip r:embed="rId2"/>
          <a:stretch>
            <a:fillRect/>
          </a:stretch>
        </p:blipFill>
        <p:spPr>
          <a:xfrm>
            <a:off x="8790333" y="5407805"/>
            <a:ext cx="2756854" cy="1378427"/>
          </a:xfrm>
          <a:prstGeom prst="rect">
            <a:avLst/>
          </a:prstGeom>
        </p:spPr>
      </p:pic>
    </p:spTree>
    <p:extLst>
      <p:ext uri="{BB962C8B-B14F-4D97-AF65-F5344CB8AC3E}">
        <p14:creationId xmlns:p14="http://schemas.microsoft.com/office/powerpoint/2010/main" val="308043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74A0-DC40-4F61-9013-F9C6A0A8594C}"/>
              </a:ext>
            </a:extLst>
          </p:cNvPr>
          <p:cNvSpPr>
            <a:spLocks noGrp="1"/>
          </p:cNvSpPr>
          <p:nvPr>
            <p:ph type="ctrTitle"/>
          </p:nvPr>
        </p:nvSpPr>
        <p:spPr/>
        <p:txBody>
          <a:bodyPr/>
          <a:lstStyle/>
          <a:p>
            <a:br>
              <a:rPr lang="id-ID" dirty="0"/>
            </a:br>
            <a:r>
              <a:rPr lang="id-ID" dirty="0"/>
              <a:t>TEORI BILANGAN</a:t>
            </a:r>
          </a:p>
        </p:txBody>
      </p:sp>
      <p:sp>
        <p:nvSpPr>
          <p:cNvPr id="3" name="Subtitle 2">
            <a:extLst>
              <a:ext uri="{FF2B5EF4-FFF2-40B4-BE49-F238E27FC236}">
                <a16:creationId xmlns:a16="http://schemas.microsoft.com/office/drawing/2014/main" id="{3FFF6AAD-204B-4D5A-9707-B9B4C71FFC14}"/>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420026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774A-F396-48B6-A53E-41C6B3B9FBF8}"/>
              </a:ext>
            </a:extLst>
          </p:cNvPr>
          <p:cNvSpPr>
            <a:spLocks noGrp="1"/>
          </p:cNvSpPr>
          <p:nvPr>
            <p:ph type="title"/>
          </p:nvPr>
        </p:nvSpPr>
        <p:spPr/>
        <p:txBody>
          <a:bodyPr/>
          <a:lstStyle/>
          <a:p>
            <a:br>
              <a:rPr lang="id-ID" dirty="0"/>
            </a:br>
            <a:r>
              <a:rPr lang="id-ID" dirty="0"/>
              <a:t>1. Bilangan Desimal (basis 10)</a:t>
            </a:r>
          </a:p>
        </p:txBody>
      </p:sp>
      <p:sp>
        <p:nvSpPr>
          <p:cNvPr id="4" name="TextBox 3">
            <a:extLst>
              <a:ext uri="{FF2B5EF4-FFF2-40B4-BE49-F238E27FC236}">
                <a16:creationId xmlns:a16="http://schemas.microsoft.com/office/drawing/2014/main" id="{9CB8AFAC-664A-4736-B1DF-A76FE5DAEF41}"/>
              </a:ext>
            </a:extLst>
          </p:cNvPr>
          <p:cNvSpPr txBox="1"/>
          <p:nvPr/>
        </p:nvSpPr>
        <p:spPr>
          <a:xfrm>
            <a:off x="810000" y="2252869"/>
            <a:ext cx="10571998" cy="3046988"/>
          </a:xfrm>
          <a:prstGeom prst="rect">
            <a:avLst/>
          </a:prstGeom>
          <a:noFill/>
        </p:spPr>
        <p:txBody>
          <a:bodyPr wrap="square" rtlCol="0">
            <a:spAutoFit/>
          </a:bodyPr>
          <a:lstStyle/>
          <a:p>
            <a:r>
              <a:rPr lang="id-ID" sz="2400" dirty="0"/>
              <a:t>Sistem bilangan desimal merupakan suatu bilangan yang menggunakan sepuluh macam simbol yaitu 0,1,2,3,4,5,6,7,8, dan 9. Pada sistem ini memakai basis 10. Berapapun bilangan yang ingin dinyatakan, hanya digunakan kombinasi kesepuluh angka tersebut untuk merepresentasikannya. Sebagai contoh, pada bilangan desimal 4 digit, digit paling kanan mempunyai faktor 10</a:t>
            </a:r>
            <a:r>
              <a:rPr lang="id-ID" sz="2400" baseline="30000" dirty="0"/>
              <a:t>0</a:t>
            </a:r>
            <a:r>
              <a:rPr lang="id-ID" sz="2400" dirty="0"/>
              <a:t> dan digit paling kiri memiliki faktor 10</a:t>
            </a:r>
            <a:r>
              <a:rPr lang="id-ID" sz="2400" baseline="30000" dirty="0"/>
              <a:t>3</a:t>
            </a:r>
            <a:r>
              <a:rPr lang="id-ID" sz="2400" dirty="0"/>
              <a:t>. </a:t>
            </a:r>
          </a:p>
          <a:p>
            <a:endParaRPr lang="id-ID" sz="2400" dirty="0">
              <a:effectLst/>
            </a:endParaRPr>
          </a:p>
        </p:txBody>
      </p:sp>
    </p:spTree>
    <p:extLst>
      <p:ext uri="{BB962C8B-B14F-4D97-AF65-F5344CB8AC3E}">
        <p14:creationId xmlns:p14="http://schemas.microsoft.com/office/powerpoint/2010/main" val="353010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BC7CE4-C247-4625-B1DC-515E3F04942E}"/>
              </a:ext>
            </a:extLst>
          </p:cNvPr>
          <p:cNvSpPr>
            <a:spLocks noGrp="1"/>
          </p:cNvSpPr>
          <p:nvPr>
            <p:ph type="subTitle" idx="1"/>
          </p:nvPr>
        </p:nvSpPr>
        <p:spPr>
          <a:xfrm>
            <a:off x="531706" y="5062330"/>
            <a:ext cx="10572000" cy="839021"/>
          </a:xfrm>
        </p:spPr>
        <p:txBody>
          <a:bodyPr>
            <a:noAutofit/>
          </a:bodyPr>
          <a:lstStyle/>
          <a:p>
            <a:r>
              <a:rPr lang="en-US" sz="2000" dirty="0"/>
              <a:t>. </a:t>
            </a:r>
            <a:r>
              <a:rPr lang="en-US" sz="2000" b="1" dirty="0"/>
              <a:t>Absolut value </a:t>
            </a:r>
            <a:r>
              <a:rPr lang="en-US" sz="2000" dirty="0" err="1"/>
              <a:t>adalah</a:t>
            </a:r>
            <a:r>
              <a:rPr lang="en-US" sz="2000" dirty="0"/>
              <a:t> Nilai </a:t>
            </a:r>
            <a:r>
              <a:rPr lang="en-US" sz="2000" dirty="0" err="1"/>
              <a:t>Mutlak</a:t>
            </a:r>
            <a:r>
              <a:rPr lang="en-US" sz="2000" dirty="0"/>
              <a:t> </a:t>
            </a:r>
            <a:r>
              <a:rPr lang="en-US" sz="2000" dirty="0" err="1"/>
              <a:t>dari</a:t>
            </a:r>
            <a:r>
              <a:rPr lang="en-US" sz="2000" dirty="0"/>
              <a:t> </a:t>
            </a:r>
            <a:r>
              <a:rPr lang="en-US" sz="2000" dirty="0" err="1"/>
              <a:t>masing-masing</a:t>
            </a:r>
            <a:r>
              <a:rPr lang="en-US" sz="2000" dirty="0"/>
              <a:t> digit </a:t>
            </a:r>
            <a:r>
              <a:rPr lang="en-US" sz="2000" dirty="0" err="1"/>
              <a:t>bilangan</a:t>
            </a:r>
            <a:r>
              <a:rPr lang="en-US" sz="2000" dirty="0"/>
              <a:t>. </a:t>
            </a:r>
            <a:r>
              <a:rPr lang="en-US" sz="2000" dirty="0" err="1"/>
              <a:t>Sedangkan</a:t>
            </a:r>
            <a:r>
              <a:rPr lang="en-US" sz="2000" dirty="0"/>
              <a:t> </a:t>
            </a:r>
            <a:r>
              <a:rPr lang="en-US" sz="2000" b="1" dirty="0"/>
              <a:t>Position Value</a:t>
            </a:r>
            <a:r>
              <a:rPr lang="en-US" sz="2000" dirty="0"/>
              <a:t> </a:t>
            </a:r>
            <a:r>
              <a:rPr lang="en-US" sz="2000" dirty="0" err="1"/>
              <a:t>adalah</a:t>
            </a:r>
            <a:r>
              <a:rPr lang="en-US" sz="2000" dirty="0"/>
              <a:t> Nilai </a:t>
            </a:r>
            <a:r>
              <a:rPr lang="en-US" sz="2000" dirty="0" err="1"/>
              <a:t>Penimbang</a:t>
            </a:r>
            <a:r>
              <a:rPr lang="en-US" sz="2000" dirty="0"/>
              <a:t> </a:t>
            </a:r>
            <a:r>
              <a:rPr lang="en-US" sz="2000" dirty="0" err="1"/>
              <a:t>atau</a:t>
            </a:r>
            <a:r>
              <a:rPr lang="en-US" sz="2000" dirty="0"/>
              <a:t> </a:t>
            </a:r>
            <a:r>
              <a:rPr lang="en-US" sz="2000" dirty="0" err="1"/>
              <a:t>bobot</a:t>
            </a:r>
            <a:r>
              <a:rPr lang="en-US" sz="2000" dirty="0"/>
              <a:t> </a:t>
            </a:r>
            <a:r>
              <a:rPr lang="en-US" sz="2000" dirty="0" err="1"/>
              <a:t>dari</a:t>
            </a:r>
            <a:r>
              <a:rPr lang="en-US" sz="2000" dirty="0"/>
              <a:t> </a:t>
            </a:r>
            <a:r>
              <a:rPr lang="en-US" sz="2000" dirty="0" err="1"/>
              <a:t>masing-masing</a:t>
            </a:r>
            <a:r>
              <a:rPr lang="en-US" sz="2000" dirty="0"/>
              <a:t> digit </a:t>
            </a:r>
            <a:r>
              <a:rPr lang="en-US" sz="2000" dirty="0" err="1"/>
              <a:t>bilangan</a:t>
            </a:r>
            <a:r>
              <a:rPr lang="en-US" sz="2000" dirty="0"/>
              <a:t> </a:t>
            </a:r>
            <a:r>
              <a:rPr lang="en-US" sz="2000" dirty="0" err="1"/>
              <a:t>tergantung</a:t>
            </a:r>
            <a:r>
              <a:rPr lang="en-US" sz="2000" dirty="0"/>
              <a:t> </a:t>
            </a:r>
            <a:r>
              <a:rPr lang="en-US" sz="2000" dirty="0" err="1"/>
              <a:t>dari</a:t>
            </a:r>
            <a:r>
              <a:rPr lang="en-US" sz="2000" dirty="0"/>
              <a:t> </a:t>
            </a:r>
            <a:r>
              <a:rPr lang="en-US" sz="2000" dirty="0" err="1"/>
              <a:t>letak</a:t>
            </a:r>
            <a:r>
              <a:rPr lang="en-US" sz="2000" dirty="0"/>
              <a:t> </a:t>
            </a:r>
            <a:r>
              <a:rPr lang="en-US" sz="2000" dirty="0" err="1"/>
              <a:t>posisinya</a:t>
            </a:r>
            <a:r>
              <a:rPr lang="en-US" sz="2000" dirty="0"/>
              <a:t> </a:t>
            </a:r>
            <a:r>
              <a:rPr lang="en-US" sz="2000" dirty="0" err="1"/>
              <a:t>yaitu</a:t>
            </a:r>
            <a:r>
              <a:rPr lang="en-US" sz="2000" dirty="0"/>
              <a:t> </a:t>
            </a:r>
            <a:r>
              <a:rPr lang="en-US" sz="2000" dirty="0" err="1"/>
              <a:t>bernilai</a:t>
            </a:r>
            <a:r>
              <a:rPr lang="en-US" sz="2000" dirty="0"/>
              <a:t> basis di </a:t>
            </a:r>
            <a:r>
              <a:rPr lang="en-US" sz="2000" dirty="0" err="1"/>
              <a:t>pangkatkan</a:t>
            </a:r>
            <a:r>
              <a:rPr lang="en-US" sz="2000" dirty="0"/>
              <a:t> </a:t>
            </a:r>
            <a:r>
              <a:rPr lang="en-US" sz="2000" dirty="0" err="1"/>
              <a:t>dengan</a:t>
            </a:r>
            <a:r>
              <a:rPr lang="en-US" sz="2000" dirty="0"/>
              <a:t> </a:t>
            </a:r>
            <a:r>
              <a:rPr lang="en-US" sz="2000" dirty="0" err="1"/>
              <a:t>urutan</a:t>
            </a:r>
            <a:r>
              <a:rPr lang="en-US" sz="2000" dirty="0"/>
              <a:t> </a:t>
            </a:r>
            <a:r>
              <a:rPr lang="en-US" sz="2000" dirty="0" err="1"/>
              <a:t>posisinya</a:t>
            </a:r>
            <a:r>
              <a:rPr lang="en-US" sz="2000" dirty="0"/>
              <a:t>. </a:t>
            </a:r>
            <a:endParaRPr lang="id-ID" sz="2000" dirty="0"/>
          </a:p>
          <a:p>
            <a:endParaRPr lang="id-ID" sz="2000" dirty="0"/>
          </a:p>
        </p:txBody>
      </p:sp>
      <p:pic>
        <p:nvPicPr>
          <p:cNvPr id="4" name="Picture 3">
            <a:extLst>
              <a:ext uri="{FF2B5EF4-FFF2-40B4-BE49-F238E27FC236}">
                <a16:creationId xmlns:a16="http://schemas.microsoft.com/office/drawing/2014/main" id="{0B5BEB9F-B00A-4ECC-A1E9-0D739EEFCDF8}"/>
              </a:ext>
            </a:extLst>
          </p:cNvPr>
          <p:cNvPicPr/>
          <p:nvPr/>
        </p:nvPicPr>
        <p:blipFill>
          <a:blip r:embed="rId2">
            <a:extLst>
              <a:ext uri="{28A0092B-C50C-407E-A947-70E740481C1C}">
                <a14:useLocalDpi xmlns:a14="http://schemas.microsoft.com/office/drawing/2010/main" val="0"/>
              </a:ext>
            </a:extLst>
          </a:blip>
          <a:stretch>
            <a:fillRect/>
          </a:stretch>
        </p:blipFill>
        <p:spPr>
          <a:xfrm>
            <a:off x="809999" y="150434"/>
            <a:ext cx="5724939" cy="3599931"/>
          </a:xfrm>
          <a:prstGeom prst="rect">
            <a:avLst/>
          </a:prstGeom>
        </p:spPr>
      </p:pic>
      <p:sp>
        <p:nvSpPr>
          <p:cNvPr id="5" name="TextBox 4">
            <a:extLst>
              <a:ext uri="{FF2B5EF4-FFF2-40B4-BE49-F238E27FC236}">
                <a16:creationId xmlns:a16="http://schemas.microsoft.com/office/drawing/2014/main" id="{B1972739-6763-4A9D-9516-AC11C6EF5990}"/>
              </a:ext>
            </a:extLst>
          </p:cNvPr>
          <p:cNvSpPr txBox="1"/>
          <p:nvPr/>
        </p:nvSpPr>
        <p:spPr>
          <a:xfrm>
            <a:off x="7195930" y="424070"/>
            <a:ext cx="3790122" cy="2246769"/>
          </a:xfrm>
          <a:prstGeom prst="rect">
            <a:avLst/>
          </a:prstGeom>
          <a:noFill/>
        </p:spPr>
        <p:txBody>
          <a:bodyPr wrap="square" rtlCol="0">
            <a:spAutoFit/>
          </a:bodyPr>
          <a:lstStyle/>
          <a:p>
            <a:r>
              <a:rPr lang="en-US" sz="2000" dirty="0" err="1"/>
              <a:t>Dalam</a:t>
            </a:r>
            <a:r>
              <a:rPr lang="en-US" sz="2000" dirty="0"/>
              <a:t> </a:t>
            </a:r>
            <a:r>
              <a:rPr lang="en-US" sz="2000" dirty="0" err="1"/>
              <a:t>gambar</a:t>
            </a:r>
            <a:r>
              <a:rPr lang="en-US" sz="2000" dirty="0"/>
              <a:t> di</a:t>
            </a:r>
            <a:r>
              <a:rPr lang="id-ID" sz="2000" dirty="0"/>
              <a:t>samping</a:t>
            </a:r>
            <a:r>
              <a:rPr lang="en-US" sz="2000" dirty="0"/>
              <a:t> </a:t>
            </a:r>
            <a:r>
              <a:rPr lang="en-US" sz="2000" dirty="0" err="1"/>
              <a:t>disebutkan</a:t>
            </a:r>
            <a:r>
              <a:rPr lang="en-US" sz="2000" dirty="0"/>
              <a:t> </a:t>
            </a:r>
            <a:r>
              <a:rPr lang="en-US" sz="2000" b="1" dirty="0"/>
              <a:t>Absolut Value</a:t>
            </a:r>
            <a:r>
              <a:rPr lang="en-US" sz="2000" dirty="0"/>
              <a:t> dan </a:t>
            </a:r>
            <a:r>
              <a:rPr lang="en-US" sz="2000" b="1" dirty="0"/>
              <a:t>Position Value</a:t>
            </a:r>
            <a:r>
              <a:rPr lang="en-US" sz="2000" dirty="0"/>
              <a:t>. </a:t>
            </a:r>
            <a:r>
              <a:rPr lang="en-US" sz="2000" dirty="0" err="1"/>
              <a:t>Setiap</a:t>
            </a:r>
            <a:r>
              <a:rPr lang="en-US" sz="2000" dirty="0"/>
              <a:t> </a:t>
            </a:r>
            <a:r>
              <a:rPr lang="en-US" sz="2000" dirty="0" err="1"/>
              <a:t>simbol</a:t>
            </a:r>
            <a:r>
              <a:rPr lang="en-US" sz="2000" dirty="0"/>
              <a:t> </a:t>
            </a:r>
            <a:r>
              <a:rPr lang="en-US" sz="2000" dirty="0" err="1"/>
              <a:t>dalam</a:t>
            </a:r>
            <a:r>
              <a:rPr lang="en-US" sz="2000" dirty="0"/>
              <a:t> </a:t>
            </a:r>
            <a:r>
              <a:rPr lang="en-US" sz="2000" dirty="0" err="1"/>
              <a:t>sistem</a:t>
            </a:r>
            <a:r>
              <a:rPr lang="en-US" sz="2000" dirty="0"/>
              <a:t> </a:t>
            </a:r>
            <a:r>
              <a:rPr lang="en-US" sz="2000" dirty="0" err="1"/>
              <a:t>bilangan</a:t>
            </a:r>
            <a:r>
              <a:rPr lang="en-US" sz="2000" dirty="0"/>
              <a:t> </a:t>
            </a:r>
            <a:r>
              <a:rPr lang="en-US" sz="2000" dirty="0" err="1"/>
              <a:t>desimal</a:t>
            </a:r>
            <a:r>
              <a:rPr lang="en-US" sz="2000" dirty="0"/>
              <a:t> </a:t>
            </a:r>
            <a:r>
              <a:rPr lang="en-US" sz="2000" dirty="0" err="1"/>
              <a:t>memiliki</a:t>
            </a:r>
            <a:r>
              <a:rPr lang="en-US" sz="2000" dirty="0"/>
              <a:t> Absolut Value dan Position Value</a:t>
            </a:r>
            <a:endParaRPr lang="id-ID" sz="2000" dirty="0"/>
          </a:p>
        </p:txBody>
      </p:sp>
    </p:spTree>
    <p:extLst>
      <p:ext uri="{BB962C8B-B14F-4D97-AF65-F5344CB8AC3E}">
        <p14:creationId xmlns:p14="http://schemas.microsoft.com/office/powerpoint/2010/main" val="91872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E8B8-DAA4-413F-A389-B1B60D37CF84}"/>
              </a:ext>
            </a:extLst>
          </p:cNvPr>
          <p:cNvSpPr>
            <a:spLocks noGrp="1"/>
          </p:cNvSpPr>
          <p:nvPr>
            <p:ph type="title"/>
          </p:nvPr>
        </p:nvSpPr>
        <p:spPr/>
        <p:txBody>
          <a:bodyPr/>
          <a:lstStyle/>
          <a:p>
            <a:r>
              <a:rPr lang="id-ID" dirty="0"/>
              <a:t>2. Bilangan Biner (basis 2)</a:t>
            </a:r>
          </a:p>
        </p:txBody>
      </p:sp>
      <p:sp>
        <p:nvSpPr>
          <p:cNvPr id="3" name="TextBox 2">
            <a:extLst>
              <a:ext uri="{FF2B5EF4-FFF2-40B4-BE49-F238E27FC236}">
                <a16:creationId xmlns:a16="http://schemas.microsoft.com/office/drawing/2014/main" id="{618CFD2E-580B-4167-A4E7-B511444A70FF}"/>
              </a:ext>
            </a:extLst>
          </p:cNvPr>
          <p:cNvSpPr txBox="1"/>
          <p:nvPr/>
        </p:nvSpPr>
        <p:spPr>
          <a:xfrm>
            <a:off x="664226" y="2067339"/>
            <a:ext cx="9751983" cy="2462213"/>
          </a:xfrm>
          <a:prstGeom prst="rect">
            <a:avLst/>
          </a:prstGeom>
          <a:noFill/>
        </p:spPr>
        <p:txBody>
          <a:bodyPr wrap="square" rtlCol="0">
            <a:spAutoFit/>
          </a:bodyPr>
          <a:lstStyle/>
          <a:p>
            <a:r>
              <a:rPr lang="id-ID" sz="2000" dirty="0"/>
              <a:t>Sistem bilangan biner merupakan suatu bilangan yang menggunakan dua macam simbol yaitu 0 dan 1. Pada sistem ini memakai basis 2. Berikut dibawah ini akan saya jelaskan cara pengoperasian aritmatika pada bilangan biner.</a:t>
            </a:r>
          </a:p>
          <a:p>
            <a:r>
              <a:rPr lang="id-ID" dirty="0"/>
              <a:t> </a:t>
            </a:r>
          </a:p>
          <a:p>
            <a:r>
              <a:rPr lang="id-ID" dirty="0"/>
              <a:t>Position Value dalam sistem Bilangan Biner merupakan perpangkatan dari nilai 2 (basis), seperti pada tabel berikut ini :</a:t>
            </a:r>
          </a:p>
          <a:p>
            <a:endParaRPr lang="id-ID" sz="2000" dirty="0"/>
          </a:p>
        </p:txBody>
      </p:sp>
      <p:pic>
        <p:nvPicPr>
          <p:cNvPr id="4" name="Picture 3">
            <a:extLst>
              <a:ext uri="{FF2B5EF4-FFF2-40B4-BE49-F238E27FC236}">
                <a16:creationId xmlns:a16="http://schemas.microsoft.com/office/drawing/2014/main" id="{AC716CBF-F338-400F-A0B6-67DCC536B91D}"/>
              </a:ext>
            </a:extLst>
          </p:cNvPr>
          <p:cNvPicPr/>
          <p:nvPr/>
        </p:nvPicPr>
        <p:blipFill>
          <a:blip r:embed="rId2">
            <a:extLst>
              <a:ext uri="{28A0092B-C50C-407E-A947-70E740481C1C}">
                <a14:useLocalDpi xmlns:a14="http://schemas.microsoft.com/office/drawing/2010/main" val="0"/>
              </a:ext>
            </a:extLst>
          </a:blip>
          <a:stretch>
            <a:fillRect/>
          </a:stretch>
        </p:blipFill>
        <p:spPr>
          <a:xfrm>
            <a:off x="5540217" y="4124118"/>
            <a:ext cx="3379304" cy="2462213"/>
          </a:xfrm>
          <a:prstGeom prst="rect">
            <a:avLst/>
          </a:prstGeom>
        </p:spPr>
      </p:pic>
    </p:spTree>
    <p:extLst>
      <p:ext uri="{BB962C8B-B14F-4D97-AF65-F5344CB8AC3E}">
        <p14:creationId xmlns:p14="http://schemas.microsoft.com/office/powerpoint/2010/main" val="260568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5132-49F5-4E09-BDC6-0F9754AE4A3D}"/>
              </a:ext>
            </a:extLst>
          </p:cNvPr>
          <p:cNvSpPr>
            <a:spLocks noGrp="1"/>
          </p:cNvSpPr>
          <p:nvPr>
            <p:ph type="title"/>
          </p:nvPr>
        </p:nvSpPr>
        <p:spPr>
          <a:xfrm>
            <a:off x="810001" y="1123049"/>
            <a:ext cx="10571998" cy="970450"/>
          </a:xfrm>
        </p:spPr>
        <p:txBody>
          <a:bodyPr/>
          <a:lstStyle/>
          <a:p>
            <a:r>
              <a:rPr lang="en-US" sz="2800" dirty="0" err="1"/>
              <a:t>Contoh</a:t>
            </a:r>
            <a:r>
              <a:rPr lang="en-US" sz="2800" dirty="0"/>
              <a:t> </a:t>
            </a:r>
            <a:r>
              <a:rPr lang="en-US" sz="2800" dirty="0" err="1"/>
              <a:t>bilangan</a:t>
            </a:r>
            <a:r>
              <a:rPr lang="en-US" sz="2800" dirty="0"/>
              <a:t> 1001 (Di </a:t>
            </a:r>
            <a:r>
              <a:rPr lang="en-US" sz="2800" dirty="0" err="1"/>
              <a:t>konversi</a:t>
            </a:r>
            <a:r>
              <a:rPr lang="en-US" sz="2800" dirty="0"/>
              <a:t> </a:t>
            </a:r>
            <a:r>
              <a:rPr lang="en-US" sz="2800" dirty="0" err="1"/>
              <a:t>ke</a:t>
            </a:r>
            <a:r>
              <a:rPr lang="en-US" sz="2800" dirty="0"/>
              <a:t> </a:t>
            </a:r>
            <a:r>
              <a:rPr lang="en-US" sz="2800" dirty="0" err="1"/>
              <a:t>sistem</a:t>
            </a:r>
            <a:r>
              <a:rPr lang="en-US" sz="2800" dirty="0"/>
              <a:t> </a:t>
            </a:r>
            <a:r>
              <a:rPr lang="en-US" sz="2800" dirty="0" err="1"/>
              <a:t>bilangan</a:t>
            </a:r>
            <a:r>
              <a:rPr lang="en-US" sz="2800" dirty="0"/>
              <a:t> </a:t>
            </a:r>
            <a:r>
              <a:rPr lang="en-US" sz="2800" dirty="0" err="1"/>
              <a:t>desimal</a:t>
            </a:r>
            <a:r>
              <a:rPr lang="en-US" sz="2800" dirty="0"/>
              <a:t>) </a:t>
            </a:r>
            <a:r>
              <a:rPr lang="en-US" sz="2800" dirty="0" err="1"/>
              <a:t>menjadi</a:t>
            </a:r>
            <a:r>
              <a:rPr lang="en-US" sz="2800" dirty="0"/>
              <a:t> </a:t>
            </a:r>
            <a:br>
              <a:rPr lang="id-ID" sz="2800" dirty="0"/>
            </a:br>
            <a:r>
              <a:rPr lang="en-US" sz="2800" dirty="0" err="1"/>
              <a:t>sebagai</a:t>
            </a:r>
            <a:r>
              <a:rPr lang="en-US" sz="2800" dirty="0"/>
              <a:t> </a:t>
            </a:r>
            <a:r>
              <a:rPr lang="en-US" sz="2800" dirty="0" err="1"/>
              <a:t>berikut</a:t>
            </a:r>
            <a:r>
              <a:rPr lang="en-US" sz="2800" dirty="0"/>
              <a:t> :</a:t>
            </a:r>
            <a:br>
              <a:rPr lang="id-ID" sz="2800" dirty="0"/>
            </a:br>
            <a:endParaRPr lang="id-ID" sz="2800" dirty="0"/>
          </a:p>
        </p:txBody>
      </p:sp>
      <p:pic>
        <p:nvPicPr>
          <p:cNvPr id="3" name="Picture 2">
            <a:extLst>
              <a:ext uri="{FF2B5EF4-FFF2-40B4-BE49-F238E27FC236}">
                <a16:creationId xmlns:a16="http://schemas.microsoft.com/office/drawing/2014/main" id="{48A7F286-C8CB-4D9F-AD2D-26471E2E5E82}"/>
              </a:ext>
            </a:extLst>
          </p:cNvPr>
          <p:cNvPicPr/>
          <p:nvPr/>
        </p:nvPicPr>
        <p:blipFill>
          <a:blip r:embed="rId2">
            <a:extLst>
              <a:ext uri="{28A0092B-C50C-407E-A947-70E740481C1C}">
                <a14:useLocalDpi xmlns:a14="http://schemas.microsoft.com/office/drawing/2010/main" val="0"/>
              </a:ext>
            </a:extLst>
          </a:blip>
          <a:stretch>
            <a:fillRect/>
          </a:stretch>
        </p:blipFill>
        <p:spPr>
          <a:xfrm>
            <a:off x="810001" y="2242929"/>
            <a:ext cx="4451074" cy="3067951"/>
          </a:xfrm>
          <a:prstGeom prst="rect">
            <a:avLst/>
          </a:prstGeom>
        </p:spPr>
      </p:pic>
    </p:spTree>
    <p:extLst>
      <p:ext uri="{BB962C8B-B14F-4D97-AF65-F5344CB8AC3E}">
        <p14:creationId xmlns:p14="http://schemas.microsoft.com/office/powerpoint/2010/main" val="130081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C9D4-080D-4552-A081-51CCA88F8A22}"/>
              </a:ext>
            </a:extLst>
          </p:cNvPr>
          <p:cNvSpPr>
            <a:spLocks noGrp="1"/>
          </p:cNvSpPr>
          <p:nvPr>
            <p:ph type="title"/>
          </p:nvPr>
        </p:nvSpPr>
        <p:spPr/>
        <p:txBody>
          <a:bodyPr/>
          <a:lstStyle/>
          <a:p>
            <a:r>
              <a:rPr lang="id-ID" dirty="0"/>
              <a:t>3. Bilangan Oktal (basis 8)</a:t>
            </a:r>
          </a:p>
        </p:txBody>
      </p:sp>
      <p:sp>
        <p:nvSpPr>
          <p:cNvPr id="3" name="TextBox 2">
            <a:extLst>
              <a:ext uri="{FF2B5EF4-FFF2-40B4-BE49-F238E27FC236}">
                <a16:creationId xmlns:a16="http://schemas.microsoft.com/office/drawing/2014/main" id="{CF545172-CC80-40CD-981B-F12AD7028F4C}"/>
              </a:ext>
            </a:extLst>
          </p:cNvPr>
          <p:cNvSpPr txBox="1"/>
          <p:nvPr/>
        </p:nvSpPr>
        <p:spPr>
          <a:xfrm>
            <a:off x="810000" y="1775791"/>
            <a:ext cx="9475305" cy="3108543"/>
          </a:xfrm>
          <a:prstGeom prst="rect">
            <a:avLst/>
          </a:prstGeom>
          <a:noFill/>
        </p:spPr>
        <p:txBody>
          <a:bodyPr wrap="square" rtlCol="0">
            <a:spAutoFit/>
          </a:bodyPr>
          <a:lstStyle/>
          <a:p>
            <a:br>
              <a:rPr lang="id-ID" sz="2000" dirty="0"/>
            </a:br>
            <a:r>
              <a:rPr lang="id-ID" sz="2000" dirty="0"/>
              <a:t>Sistem bilangan oktal merupakan suatu bilangan yang menggunakan 8 macam simbol yaitu 0,1,2,3,4,5,6, dan 7. Pada sistem ini memakai basis 8. Posisi nilai sistem bilangan oktal adalah perpangkatan dari nilai 8. Di bawah ini saya akan menjelaskan langkah-langkah pada operasi aritmatika pada bilangan oktal.</a:t>
            </a:r>
          </a:p>
          <a:p>
            <a:r>
              <a:rPr lang="id-ID" dirty="0"/>
              <a:t>Position Value dalam Sistem Bilangan Oktal merupakan perpangkatan dari nilai 8 (basis), seperti pada tabel berikut ini :</a:t>
            </a:r>
          </a:p>
          <a:p>
            <a:endParaRPr lang="id-ID" sz="2000" dirty="0"/>
          </a:p>
          <a:p>
            <a:endParaRPr lang="id-ID" sz="2000" dirty="0"/>
          </a:p>
        </p:txBody>
      </p:sp>
      <p:pic>
        <p:nvPicPr>
          <p:cNvPr id="4" name="Picture 3">
            <a:extLst>
              <a:ext uri="{FF2B5EF4-FFF2-40B4-BE49-F238E27FC236}">
                <a16:creationId xmlns:a16="http://schemas.microsoft.com/office/drawing/2014/main" id="{38CF8BB8-A9DE-4A01-9E6A-C247843AA541}"/>
              </a:ext>
            </a:extLst>
          </p:cNvPr>
          <p:cNvPicPr/>
          <p:nvPr/>
        </p:nvPicPr>
        <p:blipFill>
          <a:blip r:embed="rId2">
            <a:extLst>
              <a:ext uri="{28A0092B-C50C-407E-A947-70E740481C1C}">
                <a14:useLocalDpi xmlns:a14="http://schemas.microsoft.com/office/drawing/2010/main" val="0"/>
              </a:ext>
            </a:extLst>
          </a:blip>
          <a:stretch>
            <a:fillRect/>
          </a:stretch>
        </p:blipFill>
        <p:spPr>
          <a:xfrm>
            <a:off x="5340891" y="4065104"/>
            <a:ext cx="4944414" cy="2601153"/>
          </a:xfrm>
          <a:prstGeom prst="rect">
            <a:avLst/>
          </a:prstGeom>
        </p:spPr>
      </p:pic>
    </p:spTree>
    <p:extLst>
      <p:ext uri="{BB962C8B-B14F-4D97-AF65-F5344CB8AC3E}">
        <p14:creationId xmlns:p14="http://schemas.microsoft.com/office/powerpoint/2010/main" val="903588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154</TotalTime>
  <Words>1044</Words>
  <Application>Microsoft Office PowerPoint</Application>
  <PresentationFormat>Widescreen</PresentationFormat>
  <Paragraphs>95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2</vt:lpstr>
      <vt:lpstr>Quotable</vt:lpstr>
      <vt:lpstr>Kelompok 2</vt:lpstr>
      <vt:lpstr>Sistem Operasi Bilangan dan Pengkodean </vt:lpstr>
      <vt:lpstr>A. Sistem Operasi Bilangan </vt:lpstr>
      <vt:lpstr> TEORI BILANGAN</vt:lpstr>
      <vt:lpstr> 1. Bilangan Desimal (basis 10)</vt:lpstr>
      <vt:lpstr>PowerPoint Presentation</vt:lpstr>
      <vt:lpstr>2. Bilangan Biner (basis 2)</vt:lpstr>
      <vt:lpstr>Contoh bilangan 1001 (Di konversi ke sistem bilangan desimal) menjadi  sebagai berikut : </vt:lpstr>
      <vt:lpstr>3. Bilangan Oktal (basis 8)</vt:lpstr>
      <vt:lpstr>Contoh Oktal 1024, Ini dapat di artikan (Di konversikan ke sistem bilangan desimal) menjadi sebagai berikut : </vt:lpstr>
      <vt:lpstr>4. Bilangan Hexadesimal (16)</vt:lpstr>
      <vt:lpstr>Position Value dalam Sistem Bilangan Hexadesimal merupakan perpangkatan dari nilai 16 (basis), seperti pada tabel berikut ini : </vt:lpstr>
      <vt:lpstr>Contoh Hexadesimal F3D4, Ini dapat di artikan (Di konversikan ke sistem bilangan desimal) menjadi sebagai berikut : </vt:lpstr>
      <vt:lpstr>Konversi Bilangan</vt:lpstr>
      <vt:lpstr>1. Biner</vt:lpstr>
      <vt:lpstr>CONTOH</vt:lpstr>
      <vt:lpstr>b. Biner ke Octal</vt:lpstr>
      <vt:lpstr>c. Biner ke Hexa</vt:lpstr>
      <vt:lpstr>2. Desimal</vt:lpstr>
      <vt:lpstr>b. Desimal ke Octal </vt:lpstr>
      <vt:lpstr>c. Desimal ke Hexa </vt:lpstr>
      <vt:lpstr>3. Octal</vt:lpstr>
      <vt:lpstr>b. Octal ke HexaDesimal </vt:lpstr>
      <vt:lpstr>4. Hexadesimal</vt:lpstr>
      <vt:lpstr>b. Hexa ke Desimal</vt:lpstr>
      <vt:lpstr>c. Hexa ke Octal</vt:lpstr>
      <vt:lpstr>B. Pengkodean</vt:lpstr>
      <vt:lpstr>MACAM-MACAM KODE YANG DIGUNAKAN DALAM KOMUNIKASI DATA </vt:lpstr>
      <vt:lpstr>1. BCD (Binary Coded Decimal)</vt:lpstr>
      <vt:lpstr>2. SBCDIC (Standard Binary Coded Decimal Interchange)</vt:lpstr>
      <vt:lpstr>3. EBCDIC (Extended Binary Coded Decimal Interchange)</vt:lpstr>
      <vt:lpstr>4. Boudot</vt:lpstr>
      <vt:lpstr>5.ASCII (American Standard Code for Information Interchange</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2</dc:title>
  <dc:creator>Anggie Febriansyah</dc:creator>
  <cp:lastModifiedBy>Anggie Febriansyah</cp:lastModifiedBy>
  <cp:revision>15</cp:revision>
  <dcterms:created xsi:type="dcterms:W3CDTF">2019-04-01T05:26:36Z</dcterms:created>
  <dcterms:modified xsi:type="dcterms:W3CDTF">2019-04-01T08:00:56Z</dcterms:modified>
</cp:coreProperties>
</file>