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3.bp.blogspot.com/-3J1Dz6N87Po/UmsKEzCWI4I/AAAAAAAABQM/85tejIFw16g/s1600/Picture1.jpg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846162"/>
            <a:ext cx="8991600" cy="2292824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/>
            </a:r>
            <a:br>
              <a:rPr lang="id-ID" dirty="0" smtClean="0"/>
            </a:br>
            <a:r>
              <a:rPr lang="id-ID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Gerbang-gerbang </a:t>
            </a:r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 Digital dan Logika Dasar</a:t>
            </a:r>
            <a:b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d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866" y="3794079"/>
            <a:ext cx="9772934" cy="2210936"/>
          </a:xfrm>
        </p:spPr>
        <p:txBody>
          <a:bodyPr>
            <a:normAutofit/>
          </a:bodyPr>
          <a:lstStyle/>
          <a:p>
            <a:pPr algn="l"/>
            <a:r>
              <a:rPr lang="id-ID" dirty="0" smtClean="0"/>
              <a:t>kelompok 3</a:t>
            </a:r>
          </a:p>
          <a:p>
            <a:pPr algn="l"/>
            <a:r>
              <a:rPr lang="id-ID" dirty="0" smtClean="0"/>
              <a:t>1. </a:t>
            </a:r>
            <a:r>
              <a:rPr lang="id-ID" dirty="0" smtClean="0"/>
              <a:t> Dwi Candra Permana       	18.11.0004</a:t>
            </a:r>
            <a:endParaRPr lang="id-ID" dirty="0" smtClean="0"/>
          </a:p>
          <a:p>
            <a:pPr algn="l"/>
            <a:r>
              <a:rPr lang="id-ID" dirty="0" smtClean="0"/>
              <a:t>2</a:t>
            </a:r>
            <a:r>
              <a:rPr lang="id-ID" dirty="0" smtClean="0"/>
              <a:t>.  </a:t>
            </a:r>
            <a:r>
              <a:rPr lang="id-ID" dirty="0" smtClean="0"/>
              <a:t>Adhitya </a:t>
            </a:r>
            <a:r>
              <a:rPr lang="id-ID" dirty="0"/>
              <a:t>Wahyu </a:t>
            </a:r>
            <a:r>
              <a:rPr lang="id-ID" dirty="0" smtClean="0"/>
              <a:t>Ridwanto</a:t>
            </a:r>
            <a:r>
              <a:rPr lang="id-ID" dirty="0"/>
              <a:t> </a:t>
            </a:r>
            <a:r>
              <a:rPr lang="id-ID" dirty="0"/>
              <a:t> </a:t>
            </a:r>
            <a:r>
              <a:rPr lang="id-ID" dirty="0" smtClean="0"/>
              <a:t>	18.11.0027</a:t>
            </a:r>
            <a:endParaRPr lang="id-ID" dirty="0" smtClean="0"/>
          </a:p>
          <a:p>
            <a:pPr algn="l"/>
            <a:r>
              <a:rPr lang="id-ID" dirty="0" smtClean="0"/>
              <a:t>3. </a:t>
            </a:r>
            <a:r>
              <a:rPr lang="id-ID" dirty="0" smtClean="0"/>
              <a:t> Fendi Riawan                   	18.11.0268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2057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46100"/>
            <a:ext cx="7729728" cy="1168400"/>
          </a:xfrm>
        </p:spPr>
        <p:txBody>
          <a:bodyPr/>
          <a:lstStyle/>
          <a:p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Macam-macam gerbang </a:t>
            </a:r>
            <a:r>
              <a:rPr lang="id-ID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br>
              <a:rPr lang="id-ID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b="1" i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(RINGKASAN)</a:t>
            </a:r>
            <a:endParaRPr lang="id-ID" i="1" u="sng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http://3.bp.blogspot.com/-3J1Dz6N87Po/UmsKEzCWI4I/AAAAAAAABQM/85tejIFw16g/s400/Picture1.jpg">
            <a:hlinkClick r:id="rId2"/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1892300"/>
            <a:ext cx="7729728" cy="450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371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46100"/>
            <a:ext cx="7729728" cy="1168400"/>
          </a:xfrm>
        </p:spPr>
        <p:txBody>
          <a:bodyPr>
            <a:normAutofit fontScale="90000"/>
          </a:bodyPr>
          <a:lstStyle/>
          <a:p>
            <a:pPr lvl="0"/>
            <a:r>
              <a:rPr lang="id-ID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d-ID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Penerapan </a:t>
            </a:r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Gerbang Logika Dalam Kehidupan Sehari-hari</a:t>
            </a: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247900"/>
            <a:ext cx="2600325" cy="1752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410" y="2247900"/>
            <a:ext cx="2536190" cy="17526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614" y="2247900"/>
            <a:ext cx="2381250" cy="17526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3" t="3361" r="3916" b="8619"/>
          <a:stretch/>
        </p:blipFill>
        <p:spPr bwMode="auto">
          <a:xfrm>
            <a:off x="4500880" y="4377055"/>
            <a:ext cx="3397250" cy="20154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96897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Kelebihan dan kekurangan alat digital</a:t>
            </a:r>
            <a:endParaRPr lang="id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Kelebihan </a:t>
            </a:r>
          </a:p>
          <a:p>
            <a:pPr lvl="0"/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Memiliki tingkat eror yang kecil saat sering digunakan. </a:t>
            </a:r>
          </a:p>
          <a:p>
            <a:pPr lvl="0"/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 komunikasi yang dihasilkan terbukti lebih fleksibel jika dibandingkan dengan elektronika analog.</a:t>
            </a:r>
          </a:p>
          <a:p>
            <a:pPr lvl="0"/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Mengirimkan data dan sinyal dengan waktu yang singkat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Elektronika digital masih merajai posisi elektronika yang lain.</a:t>
            </a:r>
          </a:p>
          <a:p>
            <a:pPr lvl="0"/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d-ID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Kelemahan </a:t>
            </a:r>
          </a:p>
          <a:p>
            <a:pPr lvl="0"/>
            <a:r>
              <a:rPr lang="id-ID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id-ID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Harga relatif mahal karena membutuhkan energi yang lebih banyak.</a:t>
            </a:r>
          </a:p>
          <a:p>
            <a:pPr lvl="0"/>
            <a:r>
              <a:rPr lang="id-ID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d-ID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id-ID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Dibutuhkan power supply yang sangat stabil untuk menjalankan komponen elektronika. </a:t>
            </a:r>
          </a:p>
          <a:p>
            <a:pPr lvl="0"/>
            <a:r>
              <a:rPr lang="id-ID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id-ID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Penyusunannya harus menggunakan gerbang logika dengan memanfaatkan komponen Integrated Circuit, yang merupakan komponen transmitor, resistor, dan kapasitor.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994423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047" y="964691"/>
            <a:ext cx="10358651" cy="4835607"/>
          </a:xfrm>
        </p:spPr>
        <p:txBody>
          <a:bodyPr>
            <a:normAutofit/>
          </a:bodyPr>
          <a:lstStyle/>
          <a:p>
            <a:r>
              <a:rPr lang="id-ID" sz="7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TERIMAKASIH</a:t>
            </a:r>
            <a:endParaRPr lang="id-ID" sz="7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413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764" y="964691"/>
            <a:ext cx="9840036" cy="4944790"/>
          </a:xfrm>
        </p:spPr>
        <p:txBody>
          <a:bodyPr>
            <a:normAutofit/>
          </a:bodyPr>
          <a:lstStyle/>
          <a:p>
            <a:r>
              <a:rPr lang="id-ID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Gerbang logika ???</a:t>
            </a:r>
            <a:br>
              <a:rPr lang="id-ID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d-ID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d-ID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Gerbang Logika adalah rangkaian dengan satu atau lebih dari satu sinyal masukan tetapi hanya menghasilkan satu sinyal berupa tegangan tinggi atau tegangan rendah. </a:t>
            </a:r>
            <a:endParaRPr lang="id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264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Macam-macam gerbang logika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1661" y="2638044"/>
            <a:ext cx="4271771" cy="3101982"/>
          </a:xfrm>
        </p:spPr>
        <p:txBody>
          <a:bodyPr/>
          <a:lstStyle/>
          <a:p>
            <a:r>
              <a:rPr lang="id-ID" dirty="0" smtClean="0"/>
              <a:t>1. </a:t>
            </a:r>
            <a:r>
              <a:rPr lang="id-ID" dirty="0"/>
              <a:t>Gerbang </a:t>
            </a:r>
            <a:r>
              <a:rPr lang="id-ID" dirty="0" smtClean="0"/>
              <a:t>OR</a:t>
            </a:r>
          </a:p>
          <a:p>
            <a:endParaRPr lang="id-ID" dirty="0"/>
          </a:p>
          <a:p>
            <a:endParaRPr lang="id-ID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d-ID" dirty="0" smtClean="0"/>
              <a:t>Tabel kebenaran Gerbang OR</a:t>
            </a:r>
          </a:p>
          <a:p>
            <a:endParaRPr lang="id-ID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300251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99" y="3183601"/>
            <a:ext cx="2832622" cy="222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300251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93242"/>
              </p:ext>
            </p:extLst>
          </p:nvPr>
        </p:nvGraphicFramePr>
        <p:xfrm>
          <a:off x="6603999" y="3183599"/>
          <a:ext cx="3530601" cy="2220915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824001">
                  <a:extLst>
                    <a:ext uri="{9D8B030D-6E8A-4147-A177-3AD203B41FA5}">
                      <a16:colId xmlns:a16="http://schemas.microsoft.com/office/drawing/2014/main" val="3145271284"/>
                    </a:ext>
                  </a:extLst>
                </a:gridCol>
                <a:gridCol w="835732">
                  <a:extLst>
                    <a:ext uri="{9D8B030D-6E8A-4147-A177-3AD203B41FA5}">
                      <a16:colId xmlns:a16="http://schemas.microsoft.com/office/drawing/2014/main" val="1236612947"/>
                    </a:ext>
                  </a:extLst>
                </a:gridCol>
                <a:gridCol w="1870868">
                  <a:extLst>
                    <a:ext uri="{9D8B030D-6E8A-4147-A177-3AD203B41FA5}">
                      <a16:colId xmlns:a16="http://schemas.microsoft.com/office/drawing/2014/main" val="3065279172"/>
                    </a:ext>
                  </a:extLst>
                </a:gridCol>
              </a:tblGrid>
              <a:tr h="4441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B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</a:rPr>
                        <a:t>Output (Y)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6180492"/>
                  </a:ext>
                </a:extLst>
              </a:tr>
              <a:tr h="44418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5426233"/>
                  </a:ext>
                </a:extLst>
              </a:tr>
              <a:tr h="44418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6923538"/>
                  </a:ext>
                </a:extLst>
              </a:tr>
              <a:tr h="44418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4435139"/>
                  </a:ext>
                </a:extLst>
              </a:tr>
              <a:tr h="44418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6667190"/>
                  </a:ext>
                </a:extLst>
              </a:tr>
            </a:tbl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700744" y="3273704"/>
            <a:ext cx="281509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22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id-ID" alt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247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Macam-mACAm gerbang logika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id-ID" dirty="0" smtClean="0"/>
              <a:t>2. </a:t>
            </a:r>
            <a:r>
              <a:rPr lang="id-ID" dirty="0"/>
              <a:t>Gerbang AND </a:t>
            </a:r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d-ID" dirty="0" smtClean="0"/>
              <a:t>Tabel kebenaran Gerbang AND</a:t>
            </a:r>
          </a:p>
          <a:p>
            <a:endParaRPr lang="id-ID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30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66" y="3379374"/>
            <a:ext cx="3548062" cy="190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607427"/>
              </p:ext>
            </p:extLst>
          </p:nvPr>
        </p:nvGraphicFramePr>
        <p:xfrm>
          <a:off x="6858001" y="3379374"/>
          <a:ext cx="2717799" cy="190976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634303">
                  <a:extLst>
                    <a:ext uri="{9D8B030D-6E8A-4147-A177-3AD203B41FA5}">
                      <a16:colId xmlns:a16="http://schemas.microsoft.com/office/drawing/2014/main" val="2905869127"/>
                    </a:ext>
                  </a:extLst>
                </a:gridCol>
                <a:gridCol w="643333">
                  <a:extLst>
                    <a:ext uri="{9D8B030D-6E8A-4147-A177-3AD203B41FA5}">
                      <a16:colId xmlns:a16="http://schemas.microsoft.com/office/drawing/2014/main" val="1267750795"/>
                    </a:ext>
                  </a:extLst>
                </a:gridCol>
                <a:gridCol w="1440163">
                  <a:extLst>
                    <a:ext uri="{9D8B030D-6E8A-4147-A177-3AD203B41FA5}">
                      <a16:colId xmlns:a16="http://schemas.microsoft.com/office/drawing/2014/main" val="3816483400"/>
                    </a:ext>
                  </a:extLst>
                </a:gridCol>
              </a:tblGrid>
              <a:tr h="3819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B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</a:rPr>
                        <a:t>Output ( F )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1989465"/>
                  </a:ext>
                </a:extLst>
              </a:tr>
              <a:tr h="38195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8799981"/>
                  </a:ext>
                </a:extLst>
              </a:tr>
              <a:tr h="38195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8556430"/>
                  </a:ext>
                </a:extLst>
              </a:tr>
              <a:tr h="38195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1101720"/>
                  </a:ext>
                </a:extLst>
              </a:tr>
              <a:tr h="38195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6003550"/>
                  </a:ext>
                </a:extLst>
              </a:tr>
            </a:tbl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55140" y="3469475"/>
            <a:ext cx="216701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id-ID" alt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773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Macam-macam gerbang logika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id-ID" dirty="0" smtClean="0"/>
              <a:t>3. </a:t>
            </a:r>
            <a:r>
              <a:rPr lang="id-ID" dirty="0"/>
              <a:t>Interver / NOT</a:t>
            </a:r>
          </a:p>
          <a:p>
            <a:endParaRPr lang="id-ID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d-ID" dirty="0" smtClean="0"/>
              <a:t>Tabel Kebenaran NOT</a:t>
            </a:r>
          </a:p>
          <a:p>
            <a:endParaRPr lang="id-ID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4" y="3246438"/>
            <a:ext cx="3489325" cy="222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114152"/>
              </p:ext>
            </p:extLst>
          </p:nvPr>
        </p:nvGraphicFramePr>
        <p:xfrm>
          <a:off x="6338314" y="3246438"/>
          <a:ext cx="3326385" cy="2227262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1023202">
                  <a:extLst>
                    <a:ext uri="{9D8B030D-6E8A-4147-A177-3AD203B41FA5}">
                      <a16:colId xmlns:a16="http://schemas.microsoft.com/office/drawing/2014/main" val="2166038042"/>
                    </a:ext>
                  </a:extLst>
                </a:gridCol>
                <a:gridCol w="2303183">
                  <a:extLst>
                    <a:ext uri="{9D8B030D-6E8A-4147-A177-3AD203B41FA5}">
                      <a16:colId xmlns:a16="http://schemas.microsoft.com/office/drawing/2014/main" val="3006299856"/>
                    </a:ext>
                  </a:extLst>
                </a:gridCol>
              </a:tblGrid>
              <a:tr h="6437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</a:rPr>
                        <a:t>Output (Y)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1052254"/>
                  </a:ext>
                </a:extLst>
              </a:tr>
              <a:tr h="75215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4083920"/>
                  </a:ext>
                </a:extLst>
              </a:tr>
              <a:tr h="83140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6728906"/>
                  </a:ext>
                </a:extLst>
              </a:tr>
            </a:tbl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338950" y="3337174"/>
            <a:ext cx="2502609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kumimoji="0" lang="id-ID" alt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61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d-ID" dirty="0" smtClean="0"/>
              <a:t>Tabel kebenaran NAND</a:t>
            </a:r>
          </a:p>
          <a:p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id-ID" dirty="0" smtClean="0"/>
              <a:t>4. </a:t>
            </a:r>
            <a:r>
              <a:rPr lang="id-ID" dirty="0"/>
              <a:t>Gerbang NAND </a:t>
            </a:r>
          </a:p>
          <a:p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Macam-macam gerbang logika</a:t>
            </a:r>
            <a:endParaRPr lang="id-ID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383" y="3288922"/>
            <a:ext cx="4305300" cy="245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27443"/>
              </p:ext>
            </p:extLst>
          </p:nvPr>
        </p:nvGraphicFramePr>
        <p:xfrm>
          <a:off x="6601460" y="3288922"/>
          <a:ext cx="3359404" cy="245110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84047">
                  <a:extLst>
                    <a:ext uri="{9D8B030D-6E8A-4147-A177-3AD203B41FA5}">
                      <a16:colId xmlns:a16="http://schemas.microsoft.com/office/drawing/2014/main" val="3484945402"/>
                    </a:ext>
                  </a:extLst>
                </a:gridCol>
                <a:gridCol w="795208">
                  <a:extLst>
                    <a:ext uri="{9D8B030D-6E8A-4147-A177-3AD203B41FA5}">
                      <a16:colId xmlns:a16="http://schemas.microsoft.com/office/drawing/2014/main" val="978777027"/>
                    </a:ext>
                  </a:extLst>
                </a:gridCol>
                <a:gridCol w="1780149">
                  <a:extLst>
                    <a:ext uri="{9D8B030D-6E8A-4147-A177-3AD203B41FA5}">
                      <a16:colId xmlns:a16="http://schemas.microsoft.com/office/drawing/2014/main" val="3025889964"/>
                    </a:ext>
                  </a:extLst>
                </a:gridCol>
              </a:tblGrid>
              <a:tr h="4902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</a:rPr>
                        <a:t>Output (Y)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318821"/>
                  </a:ext>
                </a:extLst>
              </a:tr>
              <a:tr h="49022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7526832"/>
                  </a:ext>
                </a:extLst>
              </a:tr>
              <a:tr h="49022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900792"/>
                  </a:ext>
                </a:extLst>
              </a:tr>
              <a:tr h="49022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9886278"/>
                  </a:ext>
                </a:extLst>
              </a:tr>
              <a:tr h="49022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5504331"/>
                  </a:ext>
                </a:extLst>
              </a:tr>
            </a:tbl>
          </a:graphicData>
        </a:graphic>
      </p:graphicFrame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600825" y="3379023"/>
            <a:ext cx="2678594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kumimoji="0" lang="id-ID" alt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2128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Macam-macam gerbang logika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dirty="0" smtClean="0"/>
              <a:t>5. </a:t>
            </a:r>
            <a:r>
              <a:rPr lang="id-ID" dirty="0"/>
              <a:t>Gerbang </a:t>
            </a:r>
            <a:r>
              <a:rPr lang="id-ID" dirty="0" smtClean="0"/>
              <a:t>NOR</a:t>
            </a:r>
          </a:p>
          <a:p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d-ID" dirty="0" smtClean="0"/>
              <a:t>Tabel kebenaran NOR</a:t>
            </a:r>
          </a:p>
          <a:p>
            <a:endParaRPr lang="id-ID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72" y="3240088"/>
            <a:ext cx="3219450" cy="249993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54026"/>
              </p:ext>
            </p:extLst>
          </p:nvPr>
        </p:nvGraphicFramePr>
        <p:xfrm>
          <a:off x="6380478" y="3240088"/>
          <a:ext cx="3580387" cy="2499940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835622">
                  <a:extLst>
                    <a:ext uri="{9D8B030D-6E8A-4147-A177-3AD203B41FA5}">
                      <a16:colId xmlns:a16="http://schemas.microsoft.com/office/drawing/2014/main" val="2603479149"/>
                    </a:ext>
                  </a:extLst>
                </a:gridCol>
                <a:gridCol w="847517">
                  <a:extLst>
                    <a:ext uri="{9D8B030D-6E8A-4147-A177-3AD203B41FA5}">
                      <a16:colId xmlns:a16="http://schemas.microsoft.com/office/drawing/2014/main" val="3741291171"/>
                    </a:ext>
                  </a:extLst>
                </a:gridCol>
                <a:gridCol w="1897248">
                  <a:extLst>
                    <a:ext uri="{9D8B030D-6E8A-4147-A177-3AD203B41FA5}">
                      <a16:colId xmlns:a16="http://schemas.microsoft.com/office/drawing/2014/main" val="1652523381"/>
                    </a:ext>
                  </a:extLst>
                </a:gridCol>
              </a:tblGrid>
              <a:tr h="4999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</a:rPr>
                        <a:t>Output (Y)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075366"/>
                  </a:ext>
                </a:extLst>
              </a:tr>
              <a:tr h="499988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2124726"/>
                  </a:ext>
                </a:extLst>
              </a:tr>
              <a:tr h="499988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2493828"/>
                  </a:ext>
                </a:extLst>
              </a:tr>
              <a:tr h="499988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8976581"/>
                  </a:ext>
                </a:extLst>
              </a:tr>
              <a:tr h="499988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9625145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379843" y="3240089"/>
            <a:ext cx="285479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7002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Macam-macam gerbang logika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id-ID" dirty="0" smtClean="0"/>
              <a:t>6. </a:t>
            </a:r>
            <a:r>
              <a:rPr lang="id-ID" dirty="0"/>
              <a:t>Gerbang XOR</a:t>
            </a:r>
          </a:p>
          <a:p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d-ID" dirty="0" smtClean="0"/>
              <a:t>Tabel kebenaran XOR</a:t>
            </a:r>
          </a:p>
          <a:p>
            <a:endParaRPr lang="id-ID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1" y="3350834"/>
            <a:ext cx="3530600" cy="238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774447"/>
              </p:ext>
            </p:extLst>
          </p:nvPr>
        </p:nvGraphicFramePr>
        <p:xfrm>
          <a:off x="6487160" y="3350834"/>
          <a:ext cx="3473704" cy="238919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810723">
                  <a:extLst>
                    <a:ext uri="{9D8B030D-6E8A-4147-A177-3AD203B41FA5}">
                      <a16:colId xmlns:a16="http://schemas.microsoft.com/office/drawing/2014/main" val="2259822420"/>
                    </a:ext>
                  </a:extLst>
                </a:gridCol>
                <a:gridCol w="822264">
                  <a:extLst>
                    <a:ext uri="{9D8B030D-6E8A-4147-A177-3AD203B41FA5}">
                      <a16:colId xmlns:a16="http://schemas.microsoft.com/office/drawing/2014/main" val="106832411"/>
                    </a:ext>
                  </a:extLst>
                </a:gridCol>
                <a:gridCol w="1840717">
                  <a:extLst>
                    <a:ext uri="{9D8B030D-6E8A-4147-A177-3AD203B41FA5}">
                      <a16:colId xmlns:a16="http://schemas.microsoft.com/office/drawing/2014/main" val="3519327267"/>
                    </a:ext>
                  </a:extLst>
                </a:gridCol>
              </a:tblGrid>
              <a:tr h="4778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</a:rPr>
                        <a:t>Output (Y)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2386439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6867131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9227631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5945268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8223670"/>
                  </a:ext>
                </a:extLst>
              </a:tr>
            </a:tbl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486525" y="3350835"/>
            <a:ext cx="2769730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5206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Macam-macam gerbang logika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id-ID" dirty="0" smtClean="0"/>
              <a:t>7. </a:t>
            </a:r>
            <a:r>
              <a:rPr lang="id-ID" dirty="0"/>
              <a:t>Gerbang XNOR </a:t>
            </a:r>
          </a:p>
          <a:p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d-ID" dirty="0" smtClean="0"/>
              <a:t>Tabel kebenaran XNOR</a:t>
            </a:r>
          </a:p>
          <a:p>
            <a:endParaRPr lang="id-ID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072" y="3479422"/>
            <a:ext cx="3219450" cy="19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061530"/>
              </p:ext>
            </p:extLst>
          </p:nvPr>
        </p:nvGraphicFramePr>
        <p:xfrm>
          <a:off x="6338314" y="3479422"/>
          <a:ext cx="3622549" cy="190538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45462">
                  <a:extLst>
                    <a:ext uri="{9D8B030D-6E8A-4147-A177-3AD203B41FA5}">
                      <a16:colId xmlns:a16="http://schemas.microsoft.com/office/drawing/2014/main" val="1791654291"/>
                    </a:ext>
                  </a:extLst>
                </a:gridCol>
                <a:gridCol w="857497">
                  <a:extLst>
                    <a:ext uri="{9D8B030D-6E8A-4147-A177-3AD203B41FA5}">
                      <a16:colId xmlns:a16="http://schemas.microsoft.com/office/drawing/2014/main" val="1444675013"/>
                    </a:ext>
                  </a:extLst>
                </a:gridCol>
                <a:gridCol w="1919590">
                  <a:extLst>
                    <a:ext uri="{9D8B030D-6E8A-4147-A177-3AD203B41FA5}">
                      <a16:colId xmlns:a16="http://schemas.microsoft.com/office/drawing/2014/main" val="1533779745"/>
                    </a:ext>
                  </a:extLst>
                </a:gridCol>
              </a:tblGrid>
              <a:tr h="3810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</a:rPr>
                        <a:t>Output (Y)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7947510"/>
                  </a:ext>
                </a:extLst>
              </a:tr>
              <a:tr h="381076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3926073"/>
                  </a:ext>
                </a:extLst>
              </a:tr>
              <a:tr h="381076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873804"/>
                  </a:ext>
                </a:extLst>
              </a:tr>
              <a:tr h="381076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0681821"/>
                  </a:ext>
                </a:extLst>
              </a:tr>
              <a:tr h="381076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5618626"/>
                  </a:ext>
                </a:extLst>
              </a:tr>
            </a:tbl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337680" y="3569523"/>
            <a:ext cx="2888411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62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kumimoji="0" lang="id-ID" alt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5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69</TotalTime>
  <Words>271</Words>
  <Application>Microsoft Office PowerPoint</Application>
  <PresentationFormat>Widescreen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Times New Roman</vt:lpstr>
      <vt:lpstr>Parcel</vt:lpstr>
      <vt:lpstr> Gerbang-gerbang Sistem Digital dan Logika Dasar </vt:lpstr>
      <vt:lpstr>Gerbang logika ???   Gerbang Logika adalah rangkaian dengan satu atau lebih dari satu sinyal masukan tetapi hanya menghasilkan satu sinyal berupa tegangan tinggi atau tegangan rendah. </vt:lpstr>
      <vt:lpstr>Macam-macam gerbang logika</vt:lpstr>
      <vt:lpstr>Macam-mACAm gerbang logika</vt:lpstr>
      <vt:lpstr>Macam-macam gerbang logika</vt:lpstr>
      <vt:lpstr>Macam-macam gerbang logika</vt:lpstr>
      <vt:lpstr>Macam-macam gerbang logika</vt:lpstr>
      <vt:lpstr>Macam-macam gerbang logika</vt:lpstr>
      <vt:lpstr>Macam-macam gerbang logika</vt:lpstr>
      <vt:lpstr>Macam-macam gerbang logika (RINGKASAN)</vt:lpstr>
      <vt:lpstr> Penerapan Gerbang Logika Dalam Kehidupan Sehari-hari </vt:lpstr>
      <vt:lpstr>Kelebihan dan kekurangan alat digital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Gerbang-gerbang Sistem Digital dan Logika Dasar</dc:title>
  <dc:creator>Lenovo</dc:creator>
  <cp:lastModifiedBy>Lenovo</cp:lastModifiedBy>
  <cp:revision>13</cp:revision>
  <dcterms:created xsi:type="dcterms:W3CDTF">2019-04-05T06:20:26Z</dcterms:created>
  <dcterms:modified xsi:type="dcterms:W3CDTF">2019-04-07T10:51:32Z</dcterms:modified>
</cp:coreProperties>
</file>