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63" r:id="rId5"/>
    <p:sldId id="272" r:id="rId6"/>
    <p:sldId id="273" r:id="rId7"/>
    <p:sldId id="275" r:id="rId9"/>
    <p:sldId id="276" r:id="rId10"/>
    <p:sldId id="258" r:id="rId11"/>
    <p:sldId id="259" r:id="rId12"/>
    <p:sldId id="265" r:id="rId13"/>
    <p:sldId id="260" r:id="rId14"/>
    <p:sldId id="261" r:id="rId15"/>
    <p:sldId id="264"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360" y="-96"/>
      </p:cViewPr>
      <p:guideLst>
        <p:guide orient="horz" pos="2160"/>
        <p:guide pos="3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357DDA6-139E-4A71-A4EA-5F782339870D}" type="datetimeFigureOut">
              <a:rPr lang="en-ID" smtClean="0"/>
            </a:fld>
            <a:endParaRPr lang="en-ID"/>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D"/>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5B9F512-B20C-46D5-AE46-A07E153F5AA8}" type="slidenum">
              <a:rPr lang="en-ID" smtClean="0"/>
            </a:fld>
            <a:endParaRPr lang="en-ID"/>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357DDA6-139E-4A71-A4EA-5F782339870D}" type="datetimeFigureOut">
              <a:rPr lang="en-ID" smtClean="0"/>
            </a:fld>
            <a:endParaRPr lang="en-ID"/>
          </a:p>
        </p:txBody>
      </p:sp>
      <p:sp>
        <p:nvSpPr>
          <p:cNvPr id="5" name="Footer Placeholder 4"/>
          <p:cNvSpPr>
            <a:spLocks noGrp="1"/>
          </p:cNvSpPr>
          <p:nvPr>
            <p:ph type="ftr" sz="quarter" idx="11"/>
          </p:nvPr>
        </p:nvSpPr>
        <p:spPr/>
        <p:txBody>
          <a:bodyPr/>
          <a:p>
            <a:endParaRPr lang="en-ID"/>
          </a:p>
        </p:txBody>
      </p:sp>
      <p:sp>
        <p:nvSpPr>
          <p:cNvPr id="6" name="Slide Number Placeholder 5"/>
          <p:cNvSpPr>
            <a:spLocks noGrp="1"/>
          </p:cNvSpPr>
          <p:nvPr>
            <p:ph type="sldNum" sz="quarter" idx="12"/>
          </p:nvPr>
        </p:nvSpPr>
        <p:spPr/>
        <p:txBody>
          <a:bodyPr/>
          <a:p>
            <a:fld id="{E5B9F512-B20C-46D5-AE46-A07E153F5AA8}" type="slidenum">
              <a:rPr lang="en-ID" smtClean="0"/>
            </a:fld>
            <a:endParaRPr lang="en-ID"/>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357DDA6-139E-4A71-A4EA-5F782339870D}" type="datetimeFigureOut">
              <a:rPr lang="en-ID" smtClean="0"/>
            </a:fld>
            <a:endParaRPr lang="en-ID"/>
          </a:p>
        </p:txBody>
      </p:sp>
      <p:sp>
        <p:nvSpPr>
          <p:cNvPr id="5" name="Footer Placeholder 4"/>
          <p:cNvSpPr>
            <a:spLocks noGrp="1"/>
          </p:cNvSpPr>
          <p:nvPr>
            <p:ph type="ftr" sz="quarter" idx="11"/>
          </p:nvPr>
        </p:nvSpPr>
        <p:spPr/>
        <p:txBody>
          <a:bodyPr/>
          <a:p>
            <a:endParaRPr lang="en-ID"/>
          </a:p>
        </p:txBody>
      </p:sp>
      <p:sp>
        <p:nvSpPr>
          <p:cNvPr id="6" name="Slide Number Placeholder 5"/>
          <p:cNvSpPr>
            <a:spLocks noGrp="1"/>
          </p:cNvSpPr>
          <p:nvPr>
            <p:ph type="sldNum" sz="quarter" idx="12"/>
          </p:nvPr>
        </p:nvSpPr>
        <p:spPr/>
        <p:txBody>
          <a:bodyPr/>
          <a:p>
            <a:fld id="{E5B9F512-B20C-46D5-AE46-A07E153F5AA8}" type="slidenum">
              <a:rPr lang="en-ID" smtClean="0"/>
            </a:fld>
            <a:endParaRPr lang="en-ID"/>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357DDA6-139E-4A71-A4EA-5F782339870D}" type="datetimeFigureOut">
              <a:rPr lang="en-ID" smtClean="0"/>
            </a:fld>
            <a:endParaRPr lang="en-ID"/>
          </a:p>
        </p:txBody>
      </p:sp>
      <p:sp>
        <p:nvSpPr>
          <p:cNvPr id="5" name="Footer Placeholder 4"/>
          <p:cNvSpPr>
            <a:spLocks noGrp="1"/>
          </p:cNvSpPr>
          <p:nvPr>
            <p:ph type="ftr" sz="quarter" idx="11"/>
          </p:nvPr>
        </p:nvSpPr>
        <p:spPr/>
        <p:txBody>
          <a:bodyPr/>
          <a:p>
            <a:endParaRPr lang="en-ID"/>
          </a:p>
        </p:txBody>
      </p:sp>
      <p:sp>
        <p:nvSpPr>
          <p:cNvPr id="6" name="Slide Number Placeholder 5"/>
          <p:cNvSpPr>
            <a:spLocks noGrp="1"/>
          </p:cNvSpPr>
          <p:nvPr>
            <p:ph type="sldNum" sz="quarter" idx="12"/>
          </p:nvPr>
        </p:nvSpPr>
        <p:spPr/>
        <p:txBody>
          <a:bodyPr/>
          <a:p>
            <a:fld id="{E5B9F512-B20C-46D5-AE46-A07E153F5AA8}" type="slidenum">
              <a:rPr lang="en-ID" smtClean="0"/>
            </a:fld>
            <a:endParaRPr lang="en-ID"/>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357DDA6-139E-4A71-A4EA-5F782339870D}" type="datetimeFigureOut">
              <a:rPr lang="en-ID" smtClean="0"/>
            </a:fld>
            <a:endParaRPr lang="en-ID"/>
          </a:p>
        </p:txBody>
      </p:sp>
      <p:sp>
        <p:nvSpPr>
          <p:cNvPr id="5" name="Footer Placeholder 4"/>
          <p:cNvSpPr>
            <a:spLocks noGrp="1"/>
          </p:cNvSpPr>
          <p:nvPr>
            <p:ph type="ftr" sz="quarter" idx="11"/>
          </p:nvPr>
        </p:nvSpPr>
        <p:spPr/>
        <p:txBody>
          <a:bodyPr/>
          <a:p>
            <a:endParaRPr lang="en-ID"/>
          </a:p>
        </p:txBody>
      </p:sp>
      <p:sp>
        <p:nvSpPr>
          <p:cNvPr id="6" name="Slide Number Placeholder 5"/>
          <p:cNvSpPr>
            <a:spLocks noGrp="1"/>
          </p:cNvSpPr>
          <p:nvPr>
            <p:ph type="sldNum" sz="quarter" idx="12"/>
          </p:nvPr>
        </p:nvSpPr>
        <p:spPr/>
        <p:txBody>
          <a:bodyPr/>
          <a:p>
            <a:fld id="{E5B9F512-B20C-46D5-AE46-A07E153F5AA8}" type="slidenum">
              <a:rPr lang="en-ID" smtClean="0"/>
            </a:fld>
            <a:endParaRPr lang="en-ID"/>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357DDA6-139E-4A71-A4EA-5F782339870D}" type="datetimeFigureOut">
              <a:rPr lang="en-ID" smtClean="0"/>
            </a:fld>
            <a:endParaRPr lang="en-ID"/>
          </a:p>
        </p:txBody>
      </p:sp>
      <p:sp>
        <p:nvSpPr>
          <p:cNvPr id="6" name="Footer Placeholder 5"/>
          <p:cNvSpPr>
            <a:spLocks noGrp="1"/>
          </p:cNvSpPr>
          <p:nvPr>
            <p:ph type="ftr" sz="quarter" idx="11"/>
          </p:nvPr>
        </p:nvSpPr>
        <p:spPr/>
        <p:txBody>
          <a:bodyPr/>
          <a:p>
            <a:endParaRPr lang="en-ID"/>
          </a:p>
        </p:txBody>
      </p:sp>
      <p:sp>
        <p:nvSpPr>
          <p:cNvPr id="7" name="Slide Number Placeholder 6"/>
          <p:cNvSpPr>
            <a:spLocks noGrp="1"/>
          </p:cNvSpPr>
          <p:nvPr>
            <p:ph type="sldNum" sz="quarter" idx="12"/>
          </p:nvPr>
        </p:nvSpPr>
        <p:spPr/>
        <p:txBody>
          <a:bodyPr/>
          <a:p>
            <a:fld id="{E5B9F512-B20C-46D5-AE46-A07E153F5AA8}" type="slidenum">
              <a:rPr lang="en-ID" smtClean="0"/>
            </a:fld>
            <a:endParaRPr lang="en-ID"/>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357DDA6-139E-4A71-A4EA-5F782339870D}" type="datetimeFigureOut">
              <a:rPr lang="en-ID" smtClean="0"/>
            </a:fld>
            <a:endParaRPr lang="en-ID"/>
          </a:p>
        </p:txBody>
      </p:sp>
      <p:sp>
        <p:nvSpPr>
          <p:cNvPr id="8" name="Footer Placeholder 7"/>
          <p:cNvSpPr>
            <a:spLocks noGrp="1"/>
          </p:cNvSpPr>
          <p:nvPr>
            <p:ph type="ftr" sz="quarter" idx="11"/>
          </p:nvPr>
        </p:nvSpPr>
        <p:spPr/>
        <p:txBody>
          <a:bodyPr/>
          <a:p>
            <a:endParaRPr lang="en-ID"/>
          </a:p>
        </p:txBody>
      </p:sp>
      <p:sp>
        <p:nvSpPr>
          <p:cNvPr id="9" name="Slide Number Placeholder 8"/>
          <p:cNvSpPr>
            <a:spLocks noGrp="1"/>
          </p:cNvSpPr>
          <p:nvPr>
            <p:ph type="sldNum" sz="quarter" idx="12"/>
          </p:nvPr>
        </p:nvSpPr>
        <p:spPr/>
        <p:txBody>
          <a:bodyPr/>
          <a:p>
            <a:fld id="{E5B9F512-B20C-46D5-AE46-A07E153F5AA8}" type="slidenum">
              <a:rPr lang="en-ID" smtClean="0"/>
            </a:fld>
            <a:endParaRPr lang="en-ID"/>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357DDA6-139E-4A71-A4EA-5F782339870D}" type="datetimeFigureOut">
              <a:rPr lang="en-ID" smtClean="0"/>
            </a:fld>
            <a:endParaRPr lang="en-ID"/>
          </a:p>
        </p:txBody>
      </p:sp>
      <p:sp>
        <p:nvSpPr>
          <p:cNvPr id="4" name="Footer Placeholder 3"/>
          <p:cNvSpPr>
            <a:spLocks noGrp="1"/>
          </p:cNvSpPr>
          <p:nvPr>
            <p:ph type="ftr" sz="quarter" idx="11"/>
          </p:nvPr>
        </p:nvSpPr>
        <p:spPr/>
        <p:txBody>
          <a:bodyPr/>
          <a:p>
            <a:endParaRPr lang="en-ID"/>
          </a:p>
        </p:txBody>
      </p:sp>
      <p:sp>
        <p:nvSpPr>
          <p:cNvPr id="5" name="Slide Number Placeholder 4"/>
          <p:cNvSpPr>
            <a:spLocks noGrp="1"/>
          </p:cNvSpPr>
          <p:nvPr>
            <p:ph type="sldNum" sz="quarter" idx="12"/>
          </p:nvPr>
        </p:nvSpPr>
        <p:spPr/>
        <p:txBody>
          <a:bodyPr/>
          <a:p>
            <a:fld id="{E5B9F512-B20C-46D5-AE46-A07E153F5AA8}" type="slidenum">
              <a:rPr lang="en-ID" smtClean="0"/>
            </a:fld>
            <a:endParaRPr lang="en-ID"/>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357DDA6-139E-4A71-A4EA-5F782339870D}" type="datetimeFigureOut">
              <a:rPr lang="en-ID" smtClean="0"/>
            </a:fld>
            <a:endParaRPr lang="en-ID"/>
          </a:p>
        </p:txBody>
      </p:sp>
      <p:sp>
        <p:nvSpPr>
          <p:cNvPr id="3" name="Footer Placeholder 2"/>
          <p:cNvSpPr>
            <a:spLocks noGrp="1"/>
          </p:cNvSpPr>
          <p:nvPr>
            <p:ph type="ftr" sz="quarter" idx="11"/>
          </p:nvPr>
        </p:nvSpPr>
        <p:spPr/>
        <p:txBody>
          <a:bodyPr/>
          <a:p>
            <a:endParaRPr lang="en-ID"/>
          </a:p>
        </p:txBody>
      </p:sp>
      <p:sp>
        <p:nvSpPr>
          <p:cNvPr id="4" name="Slide Number Placeholder 3"/>
          <p:cNvSpPr>
            <a:spLocks noGrp="1"/>
          </p:cNvSpPr>
          <p:nvPr>
            <p:ph type="sldNum" sz="quarter" idx="12"/>
          </p:nvPr>
        </p:nvSpPr>
        <p:spPr/>
        <p:txBody>
          <a:bodyPr/>
          <a:p>
            <a:fld id="{E5B9F512-B20C-46D5-AE46-A07E153F5AA8}" type="slidenum">
              <a:rPr lang="en-ID" smtClean="0"/>
            </a:fld>
            <a:endParaRPr lang="en-ID"/>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357DDA6-139E-4A71-A4EA-5F782339870D}" type="datetimeFigureOut">
              <a:rPr lang="en-ID" smtClean="0"/>
            </a:fld>
            <a:endParaRPr lang="en-ID"/>
          </a:p>
        </p:txBody>
      </p:sp>
      <p:sp>
        <p:nvSpPr>
          <p:cNvPr id="6" name="Footer Placeholder 5"/>
          <p:cNvSpPr>
            <a:spLocks noGrp="1"/>
          </p:cNvSpPr>
          <p:nvPr>
            <p:ph type="ftr" sz="quarter" idx="11"/>
          </p:nvPr>
        </p:nvSpPr>
        <p:spPr/>
        <p:txBody>
          <a:bodyPr/>
          <a:p>
            <a:endParaRPr lang="en-ID"/>
          </a:p>
        </p:txBody>
      </p:sp>
      <p:sp>
        <p:nvSpPr>
          <p:cNvPr id="7" name="Slide Number Placeholder 6"/>
          <p:cNvSpPr>
            <a:spLocks noGrp="1"/>
          </p:cNvSpPr>
          <p:nvPr>
            <p:ph type="sldNum" sz="quarter" idx="12"/>
          </p:nvPr>
        </p:nvSpPr>
        <p:spPr/>
        <p:txBody>
          <a:bodyPr/>
          <a:p>
            <a:fld id="{E5B9F512-B20C-46D5-AE46-A07E153F5AA8}" type="slidenum">
              <a:rPr lang="en-ID" smtClean="0"/>
            </a:fld>
            <a:endParaRPr lang="en-ID"/>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357DDA6-139E-4A71-A4EA-5F782339870D}" type="datetimeFigureOut">
              <a:rPr lang="en-ID" smtClean="0"/>
            </a:fld>
            <a:endParaRPr lang="en-ID"/>
          </a:p>
        </p:txBody>
      </p:sp>
      <p:sp>
        <p:nvSpPr>
          <p:cNvPr id="6" name="Footer Placeholder 5"/>
          <p:cNvSpPr>
            <a:spLocks noGrp="1"/>
          </p:cNvSpPr>
          <p:nvPr>
            <p:ph type="ftr" sz="quarter" idx="11"/>
          </p:nvPr>
        </p:nvSpPr>
        <p:spPr/>
        <p:txBody>
          <a:bodyPr/>
          <a:p>
            <a:endParaRPr lang="en-ID"/>
          </a:p>
        </p:txBody>
      </p:sp>
      <p:sp>
        <p:nvSpPr>
          <p:cNvPr id="7" name="Slide Number Placeholder 6"/>
          <p:cNvSpPr>
            <a:spLocks noGrp="1"/>
          </p:cNvSpPr>
          <p:nvPr>
            <p:ph type="sldNum" sz="quarter" idx="12"/>
          </p:nvPr>
        </p:nvSpPr>
        <p:spPr/>
        <p:txBody>
          <a:bodyPr/>
          <a:p>
            <a:fld id="{E5B9F512-B20C-46D5-AE46-A07E153F5AA8}" type="slidenum">
              <a:rPr lang="en-ID" smtClean="0"/>
            </a:fld>
            <a:endParaRPr lang="en-ID"/>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357DDA6-139E-4A71-A4EA-5F782339870D}" type="datetimeFigureOut">
              <a:rPr lang="en-ID" smtClean="0"/>
            </a:fld>
            <a:endParaRPr lang="en-ID"/>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D"/>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E5B9F512-B20C-46D5-AE46-A07E153F5AA8}" type="slidenum">
              <a:rPr lang="en-ID" smtClean="0"/>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hyperlink" Target="https://fauziahrizqy.files.wordpress.com/2013/06/tk-berdetak.png" TargetMode="External"/><Relationship Id="rId2" Type="http://schemas.openxmlformats.org/officeDocument/2006/relationships/image" Target="../media/image11.png"/><Relationship Id="rId1" Type="http://schemas.openxmlformats.org/officeDocument/2006/relationships/hyperlink" Target="https://fauziahrizqy.files.wordpress.com/2013/06/rl-berdetak.p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fauziahrizqy.files.wordpress.com/2013/06/tk-d.png" TargetMode="External"/><Relationship Id="rId4" Type="http://schemas.openxmlformats.org/officeDocument/2006/relationships/image" Target="../media/image14.png"/><Relationship Id="rId3" Type="http://schemas.openxmlformats.org/officeDocument/2006/relationships/hyperlink" Target="https://fauziahrizqy.files.wordpress.com/2013/06/simlog-d.png" TargetMode="External"/><Relationship Id="rId2" Type="http://schemas.openxmlformats.org/officeDocument/2006/relationships/image" Target="../media/image13.png"/><Relationship Id="rId1" Type="http://schemas.openxmlformats.org/officeDocument/2006/relationships/hyperlink" Target="https://fauziahrizqy.files.wordpress.com/2013/06/rl-d.p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hyperlink" Target="https://fauziahrizqy.files.wordpress.com/2013/06/tk-ff-rs.png" TargetMode="External"/><Relationship Id="rId4" Type="http://schemas.openxmlformats.org/officeDocument/2006/relationships/image" Target="../media/image9.png"/><Relationship Id="rId3" Type="http://schemas.openxmlformats.org/officeDocument/2006/relationships/hyperlink" Target="https://fauziahrizqy.files.wordpress.com/2013/06/nand-gate.png" TargetMode="External"/><Relationship Id="rId2" Type="http://schemas.openxmlformats.org/officeDocument/2006/relationships/image" Target="../media/image8.png"/><Relationship Id="rId1" Type="http://schemas.openxmlformats.org/officeDocument/2006/relationships/hyperlink" Target="https://fauziahrizqy.files.wordpress.com/2013/06/rl-ff-rs.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70840" y="382905"/>
            <a:ext cx="6460490" cy="2245360"/>
          </a:xfrm>
          <a:prstGeom prst="rect">
            <a:avLst/>
          </a:prstGeom>
          <a:noFill/>
        </p:spPr>
        <p:txBody>
          <a:bodyPr wrap="none" rtlCol="0">
            <a:spAutoFit/>
          </a:bodyPr>
          <a:p>
            <a:pPr algn="l"/>
            <a:r>
              <a:rPr lang="en-US" sz="4400"/>
              <a:t>Kelompok 7</a:t>
            </a:r>
            <a:endParaRPr lang="en-US"/>
          </a:p>
          <a:p>
            <a:pPr marL="285750" indent="-285750" algn="l">
              <a:buFont typeface="Arial" panose="020B0604020202020204" pitchFamily="34" charset="0"/>
              <a:buChar char="•"/>
            </a:pPr>
            <a:r>
              <a:rPr lang="en-US" sz="2400"/>
              <a:t>Embong Octavianto		(18.11.0009)</a:t>
            </a:r>
            <a:endParaRPr lang="en-US" sz="2400"/>
          </a:p>
          <a:p>
            <a:pPr marL="285750" indent="-285750" algn="l">
              <a:buFont typeface="Arial" panose="020B0604020202020204" pitchFamily="34" charset="0"/>
              <a:buChar char="•"/>
            </a:pPr>
            <a:r>
              <a:rPr lang="en-US" sz="2400"/>
              <a:t>Ilham Galis Paramarta		(18.11.0135)</a:t>
            </a:r>
            <a:endParaRPr lang="en-US" sz="2400"/>
          </a:p>
          <a:p>
            <a:pPr marL="285750" indent="-285750" algn="l">
              <a:buFont typeface="Arial" panose="020B0604020202020204" pitchFamily="34" charset="0"/>
              <a:buChar char="•"/>
            </a:pPr>
            <a:r>
              <a:rPr lang="en-US" sz="2400"/>
              <a:t>Dimas Cahyo Nur Aditya		(18.11.0031)</a:t>
            </a:r>
            <a:endParaRPr lang="en-US" sz="2400"/>
          </a:p>
          <a:p>
            <a:pPr marL="285750" indent="-285750" algn="l">
              <a:buFont typeface="Arial" panose="020B0604020202020204" pitchFamily="34" charset="0"/>
              <a:buChar char="•"/>
            </a:pPr>
            <a:r>
              <a:rPr lang="en-US" sz="2400"/>
              <a:t>Bangun Apriansyah		(18.11.0042)</a:t>
            </a:r>
            <a:endParaRPr lang="en-US" sz="2400"/>
          </a:p>
        </p:txBody>
      </p:sp>
      <p:sp>
        <p:nvSpPr>
          <p:cNvPr id="5" name="Text Box 4"/>
          <p:cNvSpPr txBox="1"/>
          <p:nvPr/>
        </p:nvSpPr>
        <p:spPr>
          <a:xfrm>
            <a:off x="2952115" y="4547870"/>
            <a:ext cx="6288405" cy="1568450"/>
          </a:xfrm>
          <a:prstGeom prst="rect">
            <a:avLst/>
          </a:prstGeom>
          <a:noFill/>
        </p:spPr>
        <p:txBody>
          <a:bodyPr wrap="none" rtlCol="0">
            <a:spAutoFit/>
          </a:bodyPr>
          <a:p>
            <a:pPr algn="ctr"/>
            <a:r>
              <a:rPr lang="en-US" sz="4800"/>
              <a:t>Rangkaian  Sekuensial</a:t>
            </a:r>
            <a:endParaRPr lang="en-US" sz="4800"/>
          </a:p>
          <a:p>
            <a:pPr algn="ctr"/>
            <a:r>
              <a:rPr lang="en-US" sz="4800"/>
              <a:t>RS Flip-Flop &amp; D Flip-flop</a:t>
            </a:r>
            <a:endParaRPr lang="en-US"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514" y="125282"/>
            <a:ext cx="10515600" cy="1325563"/>
          </a:xfrm>
        </p:spPr>
        <p:txBody>
          <a:bodyPr/>
          <a:lstStyle/>
          <a:p>
            <a:pPr marL="742950" indent="-742950">
              <a:buFont typeface="+mj-lt"/>
              <a:buAutoNum type="arabicPeriod" startAt="2"/>
            </a:pPr>
            <a:r>
              <a:rPr lang="id-ID" b="1" dirty="0"/>
              <a:t>Flip Flop RS Terdetak</a:t>
            </a:r>
            <a:endParaRPr lang="id-ID" dirty="0"/>
          </a:p>
        </p:txBody>
      </p:sp>
      <p:sp>
        <p:nvSpPr>
          <p:cNvPr id="3" name="Content Placeholder 2"/>
          <p:cNvSpPr>
            <a:spLocks noGrp="1"/>
          </p:cNvSpPr>
          <p:nvPr>
            <p:ph idx="1"/>
          </p:nvPr>
        </p:nvSpPr>
        <p:spPr>
          <a:xfrm>
            <a:off x="403484" y="1211027"/>
            <a:ext cx="11498705" cy="5519557"/>
          </a:xfrm>
        </p:spPr>
        <p:txBody>
          <a:bodyPr>
            <a:normAutofit lnSpcReduction="20000"/>
          </a:bodyPr>
          <a:lstStyle/>
          <a:p>
            <a:r>
              <a:rPr lang="id-ID" sz="2400" dirty="0"/>
              <a:t>Flip Flop RS dikembangkan dengan ditambah masukan untuk sinyal pendetak (clock), maka disebut Flip Flop RS Terdetak (clocked SR flip flop). </a:t>
            </a:r>
            <a:r>
              <a:rPr lang="id-ID" sz="2400" dirty="0" smtClean="0"/>
              <a:t>Pada </a:t>
            </a:r>
            <a:r>
              <a:rPr lang="id-ID" sz="2400" dirty="0"/>
              <a:t>hakikatnya prinsip keduanya sama, tetapi oerasi pengendalian masukan dan keluarannya berbeda. Flip Flop RS terdetak ini harus menyesuaikan diri dengan sinyal pendetak atau menyingkronkan diri dengan sinyal pendetak. </a:t>
            </a:r>
            <a:endParaRPr lang="id-ID" sz="2400" dirty="0" smtClean="0"/>
          </a:p>
          <a:p>
            <a:r>
              <a:rPr lang="id-ID" sz="2400" dirty="0" smtClean="0"/>
              <a:t>Apabila </a:t>
            </a:r>
            <a:r>
              <a:rPr lang="id-ID" sz="2400" dirty="0"/>
              <a:t>sinyal pendetak masukan pada logika 0, maka data yang masuk pada R dan S tidak akan ditanggapi atau diproses oleh flip flop, sehingga keluaran Q tetap tidak berubah. Jika sinyal pendetak berubah dari logika 0 menjadi 1, seketika itu masukan SET dan RESET akan ditanggapi, sehingga keluaran Q berubah. Pengoperasian flip flop SR terdetak disebut secara serempak atau sinkron. Dinamakan sinkron karena bekerjanya menyesuaikan dengan irama waktu sinyal pendetak.</a:t>
            </a:r>
            <a:endParaRPr lang="id-ID" dirty="0"/>
          </a:p>
          <a:p>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022" y="367937"/>
            <a:ext cx="5690982" cy="593304"/>
          </a:xfrm>
          <a:prstGeom prst="rect">
            <a:avLst/>
          </a:prstGeom>
        </p:spPr>
        <p:txBody>
          <a:bodyPr wrap="none">
            <a:spAutoFit/>
          </a:bodyPr>
          <a:lstStyle/>
          <a:p>
            <a:pPr algn="just" fontAlgn="base">
              <a:lnSpc>
                <a:spcPct val="107000"/>
              </a:lnSpc>
            </a:pPr>
            <a:r>
              <a:rPr lang="en-ID" sz="3200" dirty="0" err="1">
                <a:latin typeface="Times New Roman" panose="02020603050405020304" pitchFamily="18" charset="0"/>
                <a:cs typeface="Times New Roman" panose="02020603050405020304" pitchFamily="18" charset="0"/>
              </a:rPr>
              <a:t>Rangkaian</a:t>
            </a:r>
            <a:r>
              <a:rPr lang="en-ID" sz="3200" dirty="0">
                <a:latin typeface="Times New Roman" panose="02020603050405020304" pitchFamily="18" charset="0"/>
                <a:cs typeface="Times New Roman" panose="02020603050405020304" pitchFamily="18" charset="0"/>
              </a:rPr>
              <a:t> RS Flip-flop </a:t>
            </a:r>
            <a:r>
              <a:rPr lang="en-ID" sz="3200" dirty="0" err="1">
                <a:effectLst/>
                <a:latin typeface="Times New Roman" panose="02020603050405020304" pitchFamily="18" charset="0"/>
                <a:cs typeface="Times New Roman" panose="02020603050405020304" pitchFamily="18" charset="0"/>
              </a:rPr>
              <a:t>Berdetak</a:t>
            </a:r>
            <a:endParaRPr lang="en-ID" sz="3200" dirty="0">
              <a:effectLst/>
              <a:latin typeface="Calibri" panose="020F0502020204030204" pitchFamily="34" charset="0"/>
              <a:cs typeface="Times New Roman" panose="02020603050405020304" pitchFamily="18" charset="0"/>
            </a:endParaRPr>
          </a:p>
        </p:txBody>
      </p:sp>
      <p:pic>
        <p:nvPicPr>
          <p:cNvPr id="5" name="Picture 4" descr="rl berdetak">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71022" y="1175617"/>
            <a:ext cx="5447519" cy="1325563"/>
          </a:xfrm>
          <a:prstGeom prst="rect">
            <a:avLst/>
          </a:prstGeom>
          <a:noFill/>
          <a:ln>
            <a:noFill/>
          </a:ln>
        </p:spPr>
      </p:pic>
      <p:sp>
        <p:nvSpPr>
          <p:cNvPr id="6" name="Rectangle 5"/>
          <p:cNvSpPr/>
          <p:nvPr/>
        </p:nvSpPr>
        <p:spPr>
          <a:xfrm>
            <a:off x="471022" y="2638807"/>
            <a:ext cx="5753691" cy="593304"/>
          </a:xfrm>
          <a:prstGeom prst="rect">
            <a:avLst/>
          </a:prstGeom>
        </p:spPr>
        <p:txBody>
          <a:bodyPr wrap="none">
            <a:spAutoFit/>
          </a:bodyPr>
          <a:lstStyle/>
          <a:p>
            <a:pPr algn="just" fontAlgn="base">
              <a:lnSpc>
                <a:spcPct val="107000"/>
              </a:lnSpc>
            </a:pPr>
            <a:r>
              <a:rPr lang="en-ID" sz="3200" dirty="0" err="1">
                <a:effectLst/>
                <a:latin typeface="Times New Roman" panose="02020603050405020304" pitchFamily="18" charset="0"/>
                <a:cs typeface="Times New Roman" panose="02020603050405020304" pitchFamily="18" charset="0"/>
              </a:rPr>
              <a:t>Tabel</a:t>
            </a:r>
            <a:r>
              <a:rPr lang="en-ID" sz="3200" dirty="0">
                <a:effectLst/>
                <a:latin typeface="Times New Roman" panose="02020603050405020304" pitchFamily="18" charset="0"/>
                <a:cs typeface="Times New Roman" panose="02020603050405020304" pitchFamily="18" charset="0"/>
              </a:rPr>
              <a:t> </a:t>
            </a:r>
            <a:r>
              <a:rPr lang="en-ID" sz="3200" dirty="0" err="1">
                <a:effectLst/>
                <a:latin typeface="Times New Roman" panose="02020603050405020304" pitchFamily="18" charset="0"/>
                <a:cs typeface="Times New Roman" panose="02020603050405020304" pitchFamily="18" charset="0"/>
              </a:rPr>
              <a:t>Kebenaran</a:t>
            </a:r>
            <a:r>
              <a:rPr lang="en-ID" sz="3200" dirty="0">
                <a:effectLst/>
                <a:latin typeface="Times New Roman" panose="02020603050405020304" pitchFamily="18" charset="0"/>
                <a:cs typeface="Times New Roman" panose="02020603050405020304" pitchFamily="18" charset="0"/>
              </a:rPr>
              <a:t> FF-RS </a:t>
            </a:r>
            <a:r>
              <a:rPr lang="en-ID" sz="3200" dirty="0" err="1">
                <a:effectLst/>
                <a:latin typeface="Times New Roman" panose="02020603050405020304" pitchFamily="18" charset="0"/>
                <a:cs typeface="Times New Roman" panose="02020603050405020304" pitchFamily="18" charset="0"/>
              </a:rPr>
              <a:t>Berdetak</a:t>
            </a:r>
            <a:endParaRPr lang="en-ID" sz="3200" dirty="0">
              <a:effectLst/>
              <a:latin typeface="Calibri" panose="020F0502020204030204" pitchFamily="34" charset="0"/>
              <a:cs typeface="Times New Roman" panose="02020603050405020304" pitchFamily="18" charset="0"/>
            </a:endParaRPr>
          </a:p>
        </p:txBody>
      </p:sp>
      <p:pic>
        <p:nvPicPr>
          <p:cNvPr id="7" name="Picture 6" descr="tk berdetak">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1022" y="3397035"/>
            <a:ext cx="5270836" cy="265298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2"/>
            </a:pPr>
            <a:r>
              <a:rPr lang="en-ID" b="1" dirty="0"/>
              <a:t>D FLIP-FLOP</a:t>
            </a:r>
            <a:endParaRPr lang="en-ID" dirty="0"/>
          </a:p>
        </p:txBody>
      </p:sp>
      <p:sp>
        <p:nvSpPr>
          <p:cNvPr id="3" name="Content Placeholder 2"/>
          <p:cNvSpPr>
            <a:spLocks noGrp="1"/>
          </p:cNvSpPr>
          <p:nvPr>
            <p:ph idx="1"/>
          </p:nvPr>
        </p:nvSpPr>
        <p:spPr>
          <a:xfrm>
            <a:off x="838200" y="889000"/>
            <a:ext cx="10515600" cy="3788410"/>
          </a:xfrm>
        </p:spPr>
        <p:txBody>
          <a:bodyPr/>
          <a:lstStyle/>
          <a:p>
            <a:pPr marL="0" indent="0">
              <a:buNone/>
            </a:pPr>
            <a:r>
              <a:rPr lang="en-ID" sz="2800"/>
              <a:t>Merupakan modifikasi dari SR flip-flop dengan tambahan gerbang pembalik pada masukan R sehinga R merupakan komplemen dari masukan S. Pada dasarnya sebuah flip-flop memiliki dua input, pada FF D input yang dibutuhkan hanyalah 1. Dengan modifikasi tambahan pada FF SR dengan NOT Gate, input D akan mengontrol kondisi set dan reset gate.</a:t>
            </a:r>
            <a:endParaRPr lang="en-ID" sz="2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4297" y="341969"/>
            <a:ext cx="4365298" cy="619272"/>
          </a:xfrm>
          <a:prstGeom prst="rect">
            <a:avLst/>
          </a:prstGeom>
        </p:spPr>
        <p:txBody>
          <a:bodyPr wrap="none">
            <a:spAutoFit/>
          </a:bodyPr>
          <a:lstStyle/>
          <a:p>
            <a:pPr algn="just" fontAlgn="base">
              <a:lnSpc>
                <a:spcPct val="107000"/>
              </a:lnSpc>
            </a:pPr>
            <a:r>
              <a:rPr lang="id-ID" sz="3200" dirty="0" smtClean="0">
                <a:latin typeface="Times New Roman" panose="02020603050405020304" pitchFamily="18" charset="0"/>
                <a:cs typeface="Times New Roman" panose="02020603050405020304" pitchFamily="18" charset="0"/>
              </a:rPr>
              <a:t>Simbol logika</a:t>
            </a:r>
            <a:r>
              <a:rPr lang="en-ID" sz="3200" dirty="0" smtClean="0">
                <a:latin typeface="Times New Roman" panose="02020603050405020304" pitchFamily="18" charset="0"/>
                <a:cs typeface="Times New Roman" panose="02020603050405020304" pitchFamily="18" charset="0"/>
              </a:rPr>
              <a:t> </a:t>
            </a:r>
            <a:r>
              <a:rPr lang="id-ID" sz="3200" dirty="0">
                <a:latin typeface="Times New Roman" panose="02020603050405020304" pitchFamily="18" charset="0"/>
                <a:cs typeface="Times New Roman" panose="02020603050405020304" pitchFamily="18" charset="0"/>
              </a:rPr>
              <a:t>D</a:t>
            </a:r>
            <a:r>
              <a:rPr lang="en-ID" sz="3200" dirty="0" smtClean="0">
                <a:latin typeface="Times New Roman" panose="02020603050405020304" pitchFamily="18" charset="0"/>
                <a:cs typeface="Times New Roman" panose="02020603050405020304" pitchFamily="18" charset="0"/>
              </a:rPr>
              <a:t> </a:t>
            </a:r>
            <a:r>
              <a:rPr lang="id-ID" sz="3200" dirty="0" smtClean="0">
                <a:latin typeface="Times New Roman" panose="02020603050405020304" pitchFamily="18" charset="0"/>
                <a:cs typeface="Times New Roman" panose="02020603050405020304" pitchFamily="18" charset="0"/>
              </a:rPr>
              <a:t>f</a:t>
            </a:r>
            <a:r>
              <a:rPr lang="en-ID" sz="3200" dirty="0" smtClean="0">
                <a:latin typeface="Times New Roman" panose="02020603050405020304" pitchFamily="18" charset="0"/>
                <a:cs typeface="Times New Roman" panose="02020603050405020304" pitchFamily="18" charset="0"/>
              </a:rPr>
              <a:t>lip-flop</a:t>
            </a:r>
            <a:endParaRPr lang="en-ID" sz="3200" dirty="0">
              <a:effectLst/>
              <a:latin typeface="Calibri" panose="020F0502020204030204" pitchFamily="34" charset="0"/>
              <a:cs typeface="Times New Roman" panose="02020603050405020304" pitchFamily="18" charset="0"/>
            </a:endParaRPr>
          </a:p>
        </p:txBody>
      </p:sp>
      <p:sp>
        <p:nvSpPr>
          <p:cNvPr id="6" name="Rectangle 5"/>
          <p:cNvSpPr/>
          <p:nvPr/>
        </p:nvSpPr>
        <p:spPr>
          <a:xfrm>
            <a:off x="5936877" y="341969"/>
            <a:ext cx="4937570" cy="619272"/>
          </a:xfrm>
          <a:prstGeom prst="rect">
            <a:avLst/>
          </a:prstGeom>
        </p:spPr>
        <p:txBody>
          <a:bodyPr wrap="none">
            <a:spAutoFit/>
          </a:bodyPr>
          <a:lstStyle/>
          <a:p>
            <a:pPr algn="just" fontAlgn="base">
              <a:lnSpc>
                <a:spcPct val="107000"/>
              </a:lnSpc>
            </a:pPr>
            <a:r>
              <a:rPr lang="en-ID" sz="3200" dirty="0" err="1">
                <a:effectLst/>
                <a:latin typeface="Times New Roman" panose="02020603050405020304" pitchFamily="18" charset="0"/>
                <a:cs typeface="Times New Roman" panose="02020603050405020304" pitchFamily="18" charset="0"/>
              </a:rPr>
              <a:t>Rangkaian</a:t>
            </a:r>
            <a:r>
              <a:rPr lang="en-ID" sz="3200" dirty="0">
                <a:effectLst/>
                <a:latin typeface="Times New Roman" panose="02020603050405020304" pitchFamily="18" charset="0"/>
                <a:cs typeface="Times New Roman" panose="02020603050405020304" pitchFamily="18" charset="0"/>
              </a:rPr>
              <a:t> </a:t>
            </a:r>
            <a:r>
              <a:rPr lang="id-ID" sz="3200" dirty="0">
                <a:latin typeface="Times New Roman" panose="02020603050405020304" pitchFamily="18" charset="0"/>
                <a:cs typeface="Times New Roman" panose="02020603050405020304" pitchFamily="18" charset="0"/>
              </a:rPr>
              <a:t>l</a:t>
            </a:r>
            <a:r>
              <a:rPr lang="en-ID" sz="3200" dirty="0" err="1" smtClean="0">
                <a:effectLst/>
                <a:latin typeface="Times New Roman" panose="02020603050405020304" pitchFamily="18" charset="0"/>
                <a:cs typeface="Times New Roman" panose="02020603050405020304" pitchFamily="18" charset="0"/>
              </a:rPr>
              <a:t>ogika</a:t>
            </a:r>
            <a:r>
              <a:rPr lang="id-ID" sz="3200" dirty="0" smtClean="0">
                <a:effectLst/>
                <a:latin typeface="Times New Roman" panose="02020603050405020304" pitchFamily="18" charset="0"/>
                <a:cs typeface="Times New Roman" panose="02020603050405020304" pitchFamily="18" charset="0"/>
              </a:rPr>
              <a:t> D flip-flop</a:t>
            </a:r>
            <a:endParaRPr lang="en-ID" sz="3200" dirty="0">
              <a:effectLst/>
              <a:latin typeface="Calibri" panose="020F0502020204030204" pitchFamily="34" charset="0"/>
              <a:cs typeface="Times New Roman" panose="02020603050405020304" pitchFamily="18" charset="0"/>
            </a:endParaRPr>
          </a:p>
        </p:txBody>
      </p:sp>
      <p:pic>
        <p:nvPicPr>
          <p:cNvPr id="7" name="Picture 6" descr="rl d">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600189" y="935273"/>
            <a:ext cx="5720504" cy="2192860"/>
          </a:xfrm>
          <a:prstGeom prst="rect">
            <a:avLst/>
          </a:prstGeom>
          <a:noFill/>
          <a:ln>
            <a:noFill/>
          </a:ln>
        </p:spPr>
      </p:pic>
      <p:pic>
        <p:nvPicPr>
          <p:cNvPr id="8" name="Picture 7" descr="simlog d">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74296" y="961241"/>
            <a:ext cx="4607369" cy="1841920"/>
          </a:xfrm>
          <a:prstGeom prst="rect">
            <a:avLst/>
          </a:prstGeom>
          <a:noFill/>
          <a:ln>
            <a:noFill/>
          </a:ln>
        </p:spPr>
      </p:pic>
      <p:pic>
        <p:nvPicPr>
          <p:cNvPr id="2" name="Content Placeholder 1" descr="tk d">
            <a:hlinkClick r:id="rId5"/>
          </p:cNvPr>
          <p:cNvPicPr>
            <a:picLocks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a:off x="671195" y="4272915"/>
            <a:ext cx="4214495" cy="2279650"/>
          </a:xfrm>
          <a:prstGeom prst="rect">
            <a:avLst/>
          </a:prstGeom>
          <a:noFill/>
          <a:ln>
            <a:noFill/>
          </a:ln>
        </p:spPr>
      </p:pic>
      <p:sp>
        <p:nvSpPr>
          <p:cNvPr id="5" name="Rectangle 4"/>
          <p:cNvSpPr/>
          <p:nvPr/>
        </p:nvSpPr>
        <p:spPr>
          <a:xfrm>
            <a:off x="1292388" y="3569153"/>
            <a:ext cx="2972480" cy="593304"/>
          </a:xfrm>
          <a:prstGeom prst="rect">
            <a:avLst/>
          </a:prstGeom>
        </p:spPr>
        <p:txBody>
          <a:bodyPr wrap="none">
            <a:spAutoFit/>
          </a:bodyPr>
          <a:p>
            <a:pPr algn="just" fontAlgn="base">
              <a:lnSpc>
                <a:spcPct val="107000"/>
              </a:lnSpc>
            </a:pPr>
            <a:r>
              <a:rPr lang="en-ID" sz="3200" dirty="0" err="1">
                <a:effectLst/>
                <a:latin typeface="Times New Roman" panose="02020603050405020304" pitchFamily="18" charset="0"/>
                <a:cs typeface="Times New Roman" panose="02020603050405020304" pitchFamily="18" charset="0"/>
              </a:rPr>
              <a:t>Tabel</a:t>
            </a:r>
            <a:r>
              <a:rPr lang="en-ID" sz="3200" dirty="0">
                <a:effectLst/>
                <a:latin typeface="Times New Roman" panose="02020603050405020304" pitchFamily="18" charset="0"/>
                <a:cs typeface="Times New Roman" panose="02020603050405020304" pitchFamily="18" charset="0"/>
              </a:rPr>
              <a:t> </a:t>
            </a:r>
            <a:r>
              <a:rPr lang="en-ID" sz="3200" dirty="0" err="1">
                <a:effectLst/>
                <a:latin typeface="Times New Roman" panose="02020603050405020304" pitchFamily="18" charset="0"/>
                <a:cs typeface="Times New Roman" panose="02020603050405020304" pitchFamily="18" charset="0"/>
              </a:rPr>
              <a:t>Kebenaran</a:t>
            </a:r>
            <a:endParaRPr lang="en-ID" sz="3200" dirty="0">
              <a:effectLst/>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168" y="2901362"/>
            <a:ext cx="9144000" cy="1055521"/>
          </a:xfrm>
        </p:spPr>
        <p:txBody>
          <a:bodyPr>
            <a:normAutofit/>
          </a:bodyPr>
          <a:lstStyle/>
          <a:p>
            <a:pPr algn="ctr"/>
            <a:r>
              <a:rPr lang="en-US" sz="6600" dirty="0"/>
              <a:t>TERIMA KASIH</a:t>
            </a:r>
            <a:endParaRPr lang="en-ID"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a:t>Rangkaian</a:t>
            </a:r>
            <a:r>
              <a:rPr lang="en-ID" b="1" dirty="0"/>
              <a:t> </a:t>
            </a:r>
            <a:r>
              <a:rPr lang="en-ID" b="1" dirty="0" err="1"/>
              <a:t>Sekuensial</a:t>
            </a:r>
            <a:endParaRPr lang="en-ID" dirty="0"/>
          </a:p>
        </p:txBody>
      </p:sp>
      <p:sp>
        <p:nvSpPr>
          <p:cNvPr id="3" name="Content Placeholder 2"/>
          <p:cNvSpPr>
            <a:spLocks noGrp="1"/>
          </p:cNvSpPr>
          <p:nvPr>
            <p:ph idx="1"/>
          </p:nvPr>
        </p:nvSpPr>
        <p:spPr/>
        <p:txBody>
          <a:bodyPr/>
          <a:lstStyle/>
          <a:p>
            <a:r>
              <a:rPr lang="en-ID" b="1" dirty="0" err="1"/>
              <a:t>Rangkaian</a:t>
            </a:r>
            <a:r>
              <a:rPr lang="en-ID" b="1" dirty="0"/>
              <a:t> </a:t>
            </a:r>
            <a:r>
              <a:rPr lang="en-ID" b="1" dirty="0" err="1"/>
              <a:t>sekuensial</a:t>
            </a:r>
            <a:r>
              <a:rPr lang="en-ID" dirty="0"/>
              <a:t> </a:t>
            </a:r>
            <a:r>
              <a:rPr lang="en-ID" dirty="0" err="1"/>
              <a:t>adalah</a:t>
            </a:r>
            <a:r>
              <a:rPr lang="en-ID" dirty="0"/>
              <a:t> </a:t>
            </a:r>
            <a:r>
              <a:rPr lang="en-ID" dirty="0" err="1"/>
              <a:t>rangkaian</a:t>
            </a:r>
            <a:r>
              <a:rPr lang="en-ID" dirty="0"/>
              <a:t> </a:t>
            </a:r>
            <a:r>
              <a:rPr lang="en-ID" dirty="0" err="1"/>
              <a:t>logika</a:t>
            </a:r>
            <a:r>
              <a:rPr lang="en-ID" dirty="0"/>
              <a:t> yang </a:t>
            </a:r>
            <a:r>
              <a:rPr lang="en-ID" dirty="0" err="1"/>
              <a:t>kondisi</a:t>
            </a:r>
            <a:r>
              <a:rPr lang="en-ID" dirty="0"/>
              <a:t> </a:t>
            </a:r>
            <a:r>
              <a:rPr lang="en-ID" dirty="0" err="1"/>
              <a:t>keluarannya</a:t>
            </a:r>
            <a:r>
              <a:rPr lang="en-ID" dirty="0"/>
              <a:t> </a:t>
            </a:r>
            <a:r>
              <a:rPr lang="en-ID" dirty="0" err="1"/>
              <a:t>dipengaruhi</a:t>
            </a:r>
            <a:r>
              <a:rPr lang="en-ID" dirty="0"/>
              <a:t> oleh </a:t>
            </a:r>
            <a:r>
              <a:rPr lang="en-ID" dirty="0" err="1"/>
              <a:t>masukan</a:t>
            </a:r>
            <a:r>
              <a:rPr lang="en-ID" dirty="0"/>
              <a:t> dan </a:t>
            </a:r>
            <a:r>
              <a:rPr lang="en-ID" dirty="0" err="1"/>
              <a:t>keadaan</a:t>
            </a:r>
            <a:r>
              <a:rPr lang="en-ID" dirty="0"/>
              <a:t> </a:t>
            </a:r>
            <a:r>
              <a:rPr lang="en-ID" dirty="0" err="1"/>
              <a:t>keluaran</a:t>
            </a:r>
            <a:r>
              <a:rPr lang="en-ID" dirty="0"/>
              <a:t> </a:t>
            </a:r>
            <a:r>
              <a:rPr lang="en-ID" dirty="0" err="1"/>
              <a:t>sebelumnya</a:t>
            </a:r>
            <a:r>
              <a:rPr lang="en-ID" dirty="0"/>
              <a:t> </a:t>
            </a:r>
            <a:r>
              <a:rPr lang="en-ID" dirty="0" err="1"/>
              <a:t>atau</a:t>
            </a:r>
            <a:r>
              <a:rPr lang="en-ID" dirty="0"/>
              <a:t> </a:t>
            </a:r>
            <a:r>
              <a:rPr lang="en-ID" dirty="0" err="1"/>
              <a:t>dapat</a:t>
            </a:r>
            <a:r>
              <a:rPr lang="en-ID" dirty="0"/>
              <a:t> </a:t>
            </a:r>
            <a:r>
              <a:rPr lang="en-ID" dirty="0" err="1"/>
              <a:t>dikatakan</a:t>
            </a:r>
            <a:r>
              <a:rPr lang="en-ID" dirty="0"/>
              <a:t> </a:t>
            </a:r>
            <a:r>
              <a:rPr lang="en-ID" dirty="0" err="1"/>
              <a:t>rangkaian</a:t>
            </a:r>
            <a:r>
              <a:rPr lang="en-ID" dirty="0"/>
              <a:t> yang </a:t>
            </a:r>
            <a:r>
              <a:rPr lang="en-ID" dirty="0" err="1"/>
              <a:t>bekerja</a:t>
            </a:r>
            <a:r>
              <a:rPr lang="en-ID" dirty="0"/>
              <a:t> </a:t>
            </a:r>
            <a:r>
              <a:rPr lang="en-ID" dirty="0" err="1"/>
              <a:t>berdasarkan</a:t>
            </a:r>
            <a:r>
              <a:rPr lang="en-ID" dirty="0"/>
              <a:t> </a:t>
            </a:r>
            <a:r>
              <a:rPr lang="en-ID" dirty="0" err="1"/>
              <a:t>urutan</a:t>
            </a:r>
            <a:r>
              <a:rPr lang="en-ID" dirty="0"/>
              <a:t> </a:t>
            </a:r>
            <a:r>
              <a:rPr lang="en-ID" dirty="0" err="1"/>
              <a:t>waktu</a:t>
            </a:r>
            <a:r>
              <a:rPr lang="en-ID" dirty="0"/>
              <a:t>. </a:t>
            </a:r>
            <a:r>
              <a:rPr lang="en-ID" dirty="0" err="1"/>
              <a:t>Ciri</a:t>
            </a:r>
            <a:r>
              <a:rPr lang="en-ID" dirty="0"/>
              <a:t> </a:t>
            </a:r>
            <a:r>
              <a:rPr lang="en-ID" dirty="0" err="1"/>
              <a:t>rangkaian</a:t>
            </a:r>
            <a:r>
              <a:rPr lang="en-ID" dirty="0"/>
              <a:t> </a:t>
            </a:r>
            <a:r>
              <a:rPr lang="en-ID" dirty="0" err="1"/>
              <a:t>logika</a:t>
            </a:r>
            <a:r>
              <a:rPr lang="en-ID" dirty="0"/>
              <a:t> </a:t>
            </a:r>
            <a:r>
              <a:rPr lang="en-ID" dirty="0" err="1"/>
              <a:t>sekuensial</a:t>
            </a:r>
            <a:r>
              <a:rPr lang="en-ID" dirty="0"/>
              <a:t> yang </a:t>
            </a:r>
            <a:r>
              <a:rPr lang="en-ID" dirty="0" err="1"/>
              <a:t>utama</a:t>
            </a:r>
            <a:r>
              <a:rPr lang="en-ID" dirty="0"/>
              <a:t> </a:t>
            </a:r>
            <a:r>
              <a:rPr lang="en-ID" dirty="0" err="1"/>
              <a:t>adalah</a:t>
            </a:r>
            <a:r>
              <a:rPr lang="en-ID" dirty="0"/>
              <a:t> </a:t>
            </a:r>
            <a:r>
              <a:rPr lang="en-ID" dirty="0" err="1"/>
              <a:t>adanya</a:t>
            </a:r>
            <a:r>
              <a:rPr lang="en-ID" dirty="0"/>
              <a:t> </a:t>
            </a:r>
            <a:r>
              <a:rPr lang="en-ID" dirty="0" err="1"/>
              <a:t>jalur</a:t>
            </a:r>
            <a:r>
              <a:rPr lang="en-ID" dirty="0"/>
              <a:t> </a:t>
            </a:r>
            <a:r>
              <a:rPr lang="en-ID" dirty="0" err="1"/>
              <a:t>umpan</a:t>
            </a:r>
            <a:r>
              <a:rPr lang="en-ID" dirty="0"/>
              <a:t> </a:t>
            </a:r>
            <a:r>
              <a:rPr lang="en-ID" dirty="0" err="1"/>
              <a:t>balik</a:t>
            </a:r>
            <a:r>
              <a:rPr lang="en-ID" dirty="0"/>
              <a:t> (feedback) di </a:t>
            </a:r>
            <a:r>
              <a:rPr lang="en-ID" dirty="0" err="1"/>
              <a:t>dalam</a:t>
            </a:r>
            <a:r>
              <a:rPr lang="en-ID" dirty="0"/>
              <a:t> </a:t>
            </a:r>
            <a:r>
              <a:rPr lang="en-ID" dirty="0" err="1"/>
              <a:t>rangkaiannya</a:t>
            </a:r>
            <a:r>
              <a:rPr lang="en-ID" dirty="0"/>
              <a:t>.</a:t>
            </a:r>
            <a:endParaRPr lang="en-ID" dirty="0"/>
          </a:p>
          <a:p>
            <a:endParaRPr lang="en-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90500"/>
            <a:ext cx="10972800" cy="582613"/>
          </a:xfrm>
        </p:spPr>
        <p:txBody>
          <a:bodyPr/>
          <a:lstStyle/>
          <a:p>
            <a:r>
              <a:rPr lang="en-US" b="1" dirty="0"/>
              <a:t>Flip-Flop</a:t>
            </a:r>
            <a:endParaRPr lang="en-ID" b="1" dirty="0"/>
          </a:p>
        </p:txBody>
      </p:sp>
      <p:sp>
        <p:nvSpPr>
          <p:cNvPr id="3" name="Content Placeholder 2"/>
          <p:cNvSpPr>
            <a:spLocks noGrp="1"/>
          </p:cNvSpPr>
          <p:nvPr>
            <p:ph idx="1"/>
          </p:nvPr>
        </p:nvSpPr>
        <p:spPr>
          <a:xfrm>
            <a:off x="502920" y="773430"/>
            <a:ext cx="10972800" cy="6230620"/>
          </a:xfrm>
        </p:spPr>
        <p:txBody>
          <a:bodyPr/>
          <a:lstStyle/>
          <a:p>
            <a:r>
              <a:rPr lang="en-ID" sz="2800" dirty="0"/>
              <a:t>Flip-flop adalah rangkaian digital yang digunakan untuk menyimpan satu bit secara semi permanen sampai ada suatu perintah untuk menghapus atau mengganti isi dari bit yang disimpan. Prinsip dasar dari flip-flop adalah suatu komponen elektronika dasar seperti transistor, resistor dan dioda yang di rangkai menjadi suatu gerbang logika yang dapat bekerja secara sekuensial.</a:t>
            </a:r>
            <a:endParaRPr lang="en-ID" sz="2800" dirty="0"/>
          </a:p>
          <a:p>
            <a:r>
              <a:rPr lang="en-ID" sz="2800" dirty="0"/>
              <a:t>Dalam elektronika, Gerbang Flip-Flop adalah sebuah sirkuit yang memiliki dua keadaan stabil yang dapat digunakan untuk menyimpan suatu keadaan informasi. Keadaan ini dapat diubah dengan mengganti sinyal input dan akan menghasilkan satu atau dua output.</a:t>
            </a:r>
            <a:endParaRPr lang="en-ID"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0195" y="118110"/>
            <a:ext cx="11647170" cy="7071360"/>
          </a:xfrm>
        </p:spPr>
        <p:txBody>
          <a:bodyPr/>
          <a:p>
            <a:r>
              <a:rPr lang="en-US" sz="2800"/>
              <a:t>Flip-flop dapat digunakan secara sederhana yaitu menggunakan clock, sedangkan yang paling sederhana dinamakan latch. Kata “latch” lebih biasa digunakan untuk menyimpan data yang ada, sementara clock devices dapat dikategorikan sebagai flip-flop.</a:t>
            </a:r>
            <a:endParaRPr lang="en-US" sz="2800"/>
          </a:p>
          <a:p>
            <a:r>
              <a:rPr lang="en-US" sz="2800"/>
              <a:t>Flip-flop dan lacth dapat digunakan sebagai elemen penyimpanan data. Penyimpanan data ini digunakan untuk menyimpan state (keadaan) pada ilmu komputer, dan sirkuit ini merupakan logika sekuensial. Saat digunakan dimesin finite-state, hasil keluaran dan state selanjutnya bergantung bukan hanya kepada keadaan saat ini (dan, karena itu, masukan sebelumnya). Sirkuit juga digunakan untuk mengitung bunyi teratur dan singkronisasi sinyal.</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Gerbang Dasar Flip-Flop</a:t>
            </a:r>
            <a:endParaRPr lang="en-US"/>
          </a:p>
        </p:txBody>
      </p:sp>
      <p:sp>
        <p:nvSpPr>
          <p:cNvPr id="4" name="Text Box 3"/>
          <p:cNvSpPr txBox="1"/>
          <p:nvPr/>
        </p:nvSpPr>
        <p:spPr>
          <a:xfrm>
            <a:off x="384175" y="1084580"/>
            <a:ext cx="2299970" cy="521970"/>
          </a:xfrm>
          <a:prstGeom prst="rect">
            <a:avLst/>
          </a:prstGeom>
          <a:noFill/>
        </p:spPr>
        <p:txBody>
          <a:bodyPr wrap="none" rtlCol="0">
            <a:spAutoFit/>
          </a:bodyPr>
          <a:p>
            <a:pPr marL="457200" indent="-457200">
              <a:buFont typeface="Arial" panose="020B0604020202020204" pitchFamily="34" charset="0"/>
              <a:buChar char="•"/>
            </a:pPr>
            <a:r>
              <a:rPr lang="en-US" sz="2800"/>
              <a:t>NOR Gate</a:t>
            </a:r>
            <a:endParaRPr lang="en-US" sz="2800"/>
          </a:p>
        </p:txBody>
      </p:sp>
      <p:sp>
        <p:nvSpPr>
          <p:cNvPr id="5" name="Text Box 4"/>
          <p:cNvSpPr txBox="1"/>
          <p:nvPr/>
        </p:nvSpPr>
        <p:spPr>
          <a:xfrm>
            <a:off x="848995" y="1571625"/>
            <a:ext cx="10407015" cy="953135"/>
          </a:xfrm>
          <a:prstGeom prst="rect">
            <a:avLst/>
          </a:prstGeom>
          <a:noFill/>
        </p:spPr>
        <p:txBody>
          <a:bodyPr wrap="square" rtlCol="0">
            <a:spAutoFit/>
          </a:bodyPr>
          <a:p>
            <a:pPr algn="l"/>
            <a:r>
              <a:rPr lang="en-US" sz="2800"/>
              <a:t>NOT-OR Gate adalah penggabungan dari gate NOT dan OR yang akan menghasilkan kebalikan dari output gate tersebut</a:t>
            </a:r>
            <a:r>
              <a:rPr lang="en-US"/>
              <a:t>.</a:t>
            </a:r>
            <a:endParaRPr lang="en-US"/>
          </a:p>
        </p:txBody>
      </p:sp>
      <p:pic>
        <p:nvPicPr>
          <p:cNvPr id="15" name="Picture 15" descr="IMG_256"/>
          <p:cNvPicPr>
            <a:picLocks noChangeAspect="1"/>
          </p:cNvPicPr>
          <p:nvPr>
            <p:ph idx="1"/>
          </p:nvPr>
        </p:nvPicPr>
        <p:blipFill>
          <a:blip r:embed="rId1"/>
          <a:stretch>
            <a:fillRect/>
          </a:stretch>
        </p:blipFill>
        <p:spPr>
          <a:xfrm>
            <a:off x="848995" y="2976245"/>
            <a:ext cx="5238750" cy="22383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4175" y="100330"/>
            <a:ext cx="2517140" cy="521970"/>
          </a:xfrm>
          <a:prstGeom prst="rect">
            <a:avLst/>
          </a:prstGeom>
          <a:noFill/>
        </p:spPr>
        <p:txBody>
          <a:bodyPr wrap="none" rtlCol="0">
            <a:spAutoFit/>
          </a:bodyPr>
          <a:p>
            <a:pPr marL="457200" indent="-457200">
              <a:buFont typeface="Arial" panose="020B0604020202020204" pitchFamily="34" charset="0"/>
              <a:buChar char="•"/>
            </a:pPr>
            <a:r>
              <a:rPr lang="en-US" sz="2800"/>
              <a:t>NAND Gate</a:t>
            </a:r>
            <a:endParaRPr lang="en-US" sz="2800"/>
          </a:p>
        </p:txBody>
      </p:sp>
      <p:sp>
        <p:nvSpPr>
          <p:cNvPr id="5" name="Text Box 4"/>
          <p:cNvSpPr txBox="1"/>
          <p:nvPr/>
        </p:nvSpPr>
        <p:spPr>
          <a:xfrm>
            <a:off x="848995" y="555625"/>
            <a:ext cx="10407015" cy="953135"/>
          </a:xfrm>
          <a:prstGeom prst="rect">
            <a:avLst/>
          </a:prstGeom>
          <a:noFill/>
        </p:spPr>
        <p:txBody>
          <a:bodyPr wrap="square" rtlCol="0">
            <a:spAutoFit/>
          </a:bodyPr>
          <a:p>
            <a:pPr algn="l"/>
            <a:r>
              <a:rPr lang="en-US" sz="2800"/>
              <a:t>NOT-AND Gate adalah penggabungan dari gate NOT dan AND yang akan menghasilkan kebalikan dari output gate tersebut.</a:t>
            </a:r>
            <a:endParaRPr lang="en-US" sz="2800"/>
          </a:p>
        </p:txBody>
      </p:sp>
      <p:pic>
        <p:nvPicPr>
          <p:cNvPr id="13" name="Picture 13" descr="IMG_256"/>
          <p:cNvPicPr>
            <a:picLocks noChangeAspect="1"/>
          </p:cNvPicPr>
          <p:nvPr>
            <p:ph sz="half" idx="1"/>
          </p:nvPr>
        </p:nvPicPr>
        <p:blipFill>
          <a:blip r:embed="rId1"/>
          <a:stretch>
            <a:fillRect/>
          </a:stretch>
        </p:blipFill>
        <p:spPr>
          <a:xfrm>
            <a:off x="848995" y="1461135"/>
            <a:ext cx="4831715" cy="2020570"/>
          </a:xfrm>
          <a:prstGeom prst="rect">
            <a:avLst/>
          </a:prstGeom>
          <a:noFill/>
          <a:ln w="9525">
            <a:noFill/>
          </a:ln>
        </p:spPr>
      </p:pic>
      <p:sp>
        <p:nvSpPr>
          <p:cNvPr id="8" name="Text Box 7"/>
          <p:cNvSpPr txBox="1"/>
          <p:nvPr/>
        </p:nvSpPr>
        <p:spPr>
          <a:xfrm>
            <a:off x="511175" y="3481705"/>
            <a:ext cx="2253615" cy="521970"/>
          </a:xfrm>
          <a:prstGeom prst="rect">
            <a:avLst/>
          </a:prstGeom>
          <a:noFill/>
        </p:spPr>
        <p:txBody>
          <a:bodyPr wrap="none" rtlCol="0">
            <a:spAutoFit/>
          </a:bodyPr>
          <a:p>
            <a:pPr marL="457200" indent="-457200">
              <a:buFont typeface="Arial" panose="020B0604020202020204" pitchFamily="34" charset="0"/>
              <a:buChar char="•"/>
            </a:pPr>
            <a:r>
              <a:rPr lang="en-US" sz="2800"/>
              <a:t>NOT Gate</a:t>
            </a:r>
            <a:endParaRPr lang="en-US" sz="2800"/>
          </a:p>
        </p:txBody>
      </p:sp>
      <p:sp>
        <p:nvSpPr>
          <p:cNvPr id="9" name="Text Box 8"/>
          <p:cNvSpPr txBox="1"/>
          <p:nvPr/>
        </p:nvSpPr>
        <p:spPr>
          <a:xfrm>
            <a:off x="848995" y="3873500"/>
            <a:ext cx="10407015" cy="953135"/>
          </a:xfrm>
          <a:prstGeom prst="rect">
            <a:avLst/>
          </a:prstGeom>
          <a:noFill/>
        </p:spPr>
        <p:txBody>
          <a:bodyPr wrap="square" rtlCol="0">
            <a:spAutoFit/>
          </a:bodyPr>
          <a:p>
            <a:pPr algn="l"/>
            <a:r>
              <a:rPr lang="en-US" sz="2800"/>
              <a:t>Disebut juga gerbang Inverter yang mengambil A Q sebuah input dan mengeluarkan kebalikannya 1 sebagai output.</a:t>
            </a:r>
            <a:endParaRPr lang="en-US" sz="2800"/>
          </a:p>
        </p:txBody>
      </p:sp>
      <p:pic>
        <p:nvPicPr>
          <p:cNvPr id="10" name="Picture 3" descr="IMG_256"/>
          <p:cNvPicPr>
            <a:picLocks noChangeAspect="1"/>
          </p:cNvPicPr>
          <p:nvPr>
            <p:ph sz="half" idx="2"/>
          </p:nvPr>
        </p:nvPicPr>
        <p:blipFill>
          <a:blip r:embed="rId2"/>
          <a:stretch>
            <a:fillRect/>
          </a:stretch>
        </p:blipFill>
        <p:spPr>
          <a:xfrm>
            <a:off x="848995" y="4858385"/>
            <a:ext cx="4239260" cy="173418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4175" y="100330"/>
            <a:ext cx="2260600" cy="521970"/>
          </a:xfrm>
          <a:prstGeom prst="rect">
            <a:avLst/>
          </a:prstGeom>
          <a:noFill/>
        </p:spPr>
        <p:txBody>
          <a:bodyPr wrap="none" rtlCol="0">
            <a:spAutoFit/>
          </a:bodyPr>
          <a:p>
            <a:pPr marL="457200" indent="-457200">
              <a:buFont typeface="Arial" panose="020B0604020202020204" pitchFamily="34" charset="0"/>
              <a:buChar char="•"/>
            </a:pPr>
            <a:r>
              <a:rPr lang="en-US" sz="2800"/>
              <a:t>AND Gate</a:t>
            </a:r>
            <a:endParaRPr lang="en-US" sz="2800"/>
          </a:p>
        </p:txBody>
      </p:sp>
      <p:sp>
        <p:nvSpPr>
          <p:cNvPr id="5" name="Text Box 4"/>
          <p:cNvSpPr txBox="1"/>
          <p:nvPr/>
        </p:nvSpPr>
        <p:spPr>
          <a:xfrm>
            <a:off x="848995" y="555625"/>
            <a:ext cx="10407015" cy="953135"/>
          </a:xfrm>
          <a:prstGeom prst="rect">
            <a:avLst/>
          </a:prstGeom>
          <a:noFill/>
        </p:spPr>
        <p:txBody>
          <a:bodyPr wrap="square" rtlCol="0">
            <a:spAutoFit/>
          </a:bodyPr>
          <a:p>
            <a:pPr algn="l"/>
            <a:r>
              <a:rPr lang="en-US" sz="2800"/>
              <a:t>Melakukan operasi logika AND dengan 2 input. Bila keduanya bernilai True  maka akan menghasilkan output True.</a:t>
            </a:r>
            <a:endParaRPr lang="en-US" sz="2800"/>
          </a:p>
        </p:txBody>
      </p:sp>
      <p:sp>
        <p:nvSpPr>
          <p:cNvPr id="8" name="Text Box 7"/>
          <p:cNvSpPr txBox="1"/>
          <p:nvPr/>
        </p:nvSpPr>
        <p:spPr>
          <a:xfrm>
            <a:off x="511175" y="3405505"/>
            <a:ext cx="2043430" cy="521970"/>
          </a:xfrm>
          <a:prstGeom prst="rect">
            <a:avLst/>
          </a:prstGeom>
          <a:noFill/>
        </p:spPr>
        <p:txBody>
          <a:bodyPr wrap="none" rtlCol="0">
            <a:spAutoFit/>
          </a:bodyPr>
          <a:p>
            <a:pPr marL="457200" indent="-457200">
              <a:buFont typeface="Arial" panose="020B0604020202020204" pitchFamily="34" charset="0"/>
              <a:buChar char="•"/>
            </a:pPr>
            <a:r>
              <a:rPr lang="en-US" sz="2800"/>
              <a:t>OR Gate</a:t>
            </a:r>
            <a:endParaRPr lang="en-US" sz="2800"/>
          </a:p>
        </p:txBody>
      </p:sp>
      <p:sp>
        <p:nvSpPr>
          <p:cNvPr id="9" name="Text Box 8"/>
          <p:cNvSpPr txBox="1"/>
          <p:nvPr/>
        </p:nvSpPr>
        <p:spPr>
          <a:xfrm>
            <a:off x="848995" y="3873500"/>
            <a:ext cx="10407015" cy="953135"/>
          </a:xfrm>
          <a:prstGeom prst="rect">
            <a:avLst/>
          </a:prstGeom>
          <a:noFill/>
        </p:spPr>
        <p:txBody>
          <a:bodyPr wrap="square" rtlCol="0">
            <a:spAutoFit/>
          </a:bodyPr>
          <a:p>
            <a:pPr algn="l"/>
            <a:r>
              <a:rPr lang="en-US" sz="2800"/>
              <a:t>Melakukan operasi logika OR. Bila input A atau B atau keduanya bernilai. True maka akan menghasilkan output True.</a:t>
            </a:r>
            <a:endParaRPr lang="en-US" sz="2800"/>
          </a:p>
        </p:txBody>
      </p:sp>
      <p:pic>
        <p:nvPicPr>
          <p:cNvPr id="3" name="Picture 5" descr="IMG_256"/>
          <p:cNvPicPr>
            <a:picLocks noChangeAspect="1"/>
          </p:cNvPicPr>
          <p:nvPr>
            <p:ph sz="half" idx="1"/>
          </p:nvPr>
        </p:nvPicPr>
        <p:blipFill>
          <a:blip r:embed="rId1"/>
          <a:stretch>
            <a:fillRect/>
          </a:stretch>
        </p:blipFill>
        <p:spPr>
          <a:xfrm>
            <a:off x="856615" y="1499870"/>
            <a:ext cx="4508500" cy="1926590"/>
          </a:xfrm>
          <a:prstGeom prst="rect">
            <a:avLst/>
          </a:prstGeom>
          <a:noFill/>
          <a:ln w="9525">
            <a:noFill/>
          </a:ln>
        </p:spPr>
      </p:pic>
      <p:pic>
        <p:nvPicPr>
          <p:cNvPr id="11" name="Picture 11" descr="IMG_256"/>
          <p:cNvPicPr>
            <a:picLocks noChangeAspect="1"/>
          </p:cNvPicPr>
          <p:nvPr>
            <p:ph sz="half" idx="2"/>
          </p:nvPr>
        </p:nvPicPr>
        <p:blipFill>
          <a:blip r:embed="rId2"/>
          <a:stretch>
            <a:fillRect/>
          </a:stretch>
        </p:blipFill>
        <p:spPr>
          <a:xfrm>
            <a:off x="1023620" y="4849495"/>
            <a:ext cx="4516120" cy="192976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34" y="155263"/>
            <a:ext cx="10515600" cy="1325563"/>
          </a:xfrm>
        </p:spPr>
        <p:txBody>
          <a:bodyPr/>
          <a:lstStyle/>
          <a:p>
            <a:pPr marL="742950" indent="-742950">
              <a:buFont typeface="+mj-lt"/>
              <a:buAutoNum type="arabicPeriod"/>
            </a:pPr>
            <a:r>
              <a:rPr lang="en-ID" b="1" dirty="0"/>
              <a:t>RS FLIP-FLOP</a:t>
            </a:r>
            <a:endParaRPr lang="en-ID" dirty="0"/>
          </a:p>
        </p:txBody>
      </p:sp>
      <p:sp>
        <p:nvSpPr>
          <p:cNvPr id="3" name="Content Placeholder 2"/>
          <p:cNvSpPr>
            <a:spLocks noGrp="1"/>
          </p:cNvSpPr>
          <p:nvPr>
            <p:ph idx="1"/>
          </p:nvPr>
        </p:nvSpPr>
        <p:spPr>
          <a:xfrm>
            <a:off x="240634" y="1255999"/>
            <a:ext cx="10515600" cy="4351338"/>
          </a:xfrm>
        </p:spPr>
        <p:txBody>
          <a:bodyPr/>
          <a:lstStyle/>
          <a:p>
            <a:r>
              <a:rPr lang="en-ID" dirty="0"/>
              <a:t>Flip-flop RS </a:t>
            </a:r>
            <a:r>
              <a:rPr lang="en-ID" dirty="0" err="1"/>
              <a:t>atau</a:t>
            </a:r>
            <a:r>
              <a:rPr lang="en-ID" dirty="0"/>
              <a:t> SR (Set-Reset) </a:t>
            </a:r>
            <a:r>
              <a:rPr lang="en-ID" dirty="0" err="1"/>
              <a:t>merupakan</a:t>
            </a:r>
            <a:r>
              <a:rPr lang="en-ID" dirty="0"/>
              <a:t> </a:t>
            </a:r>
            <a:r>
              <a:rPr lang="en-ID" dirty="0" err="1"/>
              <a:t>dasar</a:t>
            </a:r>
            <a:r>
              <a:rPr lang="en-ID" dirty="0"/>
              <a:t> </a:t>
            </a:r>
            <a:r>
              <a:rPr lang="en-ID" dirty="0" err="1"/>
              <a:t>dari</a:t>
            </a:r>
            <a:r>
              <a:rPr lang="en-ID" dirty="0"/>
              <a:t> flip-flop </a:t>
            </a:r>
            <a:r>
              <a:rPr lang="en-ID" dirty="0" err="1"/>
              <a:t>jenis</a:t>
            </a:r>
            <a:r>
              <a:rPr lang="en-ID" dirty="0"/>
              <a:t> lain. Flip-flop </a:t>
            </a:r>
            <a:r>
              <a:rPr lang="en-ID" dirty="0" err="1"/>
              <a:t>ini</a:t>
            </a:r>
            <a:r>
              <a:rPr lang="en-ID" dirty="0"/>
              <a:t> </a:t>
            </a:r>
            <a:r>
              <a:rPr lang="en-ID" dirty="0" err="1"/>
              <a:t>mempunyai</a:t>
            </a:r>
            <a:r>
              <a:rPr lang="en-ID" dirty="0"/>
              <a:t> 2 </a:t>
            </a:r>
            <a:r>
              <a:rPr lang="en-ID" dirty="0" err="1"/>
              <a:t>masukan</a:t>
            </a:r>
            <a:r>
              <a:rPr lang="en-ID" dirty="0"/>
              <a:t>: </a:t>
            </a:r>
            <a:r>
              <a:rPr lang="en-ID" dirty="0" err="1"/>
              <a:t>satu</a:t>
            </a:r>
            <a:r>
              <a:rPr lang="en-ID" dirty="0"/>
              <a:t> </a:t>
            </a:r>
            <a:r>
              <a:rPr lang="en-ID" dirty="0" err="1"/>
              <a:t>disebut</a:t>
            </a:r>
            <a:r>
              <a:rPr lang="en-ID" dirty="0"/>
              <a:t> S (SET) yang </a:t>
            </a:r>
            <a:r>
              <a:rPr lang="en-ID" dirty="0" err="1"/>
              <a:t>dipakai</a:t>
            </a:r>
            <a:r>
              <a:rPr lang="en-ID" dirty="0"/>
              <a:t> </a:t>
            </a:r>
            <a:r>
              <a:rPr lang="en-ID" dirty="0" err="1"/>
              <a:t>untuk</a:t>
            </a:r>
            <a:r>
              <a:rPr lang="en-ID" dirty="0"/>
              <a:t> </a:t>
            </a:r>
            <a:r>
              <a:rPr lang="en-ID" dirty="0" err="1"/>
              <a:t>menyetel</a:t>
            </a:r>
            <a:r>
              <a:rPr lang="en-ID" dirty="0"/>
              <a:t> (</a:t>
            </a:r>
            <a:r>
              <a:rPr lang="en-ID" dirty="0" err="1"/>
              <a:t>membuat</a:t>
            </a:r>
            <a:r>
              <a:rPr lang="en-ID" dirty="0"/>
              <a:t> </a:t>
            </a:r>
            <a:r>
              <a:rPr lang="en-ID" dirty="0" err="1"/>
              <a:t>keluaran</a:t>
            </a:r>
            <a:r>
              <a:rPr lang="en-ID" dirty="0"/>
              <a:t> flip-flop </a:t>
            </a:r>
            <a:r>
              <a:rPr lang="en-ID" dirty="0" err="1"/>
              <a:t>berkeadaan</a:t>
            </a:r>
            <a:r>
              <a:rPr lang="en-ID" dirty="0"/>
              <a:t> 1) dan yang lain </a:t>
            </a:r>
            <a:r>
              <a:rPr lang="en-ID" dirty="0" err="1"/>
              <a:t>disebut</a:t>
            </a:r>
            <a:r>
              <a:rPr lang="en-ID" dirty="0"/>
              <a:t> R (RESET) yang </a:t>
            </a:r>
            <a:r>
              <a:rPr lang="en-ID" dirty="0" err="1"/>
              <a:t>dipakai</a:t>
            </a:r>
            <a:r>
              <a:rPr lang="en-ID" dirty="0"/>
              <a:t> </a:t>
            </a:r>
            <a:r>
              <a:rPr lang="en-ID" dirty="0" err="1"/>
              <a:t>untuk</a:t>
            </a:r>
            <a:r>
              <a:rPr lang="en-ID" dirty="0"/>
              <a:t> me-reset (</a:t>
            </a:r>
            <a:r>
              <a:rPr lang="en-ID" dirty="0" err="1"/>
              <a:t>membuat</a:t>
            </a:r>
            <a:r>
              <a:rPr lang="en-ID" dirty="0"/>
              <a:t> </a:t>
            </a:r>
            <a:r>
              <a:rPr lang="en-ID" dirty="0" err="1"/>
              <a:t>keluaran</a:t>
            </a:r>
            <a:r>
              <a:rPr lang="en-ID" dirty="0"/>
              <a:t> </a:t>
            </a:r>
            <a:r>
              <a:rPr lang="en-ID" dirty="0" err="1"/>
              <a:t>berkeadaan</a:t>
            </a:r>
            <a:r>
              <a:rPr lang="en-ID" dirty="0"/>
              <a:t> 0).</a:t>
            </a:r>
            <a:endParaRPr lang="en-ID" dirty="0"/>
          </a:p>
          <a:p>
            <a:endParaRPr lang="en-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L ff rs">
            <a:hlinkClick r:id="rId1"/>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550025" y="1429385"/>
            <a:ext cx="4739005" cy="2830830"/>
          </a:xfrm>
          <a:prstGeom prst="rect">
            <a:avLst/>
          </a:prstGeom>
          <a:noFill/>
          <a:ln>
            <a:noFill/>
          </a:ln>
        </p:spPr>
      </p:pic>
      <p:sp>
        <p:nvSpPr>
          <p:cNvPr id="8" name="Rectangle 7"/>
          <p:cNvSpPr/>
          <p:nvPr/>
        </p:nvSpPr>
        <p:spPr>
          <a:xfrm>
            <a:off x="6550265" y="474556"/>
            <a:ext cx="4402167" cy="593304"/>
          </a:xfrm>
          <a:prstGeom prst="rect">
            <a:avLst/>
          </a:prstGeom>
        </p:spPr>
        <p:txBody>
          <a:bodyPr wrap="none">
            <a:spAutoFit/>
          </a:bodyPr>
          <a:lstStyle/>
          <a:p>
            <a:pPr algn="just" fontAlgn="base">
              <a:lnSpc>
                <a:spcPct val="107000"/>
              </a:lnSpc>
            </a:pPr>
            <a:r>
              <a:rPr lang="en-ID" sz="3200" dirty="0" err="1">
                <a:effectLst/>
                <a:latin typeface="Times New Roman" panose="02020603050405020304" pitchFamily="18" charset="0"/>
                <a:cs typeface="Times New Roman" panose="02020603050405020304" pitchFamily="18" charset="0"/>
              </a:rPr>
              <a:t>Rangkaian</a:t>
            </a:r>
            <a:r>
              <a:rPr lang="en-ID" sz="3200" dirty="0">
                <a:effectLst/>
                <a:latin typeface="Times New Roman" panose="02020603050405020304" pitchFamily="18" charset="0"/>
                <a:cs typeface="Times New Roman" panose="02020603050405020304" pitchFamily="18" charset="0"/>
              </a:rPr>
              <a:t> </a:t>
            </a:r>
            <a:r>
              <a:rPr lang="en-ID" sz="3200" dirty="0" err="1">
                <a:effectLst/>
                <a:latin typeface="Times New Roman" panose="02020603050405020304" pitchFamily="18" charset="0"/>
                <a:cs typeface="Times New Roman" panose="02020603050405020304" pitchFamily="18" charset="0"/>
              </a:rPr>
              <a:t>Logika</a:t>
            </a:r>
            <a:r>
              <a:rPr lang="en-ID" sz="3200" dirty="0">
                <a:effectLst/>
                <a:latin typeface="Times New Roman" panose="02020603050405020304" pitchFamily="18" charset="0"/>
                <a:cs typeface="Times New Roman" panose="02020603050405020304" pitchFamily="18" charset="0"/>
              </a:rPr>
              <a:t> FF-RS</a:t>
            </a:r>
            <a:endParaRPr lang="en-ID" sz="3200" dirty="0">
              <a:effectLst/>
              <a:latin typeface="Calibri" panose="020F0502020204030204" pitchFamily="34" charset="0"/>
              <a:cs typeface="Times New Roman" panose="02020603050405020304" pitchFamily="18" charset="0"/>
            </a:endParaRPr>
          </a:p>
        </p:txBody>
      </p:sp>
      <p:sp>
        <p:nvSpPr>
          <p:cNvPr id="6" name="Rectangle 5"/>
          <p:cNvSpPr/>
          <p:nvPr/>
        </p:nvSpPr>
        <p:spPr>
          <a:xfrm>
            <a:off x="692932" y="474556"/>
            <a:ext cx="3829895" cy="619272"/>
          </a:xfrm>
          <a:prstGeom prst="rect">
            <a:avLst/>
          </a:prstGeom>
        </p:spPr>
        <p:txBody>
          <a:bodyPr wrap="none">
            <a:spAutoFit/>
          </a:bodyPr>
          <a:lstStyle/>
          <a:p>
            <a:pPr algn="just" fontAlgn="base">
              <a:lnSpc>
                <a:spcPct val="107000"/>
              </a:lnSpc>
            </a:pPr>
            <a:r>
              <a:rPr lang="id-ID" sz="3200" dirty="0" smtClean="0">
                <a:latin typeface="Times New Roman" panose="02020603050405020304" pitchFamily="18" charset="0"/>
                <a:cs typeface="Times New Roman" panose="02020603050405020304" pitchFamily="18" charset="0"/>
              </a:rPr>
              <a:t>Simbol</a:t>
            </a:r>
            <a:r>
              <a:rPr lang="en-ID" sz="3200" dirty="0" smtClean="0">
                <a:effectLst/>
                <a:latin typeface="Times New Roman" panose="02020603050405020304" pitchFamily="18" charset="0"/>
                <a:cs typeface="Times New Roman" panose="02020603050405020304" pitchFamily="18" charset="0"/>
              </a:rPr>
              <a:t> </a:t>
            </a:r>
            <a:r>
              <a:rPr lang="en-ID" sz="3200" dirty="0" err="1">
                <a:effectLst/>
                <a:latin typeface="Times New Roman" panose="02020603050405020304" pitchFamily="18" charset="0"/>
                <a:cs typeface="Times New Roman" panose="02020603050405020304" pitchFamily="18" charset="0"/>
              </a:rPr>
              <a:t>Logika</a:t>
            </a:r>
            <a:r>
              <a:rPr lang="en-ID" sz="3200" dirty="0">
                <a:effectLst/>
                <a:latin typeface="Times New Roman" panose="02020603050405020304" pitchFamily="18" charset="0"/>
                <a:cs typeface="Times New Roman" panose="02020603050405020304" pitchFamily="18" charset="0"/>
              </a:rPr>
              <a:t> FF-RS</a:t>
            </a:r>
            <a:endParaRPr lang="en-ID" sz="3200" dirty="0">
              <a:effectLst/>
              <a:latin typeface="Calibri" panose="020F0502020204030204" pitchFamily="34" charset="0"/>
              <a:cs typeface="Times New Roman" panose="02020603050405020304" pitchFamily="18" charset="0"/>
            </a:endParaRPr>
          </a:p>
        </p:txBody>
      </p:sp>
      <p:pic>
        <p:nvPicPr>
          <p:cNvPr id="9" name="Picture 8" descr="nand gate">
            <a:hlinkClick r:id="rId3"/>
          </p:cNvPr>
          <p:cNvPicPr/>
          <p:nvPr/>
        </p:nvPicPr>
        <p:blipFill rotWithShape="1">
          <a:blip r:embed="rId4">
            <a:extLst>
              <a:ext uri="{28A0092B-C50C-407E-A947-70E740481C1C}">
                <a14:useLocalDpi xmlns:a14="http://schemas.microsoft.com/office/drawing/2010/main" val="0"/>
              </a:ext>
            </a:extLst>
          </a:blip>
          <a:srcRect b="36048"/>
          <a:stretch>
            <a:fillRect/>
          </a:stretch>
        </p:blipFill>
        <p:spPr bwMode="auto">
          <a:xfrm>
            <a:off x="489426" y="1429530"/>
            <a:ext cx="4776553" cy="1808345"/>
          </a:xfrm>
          <a:prstGeom prst="rect">
            <a:avLst/>
          </a:prstGeom>
          <a:noFill/>
          <a:ln>
            <a:noFill/>
          </a:ln>
        </p:spPr>
      </p:pic>
      <p:pic>
        <p:nvPicPr>
          <p:cNvPr id="5" name="Content Placeholder 4" descr="tk ff rs">
            <a:hlinkClick r:id="rId5"/>
          </p:cNvPr>
          <p:cNvPicPr>
            <a:picLocks noChangeAspect="1" noChangeArrowheads="1"/>
          </p:cNvPicPr>
          <p:nvPr>
            <p:ph sz="half" idx="2"/>
          </p:nvPr>
        </p:nvPicPr>
        <p:blipFill>
          <a:blip r:embed="rId6">
            <a:extLst>
              <a:ext uri="{28A0092B-C50C-407E-A947-70E740481C1C}">
                <a14:useLocalDpi xmlns:a14="http://schemas.microsoft.com/office/drawing/2010/main" val="0"/>
              </a:ext>
            </a:extLst>
          </a:blip>
          <a:srcRect/>
          <a:stretch>
            <a:fillRect/>
          </a:stretch>
        </p:blipFill>
        <p:spPr>
          <a:xfrm>
            <a:off x="609600" y="4260215"/>
            <a:ext cx="4276725" cy="2344420"/>
          </a:xfrm>
          <a:prstGeom prst="rect">
            <a:avLst/>
          </a:prstGeom>
          <a:noFill/>
          <a:ln>
            <a:noFill/>
          </a:ln>
        </p:spPr>
      </p:pic>
      <p:sp>
        <p:nvSpPr>
          <p:cNvPr id="3" name="Text Box 2"/>
          <p:cNvSpPr txBox="1"/>
          <p:nvPr/>
        </p:nvSpPr>
        <p:spPr>
          <a:xfrm>
            <a:off x="1383665" y="3729990"/>
            <a:ext cx="2487295" cy="460375"/>
          </a:xfrm>
          <a:prstGeom prst="rect">
            <a:avLst/>
          </a:prstGeom>
          <a:noFill/>
        </p:spPr>
        <p:txBody>
          <a:bodyPr wrap="none" rtlCol="0">
            <a:spAutoFit/>
          </a:bodyPr>
          <a:p>
            <a:r>
              <a:rPr lang="en-US" sz="2400"/>
              <a:t>Tabel Kebenaran</a:t>
            </a:r>
            <a:endParaRPr 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4145</Words>
  <Application>WPS Presentation</Application>
  <PresentationFormat>Custom</PresentationFormat>
  <Paragraphs>77</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Times New Roman</vt:lpstr>
      <vt:lpstr>Calibri</vt:lpstr>
      <vt:lpstr>Microsoft YaHei</vt:lpstr>
      <vt:lpstr>Arial Unicode MS</vt:lpstr>
      <vt:lpstr>Orange Waves</vt:lpstr>
      <vt:lpstr>PowerPoint 演示文稿</vt:lpstr>
      <vt:lpstr>Rangkaian Sekuensial</vt:lpstr>
      <vt:lpstr>Flip-Flop</vt:lpstr>
      <vt:lpstr>PowerPoint 演示文稿</vt:lpstr>
      <vt:lpstr>Gerbang Dasar Flip-Flop</vt:lpstr>
      <vt:lpstr>PowerPoint 演示文稿</vt:lpstr>
      <vt:lpstr>PowerPoint 演示文稿</vt:lpstr>
      <vt:lpstr>RS FLIP-FLOP</vt:lpstr>
      <vt:lpstr>PowerPoint 演示文稿</vt:lpstr>
      <vt:lpstr>Flip Flop RS Terdetak</vt:lpstr>
      <vt:lpstr>PowerPoint 演示文稿</vt:lpstr>
      <vt:lpstr>D FLIP-FLOP</vt:lpstr>
      <vt:lpstr>PowerPoint 演示文稿</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ACER</cp:lastModifiedBy>
  <cp:revision>18</cp:revision>
  <dcterms:created xsi:type="dcterms:W3CDTF">2019-04-13T02:01:00Z</dcterms:created>
  <dcterms:modified xsi:type="dcterms:W3CDTF">2019-04-28T12:39:01Z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