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60" r:id="rId8"/>
    <p:sldId id="263" r:id="rId9"/>
    <p:sldId id="261" r:id="rId10"/>
    <p:sldId id="262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74" y="-6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D2C0FC9E-14B0-42DC-931E-1CF1A64CA2B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3CD91DC6-3736-4747-B6BC-2415FCD07880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649069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FC9E-14B0-42DC-931E-1CF1A64CA2B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1DC6-3736-4747-B6BC-2415FCD07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2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D2C0FC9E-14B0-42DC-931E-1CF1A64CA2B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3CD91DC6-3736-4747-B6BC-2415FCD07880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2863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FC9E-14B0-42DC-931E-1CF1A64CA2B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1DC6-3736-4747-B6BC-2415FCD07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9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2C0FC9E-14B0-42DC-931E-1CF1A64CA2B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3CD91DC6-3736-4747-B6BC-2415FCD0788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925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FC9E-14B0-42DC-931E-1CF1A64CA2B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1DC6-3736-4747-B6BC-2415FCD07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00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FC9E-14B0-42DC-931E-1CF1A64CA2B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1DC6-3736-4747-B6BC-2415FCD07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3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FC9E-14B0-42DC-931E-1CF1A64CA2B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1DC6-3736-4747-B6BC-2415FCD07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8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FC9E-14B0-42DC-931E-1CF1A64CA2B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1DC6-3736-4747-B6BC-2415FCD07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305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D2C0FC9E-14B0-42DC-931E-1CF1A64CA2B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3CD91DC6-3736-4747-B6BC-2415FCD07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00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D2C0FC9E-14B0-42DC-931E-1CF1A64CA2B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3CD91DC6-3736-4747-B6BC-2415FCD07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2C0FC9E-14B0-42DC-931E-1CF1A64CA2B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CD91DC6-3736-4747-B6BC-2415FCD078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9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0" pos="1386">
          <p15:clr>
            <a:srgbClr val="F26B43"/>
          </p15:clr>
        </p15:guide>
        <p15:guide id="6" orient="horz" pos="3960">
          <p15:clr>
            <a:srgbClr val="F26B43"/>
          </p15:clr>
        </p15:guide>
        <p15:guide id="7" orient="horz" pos="3840">
          <p15:clr>
            <a:srgbClr val="F26B43"/>
          </p15:clr>
        </p15:guide>
        <p15:guide id="8" pos="3312">
          <p15:clr>
            <a:srgbClr val="F26B43"/>
          </p15:clr>
        </p15:guide>
        <p15:guide id="9" pos="3600">
          <p15:clr>
            <a:srgbClr val="F26B43"/>
          </p15:clr>
        </p15:guide>
        <p15:guide id="10" orient="horz" pos="360">
          <p15:clr>
            <a:srgbClr val="F26B43"/>
          </p15:clr>
        </p15:guide>
        <p15:guide id="11" pos="5526">
          <p15:clr>
            <a:srgbClr val="F26B43"/>
          </p15:clr>
        </p15:guide>
        <p15:guide id="12" pos="180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0" y="851847"/>
            <a:ext cx="3429000" cy="1281753"/>
          </a:xfrm>
        </p:spPr>
        <p:txBody>
          <a:bodyPr/>
          <a:lstStyle/>
          <a:p>
            <a:pPr algn="ctr"/>
            <a:r>
              <a:rPr lang="en-US" dirty="0" err="1"/>
              <a:t>Rangkaian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Integrasi</a:t>
            </a:r>
            <a:r>
              <a:rPr lang="en-US" dirty="0"/>
              <a:t> Digital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7470" y="2286000"/>
            <a:ext cx="3429000" cy="3491553"/>
          </a:xfrm>
        </p:spPr>
        <p:txBody>
          <a:bodyPr>
            <a:norm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4 :</a:t>
            </a:r>
          </a:p>
          <a:p>
            <a:pPr marL="342900" indent="-342900">
              <a:buAutoNum type="arabicPeriod"/>
            </a:pPr>
            <a:r>
              <a:rPr lang="en-US" dirty="0"/>
              <a:t>Titin </a:t>
            </a:r>
            <a:r>
              <a:rPr lang="en-US" dirty="0" err="1"/>
              <a:t>Sulistiowati</a:t>
            </a:r>
            <a:r>
              <a:rPr lang="en-US" dirty="0"/>
              <a:t>	(18.11.0005)</a:t>
            </a:r>
          </a:p>
          <a:p>
            <a:pPr marL="342900" indent="-342900">
              <a:buAutoNum type="arabicPeriod"/>
            </a:pPr>
            <a:r>
              <a:rPr lang="en-US" dirty="0"/>
              <a:t>Paras </a:t>
            </a:r>
            <a:r>
              <a:rPr lang="en-US" dirty="0" err="1"/>
              <a:t>Taufani</a:t>
            </a:r>
            <a:r>
              <a:rPr lang="en-US" dirty="0"/>
              <a:t>	(18.11.0028)</a:t>
            </a:r>
          </a:p>
          <a:p>
            <a:pPr marL="342900" indent="-342900">
              <a:buAutoNum type="arabicPeriod"/>
            </a:pPr>
            <a:r>
              <a:rPr lang="en-US" dirty="0" err="1"/>
              <a:t>Syahida</a:t>
            </a:r>
            <a:r>
              <a:rPr lang="en-US" dirty="0"/>
              <a:t> Melania H. (18.11.0259)</a:t>
            </a:r>
          </a:p>
        </p:txBody>
      </p:sp>
    </p:spTree>
    <p:extLst>
      <p:ext uri="{BB962C8B-B14F-4D97-AF65-F5344CB8AC3E}">
        <p14:creationId xmlns:p14="http://schemas.microsoft.com/office/powerpoint/2010/main" val="1932421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781" y="1601584"/>
            <a:ext cx="6673174" cy="1560716"/>
          </a:xfrm>
        </p:spPr>
        <p:txBody>
          <a:bodyPr/>
          <a:lstStyle/>
          <a:p>
            <a:r>
              <a:rPr lang="en-US" dirty="0"/>
              <a:t>IC- CMOS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diperlihatkan</a:t>
            </a:r>
            <a:r>
              <a:rPr lang="en-US" dirty="0"/>
              <a:t> IC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NOR yang </a:t>
            </a:r>
            <a:r>
              <a:rPr lang="en-US" dirty="0" err="1"/>
              <a:t>mengeluarkan</a:t>
            </a:r>
            <a:r>
              <a:rPr lang="en-US" dirty="0"/>
              <a:t> output 0 </a:t>
            </a:r>
            <a:r>
              <a:rPr lang="en-US" dirty="0" err="1"/>
              <a:t>atau</a:t>
            </a:r>
            <a:r>
              <a:rPr lang="en-US" dirty="0"/>
              <a:t> 1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inputnya</a:t>
            </a:r>
            <a:r>
              <a:rPr lang="en-US" dirty="0"/>
              <a:t>. IC C-MOS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12 Volt.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532" y="3999116"/>
            <a:ext cx="315282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732" y="3999116"/>
            <a:ext cx="3592286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6784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1524000"/>
            <a:ext cx="6673174" cy="1560716"/>
          </a:xfrm>
        </p:spPr>
        <p:txBody>
          <a:bodyPr/>
          <a:lstStyle/>
          <a:p>
            <a:r>
              <a:rPr lang="en-US" dirty="0" err="1"/>
              <a:t>Keunggulan</a:t>
            </a:r>
            <a:r>
              <a:rPr lang="en-US" dirty="0"/>
              <a:t> 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elektroniknya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ringkas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Satelit</a:t>
            </a:r>
            <a:r>
              <a:rPr lang="en-US" dirty="0"/>
              <a:t>, </a:t>
            </a:r>
            <a:r>
              <a:rPr lang="en-US" dirty="0" err="1"/>
              <a:t>Misil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pesawat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angkasa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</a:p>
          <a:p>
            <a:pPr>
              <a:buFontTx/>
              <a:buChar char="-"/>
            </a:pP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dipermudah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dikurangi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motherboardnya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diperkecil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071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0"/>
            <a:ext cx="6673174" cy="1560716"/>
          </a:xfrm>
        </p:spPr>
        <p:txBody>
          <a:bodyPr/>
          <a:lstStyle/>
          <a:p>
            <a:r>
              <a:rPr lang="en-US" dirty="0" err="1"/>
              <a:t>Keunggulan</a:t>
            </a:r>
            <a:r>
              <a:rPr lang="en-US" dirty="0"/>
              <a:t> 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beratnya</a:t>
            </a:r>
            <a:r>
              <a:rPr lang="en-US" dirty="0"/>
              <a:t> </a:t>
            </a:r>
            <a:r>
              <a:rPr lang="en-US" dirty="0" err="1"/>
              <a:t>ringan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sekecil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sirkit-sirkit</a:t>
            </a:r>
            <a:r>
              <a:rPr lang="en-US" dirty="0"/>
              <a:t> </a:t>
            </a:r>
            <a:r>
              <a:rPr lang="en-US" dirty="0" err="1"/>
              <a:t>keonvensional</a:t>
            </a:r>
            <a:r>
              <a:rPr lang="en-US" dirty="0"/>
              <a:t> yang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, IC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sirkit</a:t>
            </a:r>
            <a:r>
              <a:rPr lang="en-US" dirty="0"/>
              <a:t> yang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mengkonsumsi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panas</a:t>
            </a:r>
            <a:r>
              <a:rPr lang="en-US" dirty="0"/>
              <a:t> </a:t>
            </a:r>
            <a:r>
              <a:rPr lang="en-US" dirty="0" err="1"/>
              <a:t>berlebih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pendinginan</a:t>
            </a:r>
            <a:r>
              <a:rPr lang="en-US" dirty="0"/>
              <a:t> (cooling system).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75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1447800"/>
            <a:ext cx="6673174" cy="1560716"/>
          </a:xfrm>
        </p:spPr>
        <p:txBody>
          <a:bodyPr/>
          <a:lstStyle/>
          <a:p>
            <a:r>
              <a:rPr lang="en-US" dirty="0" err="1"/>
              <a:t>Kelemahan</a:t>
            </a:r>
            <a:r>
              <a:rPr lang="en-US" dirty="0"/>
              <a:t> 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/>
              <a:t>keterbatasannya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berlebihan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panas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IC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rusak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/>
              <a:t>panas</a:t>
            </a:r>
            <a:r>
              <a:rPr lang="en-US" dirty="0"/>
              <a:t> yang </a:t>
            </a:r>
            <a:r>
              <a:rPr lang="en-US" dirty="0" err="1"/>
              <a:t>berlebihan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0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438400"/>
            <a:ext cx="74676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SEKIAN 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3659194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30" y="472411"/>
            <a:ext cx="6673174" cy="1560716"/>
          </a:xfrm>
        </p:spPr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integrated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i="1" dirty="0"/>
              <a:t>	Integrated Circuit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disingkat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IC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Elektronika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ratusan</a:t>
            </a:r>
            <a:r>
              <a:rPr lang="en-US" dirty="0"/>
              <a:t>, </a:t>
            </a:r>
            <a:r>
              <a:rPr lang="en-US" dirty="0" err="1"/>
              <a:t>ribuan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jutaan</a:t>
            </a:r>
            <a:r>
              <a:rPr lang="en-US" dirty="0"/>
              <a:t> Transistor, </a:t>
            </a:r>
            <a:r>
              <a:rPr lang="en-US" dirty="0" err="1"/>
              <a:t>Dioda</a:t>
            </a:r>
            <a:r>
              <a:rPr lang="en-US" dirty="0"/>
              <a:t>, Resistor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Kapasitor</a:t>
            </a:r>
            <a:r>
              <a:rPr lang="en-US" dirty="0"/>
              <a:t> yang </a:t>
            </a:r>
            <a:r>
              <a:rPr lang="en-US" dirty="0" err="1"/>
              <a:t>diintegrasikan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Elektronika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kemasan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91" y="4264152"/>
            <a:ext cx="3208713" cy="240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0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Fungsinya</a:t>
            </a:r>
            <a:r>
              <a:rPr lang="en-US" sz="2000" dirty="0"/>
              <a:t>, IC </a:t>
            </a:r>
            <a:r>
              <a:rPr lang="en-US" sz="2000" i="1" dirty="0"/>
              <a:t>(Integrated Circuit)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dibedakan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i="1" dirty="0"/>
              <a:t>IC Linear, IC Digital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gabungan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keduanya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IC Linear (Analog)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IC yang </a:t>
            </a:r>
            <a:r>
              <a:rPr lang="en-US" dirty="0" err="1"/>
              <a:t>tersusun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(linier)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sinusoidal.</a:t>
            </a:r>
          </a:p>
          <a:p>
            <a:r>
              <a:rPr lang="en-US" dirty="0" err="1"/>
              <a:t>Macam</a:t>
            </a:r>
            <a:r>
              <a:rPr lang="en-US" dirty="0"/>
              <a:t>-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i="1" dirty="0"/>
              <a:t>IC analog</a:t>
            </a:r>
            <a:r>
              <a:rPr lang="en-US" dirty="0"/>
              <a:t> (linier) :</a:t>
            </a:r>
          </a:p>
          <a:p>
            <a:pPr marL="0" lvl="0" indent="0">
              <a:buNone/>
            </a:pPr>
            <a:r>
              <a:rPr lang="en-US" dirty="0"/>
              <a:t>a. IC Op-Amp</a:t>
            </a:r>
          </a:p>
          <a:p>
            <a:pPr marL="0" indent="0">
              <a:buNone/>
            </a:pP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IC analog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penguat</a:t>
            </a:r>
            <a:r>
              <a:rPr lang="en-US" dirty="0"/>
              <a:t>.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349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1524000"/>
            <a:ext cx="6673174" cy="1560716"/>
          </a:xfrm>
        </p:spPr>
        <p:txBody>
          <a:bodyPr>
            <a:normAutofit/>
          </a:bodyPr>
          <a:lstStyle/>
          <a:p>
            <a:r>
              <a:rPr lang="en-US" dirty="0"/>
              <a:t>IC Op- 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0304" y="2209800"/>
            <a:ext cx="6577928" cy="426720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IC Op- Amp,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/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marL="0" lvl="0" indent="0">
              <a:buNone/>
            </a:pPr>
            <a:r>
              <a:rPr lang="en-US" dirty="0"/>
              <a:t>a. Op- Am Inverting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penguat</a:t>
            </a:r>
            <a:r>
              <a:rPr lang="en-US" dirty="0"/>
              <a:t> yang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keluarannya</a:t>
            </a:r>
            <a:r>
              <a:rPr lang="en-US" dirty="0"/>
              <a:t> </a:t>
            </a:r>
            <a:r>
              <a:rPr lang="en-US" dirty="0" err="1"/>
              <a:t>berbanding</a:t>
            </a:r>
            <a:r>
              <a:rPr lang="en-US" dirty="0"/>
              <a:t> </a:t>
            </a:r>
            <a:r>
              <a:rPr lang="en-US" dirty="0" err="1"/>
              <a:t>terbalik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masuknya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penguatan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penguatan</a:t>
            </a:r>
            <a:r>
              <a:rPr lang="en-US" dirty="0"/>
              <a:t> (gain) yang </a:t>
            </a:r>
            <a:r>
              <a:rPr lang="en-US" dirty="0" err="1"/>
              <a:t>dirumuskan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Vout</a:t>
            </a:r>
            <a:r>
              <a:rPr lang="en-US" b="1" dirty="0"/>
              <a:t> = -(R2/R1)Vin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dengan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Vout</a:t>
            </a:r>
            <a:r>
              <a:rPr lang="en-US" dirty="0"/>
              <a:t>  :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penguatan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(output)</a:t>
            </a:r>
          </a:p>
          <a:p>
            <a:pPr marL="0" indent="0">
              <a:buNone/>
            </a:pPr>
            <a:r>
              <a:rPr lang="en-US" dirty="0"/>
              <a:t>Vin    :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(input)</a:t>
            </a:r>
          </a:p>
          <a:p>
            <a:pPr marL="0" indent="0">
              <a:buNone/>
            </a:pPr>
            <a:r>
              <a:rPr lang="en-US" dirty="0"/>
              <a:t>R1     : </a:t>
            </a:r>
            <a:r>
              <a:rPr lang="en-US" dirty="0" err="1"/>
              <a:t>hambatan</a:t>
            </a:r>
            <a:r>
              <a:rPr lang="en-US" dirty="0"/>
              <a:t> ke-1 (ohm)</a:t>
            </a:r>
          </a:p>
          <a:p>
            <a:pPr marL="0" indent="0">
              <a:buNone/>
            </a:pPr>
            <a:r>
              <a:rPr lang="en-US" dirty="0"/>
              <a:t>R2     : </a:t>
            </a:r>
            <a:r>
              <a:rPr lang="en-US" dirty="0" err="1"/>
              <a:t>hambatan</a:t>
            </a:r>
            <a:r>
              <a:rPr lang="en-US" dirty="0"/>
              <a:t> ke-2 (ohm)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410200"/>
            <a:ext cx="2444136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9953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447800"/>
            <a:ext cx="6673174" cy="1560716"/>
          </a:xfrm>
        </p:spPr>
        <p:txBody>
          <a:bodyPr/>
          <a:lstStyle/>
          <a:p>
            <a:r>
              <a:rPr lang="en-US" dirty="0"/>
              <a:t>IC Op- 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0276" y="2209800"/>
            <a:ext cx="6577928" cy="43434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b. Op-Amp Non-Inverting</a:t>
            </a:r>
          </a:p>
          <a:p>
            <a:pPr marL="0" lvl="0" indent="0">
              <a:buNone/>
            </a:pPr>
            <a:r>
              <a:rPr lang="en-US" dirty="0" err="1" smtClean="0"/>
              <a:t>si</a:t>
            </a:r>
            <a:r>
              <a:rPr lang="id-ID" dirty="0" smtClean="0"/>
              <a:t>s</a:t>
            </a:r>
            <a:r>
              <a:rPr lang="en-US" dirty="0" smtClean="0"/>
              <a:t>tem </a:t>
            </a:r>
            <a:r>
              <a:rPr lang="en-US" dirty="0"/>
              <a:t>yang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sebanding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penguatan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penguatan</a:t>
            </a:r>
            <a:r>
              <a:rPr lang="en-US" dirty="0"/>
              <a:t> </a:t>
            </a:r>
            <a:r>
              <a:rPr lang="en-US" i="1" dirty="0"/>
              <a:t>(gain)</a:t>
            </a:r>
            <a:r>
              <a:rPr lang="en-US" dirty="0"/>
              <a:t> yang </a:t>
            </a:r>
            <a:r>
              <a:rPr lang="en-US" dirty="0" err="1"/>
              <a:t>dirumuskan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 err="1"/>
              <a:t>Vout</a:t>
            </a:r>
            <a:r>
              <a:rPr lang="en-US" b="1" dirty="0"/>
              <a:t> = ((Ri+R2)/R1)Vin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dengan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Vout</a:t>
            </a:r>
            <a:r>
              <a:rPr lang="en-US" dirty="0"/>
              <a:t>   :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penguatan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(output)</a:t>
            </a:r>
          </a:p>
          <a:p>
            <a:pPr marL="0" indent="0">
              <a:buNone/>
            </a:pPr>
            <a:r>
              <a:rPr lang="en-US" dirty="0"/>
              <a:t>Vin     :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(input)</a:t>
            </a:r>
          </a:p>
          <a:p>
            <a:pPr marL="0" indent="0">
              <a:buNone/>
            </a:pPr>
            <a:r>
              <a:rPr lang="en-US" dirty="0"/>
              <a:t>R1      : </a:t>
            </a:r>
            <a:r>
              <a:rPr lang="en-US" dirty="0" err="1"/>
              <a:t>hambatan</a:t>
            </a:r>
            <a:r>
              <a:rPr lang="en-US" dirty="0"/>
              <a:t> ke-1 (ohm)</a:t>
            </a:r>
          </a:p>
          <a:p>
            <a:pPr marL="0" indent="0">
              <a:buNone/>
            </a:pPr>
            <a:r>
              <a:rPr lang="en-US" dirty="0"/>
              <a:t>R2      : </a:t>
            </a:r>
            <a:r>
              <a:rPr lang="en-US" dirty="0" err="1"/>
              <a:t>hambatan</a:t>
            </a:r>
            <a:r>
              <a:rPr lang="en-US" dirty="0"/>
              <a:t> ke-2 (ohm)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215247"/>
            <a:ext cx="2167624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5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Fungsinya</a:t>
            </a:r>
            <a:r>
              <a:rPr lang="en-US" sz="2000" dirty="0"/>
              <a:t>, IC </a:t>
            </a:r>
            <a:r>
              <a:rPr lang="en-US" sz="2000" i="1" dirty="0"/>
              <a:t>(Integrated Circuit)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dibedakan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i="1" dirty="0"/>
              <a:t>IC Linear, IC Digital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gabungan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keduanya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2. IC Digital</a:t>
            </a:r>
          </a:p>
          <a:p>
            <a:pPr marL="0" indent="0">
              <a:buNone/>
            </a:pPr>
            <a:r>
              <a:rPr lang="en-US" dirty="0"/>
              <a:t>IC digital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(square)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0 </a:t>
            </a:r>
            <a:r>
              <a:rPr lang="en-US" dirty="0" err="1"/>
              <a:t>atau</a:t>
            </a:r>
            <a:r>
              <a:rPr lang="en-US" dirty="0"/>
              <a:t> 1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switch/</a:t>
            </a:r>
            <a:r>
              <a:rPr lang="en-US" dirty="0" err="1"/>
              <a:t>saklar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IC linear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sinusoida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amplifier(</a:t>
            </a:r>
            <a:r>
              <a:rPr lang="en-US" dirty="0" err="1"/>
              <a:t>penguat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IC </a:t>
            </a:r>
            <a:r>
              <a:rPr lang="en-US" i="1" dirty="0"/>
              <a:t>(Integrated circuit)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Elektronika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yang </a:t>
            </a:r>
            <a:r>
              <a:rPr lang="en-US" dirty="0" err="1"/>
              <a:t>sensitif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i="1" dirty="0"/>
              <a:t>Electrostatic Discharge </a:t>
            </a:r>
            <a:r>
              <a:rPr lang="en-US" dirty="0"/>
              <a:t>(ESD). </a:t>
            </a:r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penanganan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IC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6469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1143000"/>
            <a:ext cx="6673174" cy="1560716"/>
          </a:xfrm>
        </p:spPr>
        <p:txBody>
          <a:bodyPr>
            <a:normAutofit/>
          </a:bodyPr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err="1"/>
              <a:t>Jenis</a:t>
            </a:r>
            <a:r>
              <a:rPr lang="en-US" sz="2800" dirty="0"/>
              <a:t> 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TTL (Transistor </a:t>
            </a:r>
            <a:r>
              <a:rPr lang="en-US" sz="2400" dirty="0" err="1"/>
              <a:t>Transistor</a:t>
            </a:r>
            <a:r>
              <a:rPr lang="en-US" sz="2400" dirty="0"/>
              <a:t> Logic)</a:t>
            </a:r>
          </a:p>
          <a:p>
            <a:pPr marL="0" indent="0">
              <a:buNone/>
            </a:pPr>
            <a:r>
              <a:rPr lang="en-US" sz="2400" dirty="0"/>
              <a:t>IC yang paling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IC digital yang </a:t>
            </a:r>
            <a:r>
              <a:rPr lang="en-US" sz="2400" dirty="0" err="1"/>
              <a:t>dipergunakan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peralatan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, </a:t>
            </a:r>
            <a:r>
              <a:rPr lang="en-US" sz="2400" dirty="0" err="1"/>
              <a:t>kalkulator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system </a:t>
            </a:r>
            <a:r>
              <a:rPr lang="en-US" sz="2400" dirty="0" err="1"/>
              <a:t>kontrol</a:t>
            </a:r>
            <a:r>
              <a:rPr lang="en-US" sz="2400" dirty="0"/>
              <a:t> </a:t>
            </a:r>
            <a:r>
              <a:rPr lang="en-US" sz="2400" dirty="0" err="1"/>
              <a:t>elektronik</a:t>
            </a:r>
            <a:r>
              <a:rPr lang="en-US" sz="2400" dirty="0"/>
              <a:t>. IC digital </a:t>
            </a:r>
            <a:r>
              <a:rPr lang="en-US" sz="2400" dirty="0" err="1"/>
              <a:t>bekerja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pengoperasian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Biner</a:t>
            </a:r>
            <a:r>
              <a:rPr lang="en-US" sz="2400" dirty="0"/>
              <a:t> Logic(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2)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mengenal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1(on) </a:t>
            </a:r>
            <a:r>
              <a:rPr lang="en-US" sz="2400" dirty="0" err="1"/>
              <a:t>dan</a:t>
            </a:r>
            <a:r>
              <a:rPr lang="en-US" sz="2400" dirty="0"/>
              <a:t> 0(off).</a:t>
            </a:r>
          </a:p>
        </p:txBody>
      </p:sp>
    </p:spTree>
    <p:extLst>
      <p:ext uri="{BB962C8B-B14F-4D97-AF65-F5344CB8AC3E}">
        <p14:creationId xmlns:p14="http://schemas.microsoft.com/office/powerpoint/2010/main" val="15391888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3" y="1626038"/>
            <a:ext cx="6673174" cy="156071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TTL (Transistor </a:t>
            </a:r>
            <a:r>
              <a:rPr lang="en-US" sz="3600" dirty="0" err="1"/>
              <a:t>Transistor</a:t>
            </a:r>
            <a:r>
              <a:rPr lang="en-US" sz="3600" dirty="0"/>
              <a:t> Logic)</a:t>
            </a:r>
            <a:r>
              <a:rPr lang="en-US" sz="4000" dirty="0"/>
              <a:t/>
            </a:r>
            <a:br>
              <a:rPr lang="en-US" sz="40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diperlihatkan</a:t>
            </a:r>
            <a:r>
              <a:rPr lang="en-US" dirty="0"/>
              <a:t> IC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NAND yang </a:t>
            </a:r>
            <a:r>
              <a:rPr lang="en-US" dirty="0" err="1"/>
              <a:t>mengeluarkan</a:t>
            </a:r>
            <a:r>
              <a:rPr lang="en-US" dirty="0"/>
              <a:t> output 0 </a:t>
            </a:r>
            <a:r>
              <a:rPr lang="en-US" dirty="0" err="1"/>
              <a:t>atau</a:t>
            </a:r>
            <a:r>
              <a:rPr lang="en-US" dirty="0"/>
              <a:t> 1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inputnya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IC TTL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5 Volt.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48" y="4223004"/>
            <a:ext cx="26003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86" y="4451604"/>
            <a:ext cx="23526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23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219200"/>
            <a:ext cx="6673174" cy="1560716"/>
          </a:xfrm>
        </p:spPr>
        <p:txBody>
          <a:bodyPr>
            <a:normAutofit/>
          </a:bodyPr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err="1"/>
              <a:t>Jenis</a:t>
            </a:r>
            <a:r>
              <a:rPr lang="en-US" sz="2800" dirty="0"/>
              <a:t> 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2. IC- CMOS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Selain</a:t>
            </a:r>
            <a:r>
              <a:rPr lang="en-US" dirty="0"/>
              <a:t> TTL, </a:t>
            </a:r>
            <a:r>
              <a:rPr lang="en-US" dirty="0" err="1"/>
              <a:t>jenis</a:t>
            </a:r>
            <a:r>
              <a:rPr lang="en-US" dirty="0"/>
              <a:t> IC digital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C-MOS (Complementary with MOSFET)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MOSFET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gate-gate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logic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halnya</a:t>
            </a:r>
            <a:r>
              <a:rPr lang="en-US" dirty="0"/>
              <a:t> IC-TTL.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kemasan</a:t>
            </a:r>
            <a:r>
              <a:rPr lang="en-US" dirty="0"/>
              <a:t> IC C-MOS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gate(</a:t>
            </a:r>
            <a:r>
              <a:rPr lang="en-US" dirty="0" err="1"/>
              <a:t>gerbang</a:t>
            </a:r>
            <a:r>
              <a:rPr lang="en-US" dirty="0"/>
              <a:t>)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logic </a:t>
            </a:r>
            <a:r>
              <a:rPr lang="en-US" dirty="0" err="1"/>
              <a:t>seperti</a:t>
            </a:r>
            <a:r>
              <a:rPr lang="en-US" dirty="0"/>
              <a:t> AND,NAND,OR,NOR,XOR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logic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Decoders, Encoders, </a:t>
            </a:r>
            <a:r>
              <a:rPr lang="en-US" dirty="0" err="1"/>
              <a:t>Multiflexer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Memory.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1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261</TotalTime>
  <Words>442</Words>
  <Application>Microsoft Office PowerPoint</Application>
  <PresentationFormat>On-screen Show (4:3)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Century Schoolbook</vt:lpstr>
      <vt:lpstr>Corbel</vt:lpstr>
      <vt:lpstr>Feathered</vt:lpstr>
      <vt:lpstr>Rangkaian  Integrasi Digital</vt:lpstr>
      <vt:lpstr>Pengertian integrated circuit</vt:lpstr>
      <vt:lpstr>Berdasarkan Aplikasi dan Fungsinya, IC (Integrated Circuit) dapat dibedakan menjadi IC Linear, IC Digital dan juga gabungan dari keduanya. </vt:lpstr>
      <vt:lpstr>IC Op- Amp</vt:lpstr>
      <vt:lpstr>IC Op- Amp</vt:lpstr>
      <vt:lpstr>Berdasarkan Aplikasi dan Fungsinya, IC (Integrated Circuit) dapat dibedakan menjadi IC Linear, IC Digital dan juga gabungan dari keduanya. </vt:lpstr>
      <vt:lpstr> Jenis Jenis IC</vt:lpstr>
      <vt:lpstr>TTL (Transistor Transistor Logic) </vt:lpstr>
      <vt:lpstr> Jenis Jenis IC</vt:lpstr>
      <vt:lpstr>IC- CMOS </vt:lpstr>
      <vt:lpstr>Keunggulan IC</vt:lpstr>
      <vt:lpstr>Keunggulan IC</vt:lpstr>
      <vt:lpstr>Kelemahan IC</vt:lpstr>
      <vt:lpstr>SEKIAN    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Rangkaian Integrasi Digital</dc:title>
  <dc:creator>Asus</dc:creator>
  <cp:lastModifiedBy>PC.Kelas</cp:lastModifiedBy>
  <cp:revision>21</cp:revision>
  <dcterms:created xsi:type="dcterms:W3CDTF">2019-04-08T16:06:25Z</dcterms:created>
  <dcterms:modified xsi:type="dcterms:W3CDTF">2019-04-16T07:09:19Z</dcterms:modified>
</cp:coreProperties>
</file>