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77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389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57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585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1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93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190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447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46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9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63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92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825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3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134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703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940" y="457200"/>
            <a:ext cx="10358120" cy="1846659"/>
          </a:xfrm>
        </p:spPr>
        <p:txBody>
          <a:bodyPr/>
          <a:lstStyle/>
          <a:p>
            <a:pPr algn="ctr"/>
            <a:r>
              <a:rPr lang="id-ID" spc="-204" dirty="0" smtClean="0">
                <a:latin typeface="Segoe UI Semibold" panose="020B0702040204020203" pitchFamily="34" charset="0"/>
                <a:cs typeface="Times New Roman" panose="02020603050405020304" pitchFamily="18" charset="0"/>
              </a:rPr>
              <a:t>anaLisa dan desain rangkaian sekuensial</a:t>
            </a:r>
            <a:endParaRPr lang="id-ID" dirty="0">
              <a:latin typeface="Segoe UI Semibold" panose="020B07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215443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 9</a:t>
            </a:r>
          </a:p>
          <a:p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 : Dimas Sepha F (18.11.0011)</a:t>
            </a:r>
          </a:p>
          <a:p>
            <a:pPr algn="l"/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Fikri Maulana (18.11.0034)</a:t>
            </a:r>
          </a:p>
          <a:p>
            <a:pPr algn="l"/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Dede Agung P (18.11.0039)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127252"/>
            <a:ext cx="4993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Diagram </a:t>
            </a:r>
            <a:r>
              <a:rPr sz="2800" spc="-70" dirty="0">
                <a:latin typeface="Arial"/>
                <a:cs typeface="Arial"/>
              </a:rPr>
              <a:t>waktu </a:t>
            </a:r>
            <a:r>
              <a:rPr sz="2800" spc="-135" dirty="0">
                <a:latin typeface="Arial"/>
                <a:cs typeface="Arial"/>
              </a:rPr>
              <a:t>dan </a:t>
            </a:r>
            <a:r>
              <a:rPr sz="2800" spc="-70" dirty="0">
                <a:latin typeface="Arial"/>
                <a:cs typeface="Arial"/>
              </a:rPr>
              <a:t>tabel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kedaan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386" y="1933745"/>
            <a:ext cx="8103473" cy="4327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0828" y="1887444"/>
            <a:ext cx="2759518" cy="4256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127252"/>
            <a:ext cx="6815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Peta </a:t>
            </a:r>
            <a:r>
              <a:rPr sz="2800" spc="-175" dirty="0">
                <a:latin typeface="Arial"/>
                <a:cs typeface="Arial"/>
              </a:rPr>
              <a:t>Karnaugh </a:t>
            </a:r>
            <a:r>
              <a:rPr sz="2800" spc="-55" dirty="0">
                <a:latin typeface="Arial"/>
                <a:cs typeface="Arial"/>
              </a:rPr>
              <a:t>untuk </a:t>
            </a:r>
            <a:r>
              <a:rPr sz="2800" spc="-160" dirty="0">
                <a:latin typeface="Arial"/>
                <a:cs typeface="Arial"/>
              </a:rPr>
              <a:t>persamaan </a:t>
            </a:r>
            <a:r>
              <a:rPr sz="2800" spc="-114" dirty="0">
                <a:latin typeface="Arial"/>
                <a:cs typeface="Arial"/>
              </a:rPr>
              <a:t>logika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diatas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563" y="2031095"/>
            <a:ext cx="4219945" cy="3190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5779" y="2031110"/>
            <a:ext cx="6552457" cy="3190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127252"/>
            <a:ext cx="7339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50" dirty="0">
                <a:latin typeface="Arial"/>
                <a:cs typeface="Arial"/>
              </a:rPr>
              <a:t>Kombinasi </a:t>
            </a:r>
            <a:r>
              <a:rPr sz="2800" spc="-95" dirty="0">
                <a:latin typeface="Arial"/>
                <a:cs typeface="Arial"/>
              </a:rPr>
              <a:t>peta </a:t>
            </a:r>
            <a:r>
              <a:rPr sz="2800" spc="-175" dirty="0">
                <a:latin typeface="Arial"/>
                <a:cs typeface="Arial"/>
              </a:rPr>
              <a:t>Karnaugh </a:t>
            </a:r>
            <a:r>
              <a:rPr sz="2800" spc="-140" dirty="0">
                <a:latin typeface="Arial"/>
                <a:cs typeface="Arial"/>
              </a:rPr>
              <a:t>kedalam </a:t>
            </a:r>
            <a:r>
              <a:rPr sz="2800" spc="-65" dirty="0">
                <a:latin typeface="Arial"/>
                <a:cs typeface="Arial"/>
              </a:rPr>
              <a:t>tabel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keadaan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0035" y="1969859"/>
            <a:ext cx="9535100" cy="416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04801"/>
            <a:ext cx="10131425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dirty="0">
                <a:latin typeface="BatangChe" panose="02030609000101010101" pitchFamily="49" charset="-127"/>
                <a:ea typeface="BatangChe" panose="02030609000101010101" pitchFamily="49" charset="-127"/>
              </a:rPr>
              <a:t>Terima </a:t>
            </a:r>
            <a:r>
              <a:rPr lang="id-ID" sz="28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kasih</a:t>
            </a:r>
            <a:endParaRPr lang="id-ID" sz="2800" b="1" dirty="0">
              <a:latin typeface="Constantia" panose="02030602050306030303" pitchFamily="18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666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809244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200" dirty="0"/>
              <a:t>Analisa Diagram </a:t>
            </a:r>
            <a:r>
              <a:rPr sz="4400" spc="-235" dirty="0"/>
              <a:t>Keadaan</a:t>
            </a:r>
            <a:r>
              <a:rPr sz="4400" spc="-625" dirty="0"/>
              <a:t> </a:t>
            </a:r>
            <a:r>
              <a:rPr sz="4400" spc="-220" dirty="0"/>
              <a:t>Rangkaian  </a:t>
            </a:r>
            <a:r>
              <a:rPr sz="4400" spc="-204" dirty="0"/>
              <a:t>Sekuensial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264816"/>
            <a:ext cx="9216390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2800" spc="-55" dirty="0">
                <a:latin typeface="Arial"/>
                <a:cs typeface="Arial"/>
              </a:rPr>
              <a:t>Model </a:t>
            </a:r>
            <a:r>
              <a:rPr sz="2800" spc="-130" dirty="0">
                <a:latin typeface="Arial"/>
                <a:cs typeface="Arial"/>
              </a:rPr>
              <a:t>diagram </a:t>
            </a:r>
            <a:r>
              <a:rPr sz="2800" spc="-175" dirty="0">
                <a:latin typeface="Arial"/>
                <a:cs typeface="Arial"/>
              </a:rPr>
              <a:t>keadaan </a:t>
            </a:r>
            <a:r>
              <a:rPr sz="2800" spc="-65" dirty="0">
                <a:latin typeface="Arial"/>
                <a:cs typeface="Arial"/>
              </a:rPr>
              <a:t>dari </a:t>
            </a:r>
            <a:r>
              <a:rPr sz="2800" spc="-140" dirty="0">
                <a:latin typeface="Arial"/>
                <a:cs typeface="Arial"/>
              </a:rPr>
              <a:t>rangkaian </a:t>
            </a:r>
            <a:r>
              <a:rPr sz="2800" spc="-150" dirty="0">
                <a:latin typeface="Arial"/>
                <a:cs typeface="Arial"/>
              </a:rPr>
              <a:t>sekuensial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sinkron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Diasumsikan </a:t>
            </a:r>
            <a:r>
              <a:rPr sz="2800" spc="-175" dirty="0">
                <a:latin typeface="Arial"/>
                <a:cs typeface="Arial"/>
              </a:rPr>
              <a:t>keadaan </a:t>
            </a:r>
            <a:r>
              <a:rPr sz="2800" spc="-125" dirty="0">
                <a:latin typeface="Arial"/>
                <a:cs typeface="Arial"/>
              </a:rPr>
              <a:t>awal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00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75" dirty="0">
                <a:latin typeface="Arial"/>
                <a:cs typeface="Arial"/>
              </a:rPr>
              <a:t>Elemen </a:t>
            </a:r>
            <a:r>
              <a:rPr sz="2800" spc="-65" dirty="0">
                <a:latin typeface="Arial"/>
                <a:cs typeface="Arial"/>
              </a:rPr>
              <a:t>memori </a:t>
            </a:r>
            <a:r>
              <a:rPr sz="2800" spc="-145" dirty="0">
                <a:latin typeface="Arial"/>
                <a:cs typeface="Arial"/>
              </a:rPr>
              <a:t>diasumsikan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i="1" spc="-80" dirty="0">
                <a:latin typeface="Arial"/>
                <a:cs typeface="Arial"/>
              </a:rPr>
              <a:t>negative-edge-triggered-flip-flop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5" dirty="0">
                <a:latin typeface="DejaVu Serif"/>
                <a:cs typeface="DejaVu Serif"/>
              </a:rPr>
              <a:t>𝑦</a:t>
            </a:r>
            <a:r>
              <a:rPr sz="3075" spc="-292" baseline="-16260" dirty="0">
                <a:latin typeface="DejaVu Serif"/>
                <a:cs typeface="DejaVu Serif"/>
              </a:rPr>
              <a:t>1 </a:t>
            </a:r>
            <a:r>
              <a:rPr sz="2800" spc="-135" dirty="0">
                <a:latin typeface="Arial"/>
                <a:cs typeface="Arial"/>
              </a:rPr>
              <a:t>dan </a:t>
            </a:r>
            <a:r>
              <a:rPr sz="2800" spc="-165" dirty="0">
                <a:latin typeface="DejaVu Serif"/>
                <a:cs typeface="DejaVu Serif"/>
              </a:rPr>
              <a:t>𝑦</a:t>
            </a:r>
            <a:r>
              <a:rPr sz="3075" spc="-247" baseline="-16260" dirty="0">
                <a:latin typeface="DejaVu Serif"/>
                <a:cs typeface="DejaVu Serif"/>
              </a:rPr>
              <a:t>2 </a:t>
            </a:r>
            <a:r>
              <a:rPr sz="2800" spc="-105" dirty="0">
                <a:latin typeface="Arial"/>
                <a:cs typeface="Arial"/>
              </a:rPr>
              <a:t>berubah </a:t>
            </a:r>
            <a:r>
              <a:rPr sz="2800" spc="-175" dirty="0">
                <a:latin typeface="Arial"/>
                <a:cs typeface="Arial"/>
              </a:rPr>
              <a:t>hanya </a:t>
            </a:r>
            <a:r>
              <a:rPr sz="2800" spc="-90" dirty="0">
                <a:latin typeface="Arial"/>
                <a:cs typeface="Arial"/>
              </a:rPr>
              <a:t>jika </a:t>
            </a:r>
            <a:r>
              <a:rPr sz="2800" spc="-114" dirty="0">
                <a:latin typeface="Arial"/>
                <a:cs typeface="Arial"/>
              </a:rPr>
              <a:t>perubahan </a:t>
            </a:r>
            <a:r>
              <a:rPr sz="2800" spc="-140" dirty="0">
                <a:latin typeface="Arial"/>
                <a:cs typeface="Arial"/>
              </a:rPr>
              <a:t>sinyal </a:t>
            </a:r>
            <a:r>
              <a:rPr sz="2800" spc="-125" dirty="0">
                <a:latin typeface="Arial"/>
                <a:cs typeface="Arial"/>
              </a:rPr>
              <a:t>clock </a:t>
            </a:r>
            <a:r>
              <a:rPr sz="2800" spc="-140" dirty="0">
                <a:latin typeface="Arial"/>
                <a:cs typeface="Arial"/>
              </a:rPr>
              <a:t>0 </a:t>
            </a:r>
            <a:r>
              <a:rPr sz="2800" spc="-270" dirty="0">
                <a:latin typeface="Arial"/>
                <a:cs typeface="Arial"/>
              </a:rPr>
              <a:t>→</a:t>
            </a:r>
            <a:r>
              <a:rPr sz="2800" spc="-509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30" dirty="0">
                <a:latin typeface="DejaVu Serif"/>
                <a:cs typeface="DejaVu Serif"/>
              </a:rPr>
              <a:t>𝑧 </a:t>
            </a:r>
            <a:r>
              <a:rPr sz="2800" spc="-130" dirty="0">
                <a:latin typeface="Arial"/>
                <a:cs typeface="Arial"/>
              </a:rPr>
              <a:t>merupakan </a:t>
            </a:r>
            <a:r>
              <a:rPr sz="2800" spc="-125" dirty="0">
                <a:latin typeface="Arial"/>
                <a:cs typeface="Arial"/>
              </a:rPr>
              <a:t>kombinasi </a:t>
            </a:r>
            <a:r>
              <a:rPr sz="2800" spc="-65" dirty="0">
                <a:latin typeface="Arial"/>
                <a:cs typeface="Arial"/>
              </a:rPr>
              <a:t>dari </a:t>
            </a:r>
            <a:r>
              <a:rPr sz="2800" spc="-275" dirty="0">
                <a:latin typeface="DejaVu Serif"/>
                <a:cs typeface="DejaVu Serif"/>
              </a:rPr>
              <a:t>x, </a:t>
            </a:r>
            <a:r>
              <a:rPr sz="2800" spc="-195" dirty="0">
                <a:latin typeface="DejaVu Serif"/>
                <a:cs typeface="DejaVu Serif"/>
              </a:rPr>
              <a:t>𝑦</a:t>
            </a:r>
            <a:r>
              <a:rPr sz="3075" spc="-292" baseline="-16260" dirty="0">
                <a:latin typeface="DejaVu Serif"/>
                <a:cs typeface="DejaVu Serif"/>
              </a:rPr>
              <a:t>1 </a:t>
            </a:r>
            <a:r>
              <a:rPr sz="2800" spc="-135" dirty="0">
                <a:latin typeface="Arial"/>
                <a:cs typeface="Arial"/>
              </a:rPr>
              <a:t>dan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65" dirty="0">
                <a:latin typeface="DejaVu Serif"/>
                <a:cs typeface="DejaVu Serif"/>
              </a:rPr>
              <a:t>𝑦</a:t>
            </a:r>
            <a:r>
              <a:rPr sz="3075" spc="-247" baseline="-16260" dirty="0">
                <a:latin typeface="DejaVu Serif"/>
                <a:cs typeface="DejaVu Serif"/>
              </a:rPr>
              <a:t>2</a:t>
            </a:r>
            <a:endParaRPr sz="3075" baseline="-16260">
              <a:latin typeface="DejaVu Serif"/>
              <a:cs typeface="DejaVu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7084" y="3980728"/>
            <a:ext cx="4829491" cy="2634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8935"/>
            <a:ext cx="9515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Prosedur </a:t>
            </a:r>
            <a:r>
              <a:rPr sz="4000" spc="-185" dirty="0"/>
              <a:t>Analisa </a:t>
            </a:r>
            <a:r>
              <a:rPr sz="4000" spc="-204" dirty="0"/>
              <a:t>Rangkaian </a:t>
            </a:r>
            <a:r>
              <a:rPr sz="4000" spc="-190" dirty="0"/>
              <a:t>Sekuensial</a:t>
            </a:r>
            <a:r>
              <a:rPr sz="4000" spc="-670" dirty="0"/>
              <a:t> </a:t>
            </a:r>
            <a:r>
              <a:rPr sz="4000" spc="-170" dirty="0"/>
              <a:t>Sinkron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107440"/>
            <a:ext cx="10054590" cy="5213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marR="175260" indent="-514984">
              <a:lnSpc>
                <a:spcPct val="8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60" dirty="0">
                <a:latin typeface="Arial"/>
                <a:cs typeface="Arial"/>
              </a:rPr>
              <a:t>Gunakan </a:t>
            </a:r>
            <a:r>
              <a:rPr sz="2400" spc="-125" dirty="0">
                <a:latin typeface="Arial"/>
                <a:cs typeface="Arial"/>
              </a:rPr>
              <a:t>analisa </a:t>
            </a:r>
            <a:r>
              <a:rPr sz="2400" spc="-100" dirty="0">
                <a:latin typeface="Arial"/>
                <a:cs typeface="Arial"/>
              </a:rPr>
              <a:t>logika kombinasional </a:t>
            </a:r>
            <a:r>
              <a:rPr sz="2400" spc="-45" dirty="0">
                <a:latin typeface="Arial"/>
                <a:cs typeface="Arial"/>
              </a:rPr>
              <a:t>untuk </a:t>
            </a:r>
            <a:r>
              <a:rPr sz="2400" spc="-90" dirty="0">
                <a:latin typeface="Arial"/>
                <a:cs typeface="Arial"/>
              </a:rPr>
              <a:t>menentukan </a:t>
            </a:r>
            <a:r>
              <a:rPr sz="2400" spc="-105" dirty="0">
                <a:latin typeface="Arial"/>
                <a:cs typeface="Arial"/>
              </a:rPr>
              <a:t>keluaran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flip-flop,  </a:t>
            </a:r>
            <a:r>
              <a:rPr sz="2400" spc="-75" dirty="0">
                <a:latin typeface="Arial"/>
                <a:cs typeface="Arial"/>
              </a:rPr>
              <a:t>jika </a:t>
            </a:r>
            <a:r>
              <a:rPr sz="2400" spc="-140" dirty="0">
                <a:latin typeface="Arial"/>
                <a:cs typeface="Arial"/>
              </a:rPr>
              <a:t>sudah </a:t>
            </a:r>
            <a:r>
              <a:rPr sz="2400" spc="-75" dirty="0">
                <a:latin typeface="Arial"/>
                <a:cs typeface="Arial"/>
              </a:rPr>
              <a:t>diberikan </a:t>
            </a:r>
            <a:r>
              <a:rPr sz="2400" spc="-135" dirty="0">
                <a:latin typeface="Arial"/>
                <a:cs typeface="Arial"/>
              </a:rPr>
              <a:t>langsung </a:t>
            </a:r>
            <a:r>
              <a:rPr sz="2400" spc="-165" dirty="0">
                <a:latin typeface="Arial"/>
                <a:cs typeface="Arial"/>
              </a:rPr>
              <a:t>ke </a:t>
            </a:r>
            <a:r>
              <a:rPr sz="2400" spc="-125" dirty="0">
                <a:latin typeface="Arial"/>
                <a:cs typeface="Arial"/>
              </a:rPr>
              <a:t>langkah </a:t>
            </a:r>
            <a:r>
              <a:rPr sz="2400" spc="-120" dirty="0">
                <a:latin typeface="Arial"/>
                <a:cs typeface="Arial"/>
              </a:rPr>
              <a:t>6 </a:t>
            </a:r>
            <a:r>
              <a:rPr sz="2400" spc="-90" dirty="0">
                <a:latin typeface="Arial"/>
                <a:cs typeface="Arial"/>
              </a:rPr>
              <a:t>atau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10" dirty="0">
                <a:latin typeface="Arial"/>
                <a:cs typeface="Arial"/>
              </a:rPr>
              <a:t>Buat </a:t>
            </a:r>
            <a:r>
              <a:rPr sz="2400" spc="-80" dirty="0">
                <a:latin typeface="Arial"/>
                <a:cs typeface="Arial"/>
              </a:rPr>
              <a:t>peta </a:t>
            </a:r>
            <a:r>
              <a:rPr sz="2400" spc="-145" dirty="0">
                <a:latin typeface="Arial"/>
                <a:cs typeface="Arial"/>
              </a:rPr>
              <a:t>Karnaugh </a:t>
            </a:r>
            <a:r>
              <a:rPr sz="2400" spc="-45" dirty="0">
                <a:latin typeface="Arial"/>
                <a:cs typeface="Arial"/>
              </a:rPr>
              <a:t>untuk </a:t>
            </a:r>
            <a:r>
              <a:rPr sz="2400" spc="-155" dirty="0">
                <a:latin typeface="Arial"/>
                <a:cs typeface="Arial"/>
              </a:rPr>
              <a:t>semua </a:t>
            </a:r>
            <a:r>
              <a:rPr sz="2400" spc="-105" dirty="0">
                <a:latin typeface="Arial"/>
                <a:cs typeface="Arial"/>
              </a:rPr>
              <a:t>kombinasi </a:t>
            </a:r>
            <a:r>
              <a:rPr sz="2400" spc="-135" dirty="0">
                <a:latin typeface="Arial"/>
                <a:cs typeface="Arial"/>
              </a:rPr>
              <a:t>persamaan </a:t>
            </a:r>
            <a:r>
              <a:rPr sz="2400" spc="-100" dirty="0">
                <a:latin typeface="Arial"/>
                <a:cs typeface="Arial"/>
              </a:rPr>
              <a:t>logika </a:t>
            </a:r>
            <a:r>
              <a:rPr sz="2400" spc="-55" dirty="0">
                <a:latin typeface="Arial"/>
                <a:cs typeface="Arial"/>
              </a:rPr>
              <a:t>dari </a:t>
            </a:r>
            <a:r>
              <a:rPr sz="2400" spc="-125" dirty="0">
                <a:latin typeface="Arial"/>
                <a:cs typeface="Arial"/>
              </a:rPr>
              <a:t>langkah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527685" marR="596900" indent="-514984">
              <a:lnSpc>
                <a:spcPts val="2300"/>
              </a:lnSpc>
              <a:spcBef>
                <a:spcPts val="99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35" dirty="0">
                <a:latin typeface="Arial"/>
                <a:cs typeface="Arial"/>
              </a:rPr>
              <a:t>Kombinasikan </a:t>
            </a:r>
            <a:r>
              <a:rPr sz="2400" spc="-80" dirty="0">
                <a:latin typeface="Arial"/>
                <a:cs typeface="Arial"/>
              </a:rPr>
              <a:t>peta </a:t>
            </a:r>
            <a:r>
              <a:rPr sz="2400" spc="-145" dirty="0">
                <a:latin typeface="Arial"/>
                <a:cs typeface="Arial"/>
              </a:rPr>
              <a:t>Karnaugh </a:t>
            </a:r>
            <a:r>
              <a:rPr sz="2400" spc="-50" dirty="0">
                <a:latin typeface="Arial"/>
                <a:cs typeface="Arial"/>
              </a:rPr>
              <a:t>untuk </a:t>
            </a:r>
            <a:r>
              <a:rPr sz="2400" spc="-155" dirty="0">
                <a:latin typeface="Arial"/>
                <a:cs typeface="Arial"/>
              </a:rPr>
              <a:t>semua </a:t>
            </a:r>
            <a:r>
              <a:rPr sz="2400" spc="-135" dirty="0">
                <a:latin typeface="Arial"/>
                <a:cs typeface="Arial"/>
              </a:rPr>
              <a:t>persamaan </a:t>
            </a:r>
            <a:r>
              <a:rPr sz="2400" spc="-145" dirty="0">
                <a:latin typeface="Arial"/>
                <a:cs typeface="Arial"/>
              </a:rPr>
              <a:t>masukan </a:t>
            </a:r>
            <a:r>
              <a:rPr sz="2400" spc="-15" dirty="0">
                <a:latin typeface="Arial"/>
                <a:cs typeface="Arial"/>
              </a:rPr>
              <a:t>flip-flop  </a:t>
            </a:r>
            <a:r>
              <a:rPr sz="2400" spc="-75" dirty="0">
                <a:latin typeface="Arial"/>
                <a:cs typeface="Arial"/>
              </a:rPr>
              <a:t>menjadi </a:t>
            </a:r>
            <a:r>
              <a:rPr sz="2400" spc="-105" dirty="0">
                <a:latin typeface="Arial"/>
                <a:cs typeface="Arial"/>
              </a:rPr>
              <a:t>satu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peta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70" dirty="0">
                <a:latin typeface="Arial"/>
                <a:cs typeface="Arial"/>
              </a:rPr>
              <a:t>Dengan </a:t>
            </a:r>
            <a:r>
              <a:rPr sz="2400" spc="-135" dirty="0">
                <a:latin typeface="Arial"/>
                <a:cs typeface="Arial"/>
              </a:rPr>
              <a:t>persamaan </a:t>
            </a:r>
            <a:r>
              <a:rPr sz="2400" spc="-70" dirty="0">
                <a:latin typeface="Arial"/>
                <a:cs typeface="Arial"/>
              </a:rPr>
              <a:t>karakteristik </a:t>
            </a:r>
            <a:r>
              <a:rPr sz="2400" spc="-20" dirty="0">
                <a:latin typeface="Arial"/>
                <a:cs typeface="Arial"/>
              </a:rPr>
              <a:t>flip-flop, </a:t>
            </a:r>
            <a:r>
              <a:rPr sz="2400" spc="-70" dirty="0">
                <a:latin typeface="Arial"/>
                <a:cs typeface="Arial"/>
              </a:rPr>
              <a:t>buatlah </a:t>
            </a:r>
            <a:r>
              <a:rPr sz="2400" spc="-80" dirty="0">
                <a:latin typeface="Arial"/>
                <a:cs typeface="Arial"/>
              </a:rPr>
              <a:t>peta </a:t>
            </a:r>
            <a:r>
              <a:rPr sz="2400" spc="-150" dirty="0">
                <a:latin typeface="Arial"/>
                <a:cs typeface="Arial"/>
              </a:rPr>
              <a:t>keadaan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selanjutnya</a:t>
            </a:r>
            <a:endParaRPr sz="2400">
              <a:latin typeface="Arial"/>
              <a:cs typeface="Arial"/>
            </a:endParaRPr>
          </a:p>
          <a:p>
            <a:pPr marL="527685" marR="5080" indent="-514984">
              <a:lnSpc>
                <a:spcPts val="2300"/>
              </a:lnSpc>
              <a:spcBef>
                <a:spcPts val="9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35" dirty="0">
                <a:latin typeface="Arial"/>
                <a:cs typeface="Arial"/>
              </a:rPr>
              <a:t>Kombinasikan </a:t>
            </a:r>
            <a:r>
              <a:rPr sz="2400" spc="-80" dirty="0">
                <a:latin typeface="Arial"/>
                <a:cs typeface="Arial"/>
              </a:rPr>
              <a:t>peta </a:t>
            </a:r>
            <a:r>
              <a:rPr sz="2400" spc="-150" dirty="0">
                <a:latin typeface="Arial"/>
                <a:cs typeface="Arial"/>
              </a:rPr>
              <a:t>keadaan </a:t>
            </a:r>
            <a:r>
              <a:rPr sz="2400" spc="-95" dirty="0">
                <a:latin typeface="Arial"/>
                <a:cs typeface="Arial"/>
              </a:rPr>
              <a:t>selanjutnya </a:t>
            </a:r>
            <a:r>
              <a:rPr sz="2400" spc="-114" dirty="0">
                <a:latin typeface="Arial"/>
                <a:cs typeface="Arial"/>
              </a:rPr>
              <a:t>dan </a:t>
            </a:r>
            <a:r>
              <a:rPr sz="2400" spc="-80" dirty="0">
                <a:latin typeface="Arial"/>
                <a:cs typeface="Arial"/>
              </a:rPr>
              <a:t>peta </a:t>
            </a:r>
            <a:r>
              <a:rPr sz="2400" spc="-105" dirty="0">
                <a:latin typeface="Arial"/>
                <a:cs typeface="Arial"/>
              </a:rPr>
              <a:t>keluaran </a:t>
            </a:r>
            <a:r>
              <a:rPr sz="2400" spc="-75" dirty="0">
                <a:latin typeface="Arial"/>
                <a:cs typeface="Arial"/>
              </a:rPr>
              <a:t>menjadi </a:t>
            </a:r>
            <a:r>
              <a:rPr sz="2400" spc="-105" dirty="0">
                <a:latin typeface="Arial"/>
                <a:cs typeface="Arial"/>
              </a:rPr>
              <a:t>satu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peta  </a:t>
            </a:r>
            <a:r>
              <a:rPr sz="2400" spc="-60" dirty="0">
                <a:latin typeface="Arial"/>
                <a:cs typeface="Arial"/>
              </a:rPr>
              <a:t>(biner)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10" dirty="0">
                <a:latin typeface="Arial"/>
                <a:cs typeface="Arial"/>
              </a:rPr>
              <a:t>Buat diagram </a:t>
            </a:r>
            <a:r>
              <a:rPr sz="2400" spc="-150" dirty="0">
                <a:latin typeface="Arial"/>
                <a:cs typeface="Arial"/>
              </a:rPr>
              <a:t>keadaan </a:t>
            </a:r>
            <a:r>
              <a:rPr sz="2400" spc="-50" dirty="0">
                <a:latin typeface="Arial"/>
                <a:cs typeface="Arial"/>
              </a:rPr>
              <a:t>biner </a:t>
            </a:r>
            <a:r>
              <a:rPr sz="2400" spc="-55" dirty="0">
                <a:latin typeface="Arial"/>
                <a:cs typeface="Arial"/>
              </a:rPr>
              <a:t>dari tabel </a:t>
            </a:r>
            <a:r>
              <a:rPr sz="2400" spc="-150" dirty="0">
                <a:latin typeface="Arial"/>
                <a:cs typeface="Arial"/>
              </a:rPr>
              <a:t>keadaan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biner</a:t>
            </a:r>
            <a:endParaRPr sz="2400">
              <a:latin typeface="Arial"/>
              <a:cs typeface="Arial"/>
            </a:endParaRPr>
          </a:p>
          <a:p>
            <a:pPr marL="527685" marR="462280" indent="-514984">
              <a:lnSpc>
                <a:spcPct val="80000"/>
              </a:lnSpc>
              <a:spcBef>
                <a:spcPts val="10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45" dirty="0">
                <a:latin typeface="Arial"/>
                <a:cs typeface="Arial"/>
              </a:rPr>
              <a:t>Gambar </a:t>
            </a:r>
            <a:r>
              <a:rPr sz="2400" spc="-110" dirty="0">
                <a:latin typeface="Arial"/>
                <a:cs typeface="Arial"/>
              </a:rPr>
              <a:t>diagram </a:t>
            </a:r>
            <a:r>
              <a:rPr sz="2400" spc="-60" dirty="0">
                <a:latin typeface="Arial"/>
                <a:cs typeface="Arial"/>
              </a:rPr>
              <a:t>waktu </a:t>
            </a:r>
            <a:r>
              <a:rPr sz="2400" spc="-155" dirty="0">
                <a:latin typeface="Arial"/>
                <a:cs typeface="Arial"/>
              </a:rPr>
              <a:t>yang </a:t>
            </a:r>
            <a:r>
              <a:rPr sz="2400" spc="-95" dirty="0">
                <a:latin typeface="Arial"/>
                <a:cs typeface="Arial"/>
              </a:rPr>
              <a:t>menunjukkan </a:t>
            </a:r>
            <a:r>
              <a:rPr sz="2400" spc="-100" dirty="0">
                <a:latin typeface="Arial"/>
                <a:cs typeface="Arial"/>
              </a:rPr>
              <a:t>clock, </a:t>
            </a:r>
            <a:r>
              <a:rPr sz="2400" spc="-120" dirty="0">
                <a:latin typeface="Arial"/>
                <a:cs typeface="Arial"/>
              </a:rPr>
              <a:t>rangkaian </a:t>
            </a:r>
            <a:r>
              <a:rPr sz="2400" spc="-145" dirty="0">
                <a:latin typeface="Arial"/>
                <a:cs typeface="Arial"/>
              </a:rPr>
              <a:t>masukan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dan  </a:t>
            </a:r>
            <a:r>
              <a:rPr sz="2400" spc="-150" dirty="0">
                <a:latin typeface="Arial"/>
                <a:cs typeface="Arial"/>
              </a:rPr>
              <a:t>keadaan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awal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ts val="2595"/>
              </a:lnSpc>
              <a:spcBef>
                <a:spcPts val="420"/>
              </a:spcBef>
              <a:buAutoNum type="arabicPeriod"/>
              <a:tabLst>
                <a:tab pos="527685" algn="l"/>
                <a:tab pos="528320" algn="l"/>
                <a:tab pos="3991610" algn="l"/>
              </a:tabLst>
            </a:pPr>
            <a:r>
              <a:rPr sz="2400" spc="-145" dirty="0">
                <a:latin typeface="Arial"/>
                <a:cs typeface="Arial"/>
              </a:rPr>
              <a:t>Dalam </a:t>
            </a:r>
            <a:r>
              <a:rPr sz="2400" spc="-110" dirty="0">
                <a:latin typeface="Arial"/>
                <a:cs typeface="Arial"/>
              </a:rPr>
              <a:t>diagram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waktu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buat	</a:t>
            </a:r>
            <a:r>
              <a:rPr sz="2400" spc="-145" dirty="0">
                <a:latin typeface="Arial"/>
                <a:cs typeface="Arial"/>
              </a:rPr>
              <a:t>masukan </a:t>
            </a:r>
            <a:r>
              <a:rPr sz="2400" spc="-114" dirty="0">
                <a:latin typeface="Arial"/>
                <a:cs typeface="Arial"/>
              </a:rPr>
              <a:t>dan </a:t>
            </a:r>
            <a:r>
              <a:rPr sz="2400" spc="-150" dirty="0">
                <a:latin typeface="Arial"/>
                <a:cs typeface="Arial"/>
              </a:rPr>
              <a:t>keadaan </a:t>
            </a:r>
            <a:r>
              <a:rPr sz="2400" spc="-15" dirty="0">
                <a:latin typeface="Arial"/>
                <a:cs typeface="Arial"/>
              </a:rPr>
              <a:t>flip-flop </a:t>
            </a:r>
            <a:r>
              <a:rPr sz="2400" spc="-45" dirty="0">
                <a:latin typeface="Arial"/>
                <a:cs typeface="Arial"/>
              </a:rPr>
              <a:t>untuk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semua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ts val="2595"/>
              </a:lnSpc>
            </a:pPr>
            <a:r>
              <a:rPr sz="2400" spc="-120" dirty="0">
                <a:latin typeface="Arial"/>
                <a:cs typeface="Arial"/>
              </a:rPr>
              <a:t>rangkaian </a:t>
            </a:r>
            <a:r>
              <a:rPr sz="2400" spc="-145" dirty="0">
                <a:latin typeface="Arial"/>
                <a:cs typeface="Arial"/>
              </a:rPr>
              <a:t>masukan </a:t>
            </a:r>
            <a:r>
              <a:rPr sz="2400" spc="-155" dirty="0">
                <a:latin typeface="Arial"/>
                <a:cs typeface="Arial"/>
              </a:rPr>
              <a:t>yang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ada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30"/>
              </a:spcBef>
              <a:buAutoNum type="arabicPeriod" startAt="9"/>
              <a:tabLst>
                <a:tab pos="527685" algn="l"/>
                <a:tab pos="528320" algn="l"/>
              </a:tabLst>
            </a:pPr>
            <a:r>
              <a:rPr sz="2400" spc="-145" dirty="0">
                <a:latin typeface="Arial"/>
                <a:cs typeface="Arial"/>
              </a:rPr>
              <a:t>Dalam </a:t>
            </a:r>
            <a:r>
              <a:rPr sz="2400" spc="-110" dirty="0">
                <a:latin typeface="Arial"/>
                <a:cs typeface="Arial"/>
              </a:rPr>
              <a:t>diagram </a:t>
            </a:r>
            <a:r>
              <a:rPr sz="2400" spc="-60" dirty="0">
                <a:latin typeface="Arial"/>
                <a:cs typeface="Arial"/>
              </a:rPr>
              <a:t>waktu buat </a:t>
            </a:r>
            <a:r>
              <a:rPr sz="2400" spc="-120" dirty="0">
                <a:latin typeface="Arial"/>
                <a:cs typeface="Arial"/>
              </a:rPr>
              <a:t>rangkaian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keluarannya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8935"/>
            <a:ext cx="188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Contoh</a:t>
            </a:r>
            <a:r>
              <a:rPr sz="4000" spc="-390" dirty="0"/>
              <a:t> 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734055" y="227876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1423" y="2278760"/>
            <a:ext cx="204470" cy="0"/>
          </a:xfrm>
          <a:custGeom>
            <a:avLst/>
            <a:gdLst/>
            <a:ahLst/>
            <a:cxnLst/>
            <a:rect l="l" t="t" r="r" b="b"/>
            <a:pathLst>
              <a:path w="204469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041676"/>
            <a:ext cx="8042275" cy="207263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2800" spc="-195" dirty="0">
                <a:latin typeface="Arial"/>
                <a:cs typeface="Arial"/>
              </a:rPr>
              <a:t>Rangkaian </a:t>
            </a:r>
            <a:r>
              <a:rPr sz="2800" spc="-150" dirty="0">
                <a:latin typeface="Arial"/>
                <a:cs typeface="Arial"/>
              </a:rPr>
              <a:t>sekuensial </a:t>
            </a:r>
            <a:r>
              <a:rPr sz="2800" spc="-105" dirty="0">
                <a:latin typeface="Arial"/>
                <a:cs typeface="Arial"/>
              </a:rPr>
              <a:t>sinkron </a:t>
            </a:r>
            <a:r>
              <a:rPr sz="2800" spc="-155" dirty="0">
                <a:latin typeface="Arial"/>
                <a:cs typeface="Arial"/>
              </a:rPr>
              <a:t>menggunakan </a:t>
            </a:r>
            <a:r>
              <a:rPr sz="2800" spc="-350" dirty="0">
                <a:latin typeface="Arial"/>
                <a:cs typeface="Arial"/>
              </a:rPr>
              <a:t>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flip-flop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30" dirty="0">
                <a:latin typeface="DejaVu Serif"/>
                <a:cs typeface="DejaVu Serif"/>
              </a:rPr>
              <a:t>𝑧 </a:t>
            </a:r>
            <a:r>
              <a:rPr sz="2800" spc="-260" dirty="0">
                <a:latin typeface="DejaVu Serif"/>
                <a:cs typeface="DejaVu Serif"/>
              </a:rPr>
              <a:t>=</a:t>
            </a:r>
            <a:r>
              <a:rPr sz="2800" spc="-420" dirty="0">
                <a:latin typeface="DejaVu Serif"/>
                <a:cs typeface="DejaVu Serif"/>
              </a:rPr>
              <a:t> </a:t>
            </a:r>
            <a:r>
              <a:rPr sz="2800" spc="-160" dirty="0">
                <a:latin typeface="DejaVu Serif"/>
                <a:cs typeface="DejaVu Serif"/>
              </a:rPr>
              <a:t>𝑥𝑦</a:t>
            </a:r>
            <a:endParaRPr sz="2800">
              <a:latin typeface="DejaVu Serif"/>
              <a:cs typeface="DejaVu Serif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DejaVu Serif"/>
                <a:cs typeface="DejaVu Serif"/>
              </a:rPr>
              <a:t>𝑇 </a:t>
            </a:r>
            <a:r>
              <a:rPr sz="2800" spc="-260" dirty="0">
                <a:latin typeface="DejaVu Serif"/>
                <a:cs typeface="DejaVu Serif"/>
              </a:rPr>
              <a:t>= </a:t>
            </a:r>
            <a:r>
              <a:rPr sz="2800" spc="-160" dirty="0">
                <a:latin typeface="DejaVu Serif"/>
                <a:cs typeface="DejaVu Serif"/>
              </a:rPr>
              <a:t>𝑥𝑦 </a:t>
            </a:r>
            <a:r>
              <a:rPr sz="2800" spc="-260" dirty="0">
                <a:latin typeface="DejaVu Serif"/>
                <a:cs typeface="DejaVu Serif"/>
              </a:rPr>
              <a:t>+ </a:t>
            </a:r>
            <a:r>
              <a:rPr sz="2800" spc="-195" dirty="0">
                <a:latin typeface="DejaVu Serif"/>
                <a:cs typeface="DejaVu Serif"/>
              </a:rPr>
              <a:t>𝑥 </a:t>
            </a:r>
            <a:r>
              <a:rPr sz="2800" spc="-120" dirty="0">
                <a:latin typeface="DejaVu Serif"/>
                <a:cs typeface="DejaVu Serif"/>
              </a:rPr>
              <a:t>𝑦 </a:t>
            </a:r>
            <a:r>
              <a:rPr sz="2800" spc="-260" dirty="0">
                <a:latin typeface="DejaVu Serif"/>
                <a:cs typeface="DejaVu Serif"/>
              </a:rPr>
              <a:t>= </a:t>
            </a:r>
            <a:r>
              <a:rPr sz="2800" spc="-195" dirty="0">
                <a:latin typeface="DejaVu Serif"/>
                <a:cs typeface="DejaVu Serif"/>
              </a:rPr>
              <a:t>𝑥</a:t>
            </a:r>
            <a:r>
              <a:rPr sz="2800" spc="-185" dirty="0">
                <a:latin typeface="DejaVu Serif"/>
                <a:cs typeface="DejaVu Serif"/>
              </a:rPr>
              <a:t> </a:t>
            </a:r>
            <a:r>
              <a:rPr sz="2800" spc="-120" dirty="0">
                <a:latin typeface="DejaVu Serif"/>
                <a:cs typeface="DejaVu Serif"/>
              </a:rPr>
              <a:t>𝑦</a:t>
            </a:r>
            <a:endParaRPr sz="2800">
              <a:latin typeface="DejaVu Serif"/>
              <a:cs typeface="DejaVu Serif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5" dirty="0">
                <a:latin typeface="DejaVu Serif"/>
                <a:cs typeface="DejaVu Serif"/>
              </a:rPr>
              <a:t>𝑥 </a:t>
            </a:r>
            <a:r>
              <a:rPr sz="2800" spc="-260" dirty="0">
                <a:latin typeface="DejaVu Serif"/>
                <a:cs typeface="DejaVu Serif"/>
              </a:rPr>
              <a:t>=</a:t>
            </a:r>
            <a:r>
              <a:rPr sz="2800" spc="45" dirty="0">
                <a:latin typeface="DejaVu Serif"/>
                <a:cs typeface="DejaVu Serif"/>
              </a:rPr>
              <a:t> </a:t>
            </a:r>
            <a:r>
              <a:rPr sz="2800" spc="-240" dirty="0">
                <a:latin typeface="DejaVu Serif"/>
                <a:cs typeface="DejaVu Serif"/>
              </a:rPr>
              <a:t>01101000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4748" y="3747906"/>
            <a:ext cx="5347474" cy="287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127252"/>
            <a:ext cx="1022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Diagram </a:t>
            </a:r>
            <a:r>
              <a:rPr sz="2800" spc="-70" dirty="0">
                <a:latin typeface="Arial"/>
                <a:cs typeface="Arial"/>
              </a:rPr>
              <a:t>waktu </a:t>
            </a:r>
            <a:r>
              <a:rPr sz="2800" spc="-140" dirty="0">
                <a:latin typeface="Arial"/>
                <a:cs typeface="Arial"/>
              </a:rPr>
              <a:t>rangkaian </a:t>
            </a:r>
            <a:r>
              <a:rPr sz="2800" spc="-155" dirty="0">
                <a:latin typeface="Arial"/>
                <a:cs typeface="Arial"/>
              </a:rPr>
              <a:t>sekuensial </a:t>
            </a:r>
            <a:r>
              <a:rPr sz="2800" spc="-105" dirty="0">
                <a:latin typeface="Arial"/>
                <a:cs typeface="Arial"/>
              </a:rPr>
              <a:t>sinkron </a:t>
            </a:r>
            <a:r>
              <a:rPr sz="2800" spc="-155" dirty="0">
                <a:latin typeface="Arial"/>
                <a:cs typeface="Arial"/>
              </a:rPr>
              <a:t>menggunakan </a:t>
            </a:r>
            <a:r>
              <a:rPr sz="2800" spc="-350" dirty="0">
                <a:latin typeface="Arial"/>
                <a:cs typeface="Arial"/>
              </a:rPr>
              <a:t>T</a:t>
            </a:r>
            <a:r>
              <a:rPr sz="2800" spc="-30" dirty="0">
                <a:latin typeface="Arial"/>
                <a:cs typeface="Arial"/>
              </a:rPr>
              <a:t> flip-flop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0972" y="2454911"/>
            <a:ext cx="10393964" cy="336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127252"/>
            <a:ext cx="4007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Penurunan </a:t>
            </a:r>
            <a:r>
              <a:rPr sz="2800" spc="-204" dirty="0">
                <a:latin typeface="Arial"/>
                <a:cs typeface="Arial"/>
              </a:rPr>
              <a:t>Tabel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Keadaan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133480"/>
            <a:ext cx="11569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DejaVu Serif"/>
                <a:cs typeface="DejaVu Serif"/>
              </a:rPr>
              <a:t>𝐴 </a:t>
            </a:r>
            <a:r>
              <a:rPr sz="2800" spc="-260" dirty="0">
                <a:latin typeface="DejaVu Serif"/>
                <a:cs typeface="DejaVu Serif"/>
              </a:rPr>
              <a:t>=</a:t>
            </a:r>
            <a:r>
              <a:rPr sz="2800" spc="-385" dirty="0">
                <a:latin typeface="DejaVu Serif"/>
                <a:cs typeface="DejaVu Serif"/>
              </a:rPr>
              <a:t> </a:t>
            </a:r>
            <a:r>
              <a:rPr sz="2800" spc="-235" dirty="0">
                <a:latin typeface="DejaVu Serif"/>
                <a:cs typeface="DejaVu Serif"/>
              </a:rPr>
              <a:t>0</a:t>
            </a:r>
            <a:endParaRPr sz="2800">
              <a:latin typeface="DejaVu Serif"/>
              <a:cs typeface="DejaVu Serif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50" dirty="0">
                <a:latin typeface="DejaVu Serif"/>
                <a:cs typeface="DejaVu Serif"/>
              </a:rPr>
              <a:t>𝐵 </a:t>
            </a:r>
            <a:r>
              <a:rPr sz="2800" spc="-260" dirty="0">
                <a:latin typeface="DejaVu Serif"/>
                <a:cs typeface="DejaVu Serif"/>
              </a:rPr>
              <a:t>=</a:t>
            </a:r>
            <a:r>
              <a:rPr sz="2800" spc="-395" dirty="0">
                <a:latin typeface="DejaVu Serif"/>
                <a:cs typeface="DejaVu Serif"/>
              </a:rPr>
              <a:t> </a:t>
            </a:r>
            <a:r>
              <a:rPr sz="2800" spc="-235" dirty="0"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0842" y="2322394"/>
            <a:ext cx="9535199" cy="2310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127252"/>
            <a:ext cx="4453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Penurunan </a:t>
            </a:r>
            <a:r>
              <a:rPr sz="2800" spc="-160" dirty="0">
                <a:latin typeface="Arial"/>
                <a:cs typeface="Arial"/>
              </a:rPr>
              <a:t>Diagram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Keadaan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4715" y="2617512"/>
            <a:ext cx="5275023" cy="2505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127252"/>
            <a:ext cx="410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Tabel </a:t>
            </a:r>
            <a:r>
              <a:rPr sz="2800" spc="-175" dirty="0">
                <a:latin typeface="Arial"/>
                <a:cs typeface="Arial"/>
              </a:rPr>
              <a:t>keadaan </a:t>
            </a:r>
            <a:r>
              <a:rPr sz="2800" spc="-65" dirty="0">
                <a:latin typeface="Arial"/>
                <a:cs typeface="Arial"/>
              </a:rPr>
              <a:t>dari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K-maps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5216728"/>
            <a:ext cx="2442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>
                <a:latin typeface="Arial"/>
                <a:cs typeface="Arial"/>
              </a:rPr>
              <a:t>Keluaran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K-maps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637" y="5216728"/>
            <a:ext cx="215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>
                <a:latin typeface="Arial"/>
                <a:cs typeface="Arial"/>
              </a:rPr>
              <a:t>Eksitas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K-maps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8457" y="5216728"/>
            <a:ext cx="148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>
                <a:latin typeface="Arial"/>
                <a:cs typeface="Arial"/>
              </a:rPr>
              <a:t>Next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6220" y="5216728"/>
            <a:ext cx="2079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>
                <a:latin typeface="Arial"/>
                <a:cs typeface="Arial"/>
              </a:rPr>
              <a:t>Tabel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keadaan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0823" y="2400649"/>
            <a:ext cx="7533926" cy="244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9250" y="2354208"/>
            <a:ext cx="2173994" cy="253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8935"/>
            <a:ext cx="188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Contoh</a:t>
            </a:r>
            <a:r>
              <a:rPr sz="4000" spc="-390" dirty="0"/>
              <a:t> </a:t>
            </a:r>
            <a:r>
              <a:rPr sz="4000" spc="-75" dirty="0"/>
              <a:t>2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29495"/>
            <a:ext cx="8166100" cy="10737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241300" algn="l"/>
              </a:tabLst>
            </a:pPr>
            <a:r>
              <a:rPr sz="2800" spc="-195" dirty="0">
                <a:latin typeface="Arial"/>
                <a:cs typeface="Arial"/>
              </a:rPr>
              <a:t>Rangkaian </a:t>
            </a:r>
            <a:r>
              <a:rPr sz="2800" spc="-150" dirty="0">
                <a:latin typeface="Arial"/>
                <a:cs typeface="Arial"/>
              </a:rPr>
              <a:t>sekuensial </a:t>
            </a:r>
            <a:r>
              <a:rPr sz="2800" spc="-105" dirty="0">
                <a:latin typeface="Arial"/>
                <a:cs typeface="Arial"/>
              </a:rPr>
              <a:t>sinkron </a:t>
            </a:r>
            <a:r>
              <a:rPr sz="2800" spc="-155" dirty="0">
                <a:latin typeface="Arial"/>
                <a:cs typeface="Arial"/>
              </a:rPr>
              <a:t>menggunakan </a:t>
            </a:r>
            <a:r>
              <a:rPr sz="2800" spc="-465" dirty="0">
                <a:latin typeface="Arial"/>
                <a:cs typeface="Arial"/>
              </a:rPr>
              <a:t>JK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flip-flop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5" dirty="0">
                <a:latin typeface="DejaVu Serif"/>
                <a:cs typeface="DejaVu Serif"/>
              </a:rPr>
              <a:t>𝑥 </a:t>
            </a:r>
            <a:r>
              <a:rPr sz="2800" spc="-260" dirty="0">
                <a:latin typeface="DejaVu Serif"/>
                <a:cs typeface="DejaVu Serif"/>
              </a:rPr>
              <a:t>=</a:t>
            </a:r>
            <a:r>
              <a:rPr sz="2800" spc="45" dirty="0">
                <a:latin typeface="DejaVu Serif"/>
                <a:cs typeface="DejaVu Serif"/>
              </a:rPr>
              <a:t> </a:t>
            </a:r>
            <a:r>
              <a:rPr sz="2800" spc="-240" dirty="0">
                <a:latin typeface="DejaVu Serif"/>
                <a:cs typeface="DejaVu Serif"/>
              </a:rPr>
              <a:t>0011110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5625" y="2339085"/>
            <a:ext cx="5645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0685" algn="l"/>
              </a:tabLst>
            </a:pPr>
            <a:r>
              <a:rPr sz="2050" spc="-125" dirty="0">
                <a:latin typeface="DejaVu Serif"/>
                <a:cs typeface="DejaVu Serif"/>
              </a:rPr>
              <a:t>1	2</a:t>
            </a:r>
            <a:endParaRPr sz="205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160777"/>
            <a:ext cx="1873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DejaVu Serif"/>
                <a:cs typeface="DejaVu Serif"/>
              </a:rPr>
              <a:t>𝑦</a:t>
            </a:r>
            <a:r>
              <a:rPr sz="3075" spc="-44" baseline="29810" dirty="0">
                <a:latin typeface="DejaVu Serif"/>
                <a:cs typeface="DejaVu Serif"/>
              </a:rPr>
              <a:t>0</a:t>
            </a:r>
            <a:r>
              <a:rPr sz="2800" spc="-30" dirty="0">
                <a:latin typeface="DejaVu Serif"/>
                <a:cs typeface="DejaVu Serif"/>
              </a:rPr>
              <a:t>𝑦</a:t>
            </a:r>
            <a:r>
              <a:rPr sz="3075" spc="-44" baseline="29810" dirty="0">
                <a:latin typeface="DejaVu Serif"/>
                <a:cs typeface="DejaVu Serif"/>
              </a:rPr>
              <a:t>0 </a:t>
            </a:r>
            <a:r>
              <a:rPr sz="2800" spc="-260" dirty="0">
                <a:latin typeface="DejaVu Serif"/>
                <a:cs typeface="DejaVu Serif"/>
              </a:rPr>
              <a:t>=</a:t>
            </a:r>
            <a:r>
              <a:rPr sz="2800" spc="-525" dirty="0">
                <a:latin typeface="DejaVu Serif"/>
                <a:cs typeface="DejaVu Serif"/>
              </a:rPr>
              <a:t> </a:t>
            </a:r>
            <a:r>
              <a:rPr sz="2800" spc="-240" dirty="0">
                <a:latin typeface="DejaVu Serif"/>
                <a:cs typeface="DejaVu Serif"/>
              </a:rPr>
              <a:t>10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5688" y="383171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5688" y="434378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5204" y="4343780"/>
            <a:ext cx="204470" cy="0"/>
          </a:xfrm>
          <a:custGeom>
            <a:avLst/>
            <a:gdLst/>
            <a:ahLst/>
            <a:cxnLst/>
            <a:rect l="l" t="t" r="r" b="b"/>
            <a:pathLst>
              <a:path w="204469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39" y="2596859"/>
            <a:ext cx="2213610" cy="26073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84" dirty="0">
                <a:latin typeface="DejaVu Serif"/>
                <a:cs typeface="DejaVu Serif"/>
              </a:rPr>
              <a:t>𝐽</a:t>
            </a:r>
            <a:r>
              <a:rPr sz="3075" spc="-727" baseline="-16260" dirty="0">
                <a:latin typeface="DejaVu Serif"/>
                <a:cs typeface="DejaVu Serif"/>
              </a:rPr>
              <a:t>1 </a:t>
            </a:r>
            <a:r>
              <a:rPr sz="2800" spc="-260" dirty="0">
                <a:latin typeface="DejaVu Serif"/>
                <a:cs typeface="DejaVu Serif"/>
              </a:rPr>
              <a:t>=</a:t>
            </a:r>
            <a:r>
              <a:rPr sz="2800" spc="-235" dirty="0">
                <a:latin typeface="DejaVu Serif"/>
                <a:cs typeface="DejaVu Serif"/>
              </a:rPr>
              <a:t> </a:t>
            </a:r>
            <a:r>
              <a:rPr sz="2800" spc="-150" dirty="0">
                <a:latin typeface="DejaVu Serif"/>
                <a:cs typeface="DejaVu Serif"/>
              </a:rPr>
              <a:t>𝑥𝑦</a:t>
            </a:r>
            <a:r>
              <a:rPr sz="3075" spc="-225" baseline="-16260" dirty="0">
                <a:latin typeface="DejaVu Serif"/>
                <a:cs typeface="DejaVu Serif"/>
              </a:rPr>
              <a:t>2</a:t>
            </a:r>
            <a:endParaRPr sz="3075" baseline="-16260">
              <a:latin typeface="DejaVu Serif"/>
              <a:cs typeface="DejaVu Serif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5" dirty="0">
                <a:latin typeface="DejaVu Serif"/>
                <a:cs typeface="DejaVu Serif"/>
              </a:rPr>
              <a:t>𝐽</a:t>
            </a:r>
            <a:r>
              <a:rPr sz="3075" spc="-682" baseline="-16260" dirty="0">
                <a:latin typeface="DejaVu Serif"/>
                <a:cs typeface="DejaVu Serif"/>
              </a:rPr>
              <a:t>2   </a:t>
            </a:r>
            <a:r>
              <a:rPr sz="3075" spc="-390" baseline="-16260" dirty="0">
                <a:latin typeface="DejaVu Serif"/>
                <a:cs typeface="DejaVu Serif"/>
              </a:rPr>
              <a:t> </a:t>
            </a:r>
            <a:r>
              <a:rPr sz="2800" spc="-260" dirty="0">
                <a:latin typeface="DejaVu Serif"/>
                <a:cs typeface="DejaVu Serif"/>
              </a:rPr>
              <a:t>=</a:t>
            </a:r>
            <a:r>
              <a:rPr sz="2800" spc="-285" dirty="0">
                <a:latin typeface="DejaVu Serif"/>
                <a:cs typeface="DejaVu Serif"/>
              </a:rPr>
              <a:t> </a:t>
            </a:r>
            <a:r>
              <a:rPr sz="2800" spc="-195" dirty="0">
                <a:latin typeface="DejaVu Serif"/>
                <a:cs typeface="DejaVu Serif"/>
              </a:rPr>
              <a:t>𝑥</a:t>
            </a:r>
            <a:endParaRPr sz="2800">
              <a:latin typeface="DejaVu Serif"/>
              <a:cs typeface="DejaVu Serif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  <a:tab pos="1158875" algn="l"/>
              </a:tabLst>
            </a:pPr>
            <a:r>
              <a:rPr sz="2800" spc="-70" dirty="0">
                <a:latin typeface="DejaVu Serif"/>
                <a:cs typeface="DejaVu Serif"/>
              </a:rPr>
              <a:t>𝐾</a:t>
            </a:r>
            <a:r>
              <a:rPr sz="3075" spc="-104" baseline="-16260" dirty="0">
                <a:latin typeface="DejaVu Serif"/>
                <a:cs typeface="DejaVu Serif"/>
              </a:rPr>
              <a:t>1</a:t>
            </a:r>
            <a:r>
              <a:rPr sz="3075" spc="359" baseline="-16260" dirty="0">
                <a:latin typeface="DejaVu Serif"/>
                <a:cs typeface="DejaVu Serif"/>
              </a:rPr>
              <a:t> </a:t>
            </a:r>
            <a:r>
              <a:rPr sz="2800" spc="-260" dirty="0">
                <a:latin typeface="DejaVu Serif"/>
                <a:cs typeface="DejaVu Serif"/>
              </a:rPr>
              <a:t>=	</a:t>
            </a:r>
            <a:r>
              <a:rPr sz="2800" spc="-195" dirty="0">
                <a:latin typeface="DejaVu Serif"/>
                <a:cs typeface="DejaVu Serif"/>
              </a:rPr>
              <a:t>𝑥</a:t>
            </a:r>
            <a:endParaRPr sz="2800">
              <a:latin typeface="DejaVu Serif"/>
              <a:cs typeface="DejaVu Serif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  <a:tab pos="1158875" algn="l"/>
              </a:tabLst>
            </a:pPr>
            <a:r>
              <a:rPr sz="2800" spc="-70" dirty="0">
                <a:latin typeface="DejaVu Serif"/>
                <a:cs typeface="DejaVu Serif"/>
              </a:rPr>
              <a:t>𝐾</a:t>
            </a:r>
            <a:r>
              <a:rPr sz="3075" spc="-104" baseline="-16260" dirty="0">
                <a:latin typeface="DejaVu Serif"/>
                <a:cs typeface="DejaVu Serif"/>
              </a:rPr>
              <a:t>1</a:t>
            </a:r>
            <a:r>
              <a:rPr sz="3075" spc="359" baseline="-16260" dirty="0">
                <a:latin typeface="DejaVu Serif"/>
                <a:cs typeface="DejaVu Serif"/>
              </a:rPr>
              <a:t> </a:t>
            </a:r>
            <a:r>
              <a:rPr sz="2800" spc="-260" dirty="0">
                <a:latin typeface="DejaVu Serif"/>
                <a:cs typeface="DejaVu Serif"/>
              </a:rPr>
              <a:t>=	</a:t>
            </a:r>
            <a:r>
              <a:rPr sz="2800" spc="-195" dirty="0">
                <a:latin typeface="DejaVu Serif"/>
                <a:cs typeface="DejaVu Serif"/>
              </a:rPr>
              <a:t>𝑥 </a:t>
            </a:r>
            <a:r>
              <a:rPr sz="2800" spc="-260" dirty="0">
                <a:latin typeface="DejaVu Serif"/>
                <a:cs typeface="DejaVu Serif"/>
              </a:rPr>
              <a:t>+</a:t>
            </a:r>
            <a:r>
              <a:rPr sz="2800" spc="254" dirty="0">
                <a:latin typeface="DejaVu Serif"/>
                <a:cs typeface="DejaVu Serif"/>
              </a:rPr>
              <a:t> </a:t>
            </a:r>
            <a:r>
              <a:rPr sz="2800" spc="-150" dirty="0">
                <a:latin typeface="DejaVu Serif"/>
                <a:cs typeface="DejaVu Serif"/>
              </a:rPr>
              <a:t>𝑦</a:t>
            </a:r>
            <a:r>
              <a:rPr sz="3075" spc="-225" baseline="-27100" dirty="0">
                <a:latin typeface="DejaVu Serif"/>
                <a:cs typeface="DejaVu Serif"/>
              </a:rPr>
              <a:t>1</a:t>
            </a:r>
            <a:endParaRPr sz="3075" baseline="-27100">
              <a:latin typeface="DejaVu Serif"/>
              <a:cs typeface="DejaVu Serif"/>
            </a:endParaRP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30" dirty="0">
                <a:latin typeface="DejaVu Serif"/>
                <a:cs typeface="DejaVu Serif"/>
              </a:rPr>
              <a:t>𝑧 </a:t>
            </a:r>
            <a:r>
              <a:rPr sz="2800" spc="-260" dirty="0">
                <a:latin typeface="DejaVu Serif"/>
                <a:cs typeface="DejaVu Serif"/>
              </a:rPr>
              <a:t>=</a:t>
            </a:r>
            <a:r>
              <a:rPr sz="2800" spc="-440" dirty="0">
                <a:latin typeface="DejaVu Serif"/>
                <a:cs typeface="DejaVu Serif"/>
              </a:rPr>
              <a:t> </a:t>
            </a:r>
            <a:r>
              <a:rPr sz="2800" spc="-145" dirty="0">
                <a:latin typeface="DejaVu Serif"/>
                <a:cs typeface="DejaVu Serif"/>
              </a:rPr>
              <a:t>𝑥𝑦</a:t>
            </a:r>
            <a:r>
              <a:rPr sz="3075" spc="-217" baseline="-16260" dirty="0">
                <a:latin typeface="DejaVu Serif"/>
                <a:cs typeface="DejaVu Serif"/>
              </a:rPr>
              <a:t>1</a:t>
            </a:r>
            <a:r>
              <a:rPr sz="2800" spc="-145" dirty="0">
                <a:latin typeface="DejaVu Serif"/>
                <a:cs typeface="DejaVu Serif"/>
              </a:rPr>
              <a:t>𝑦</a:t>
            </a:r>
            <a:r>
              <a:rPr sz="3075" spc="-217" baseline="-16260" dirty="0">
                <a:latin typeface="DejaVu Serif"/>
                <a:cs typeface="DejaVu Serif"/>
              </a:rPr>
              <a:t>2</a:t>
            </a:r>
            <a:endParaRPr sz="3075" baseline="-1626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64102" y="1887129"/>
            <a:ext cx="4895087" cy="4693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173</TotalTime>
  <Words>254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BatangChe</vt:lpstr>
      <vt:lpstr>Arial</vt:lpstr>
      <vt:lpstr>Calibri</vt:lpstr>
      <vt:lpstr>Calibri Light</vt:lpstr>
      <vt:lpstr>Constantia</vt:lpstr>
      <vt:lpstr>DejaVu Serif</vt:lpstr>
      <vt:lpstr>Segoe UI Semibold</vt:lpstr>
      <vt:lpstr>Times New Roman</vt:lpstr>
      <vt:lpstr>Celestial</vt:lpstr>
      <vt:lpstr>anaLisa dan desain rangkaian sekuensial</vt:lpstr>
      <vt:lpstr>Analisa Diagram Keadaan Rangkaian  Sekuensial</vt:lpstr>
      <vt:lpstr>Prosedur Analisa Rangkaian Sekuensial Sinkron</vt:lpstr>
      <vt:lpstr>Contoh </vt:lpstr>
      <vt:lpstr>PowerPoint Presentation</vt:lpstr>
      <vt:lpstr>PowerPoint Presentation</vt:lpstr>
      <vt:lpstr>PowerPoint Presentation</vt:lpstr>
      <vt:lpstr>PowerPoint Presentation</vt:lpstr>
      <vt:lpstr>Contoh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RANGKAIAN SEKUENSIAL</dc:title>
  <dc:creator>Hendy Santosa</dc:creator>
  <cp:lastModifiedBy>TOWO</cp:lastModifiedBy>
  <cp:revision>7</cp:revision>
  <dcterms:created xsi:type="dcterms:W3CDTF">2019-06-24T09:40:31Z</dcterms:created>
  <dcterms:modified xsi:type="dcterms:W3CDTF">2019-06-24T13:02:30Z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2019-06-24T00:00:00Z</vt:filetime>
  </property>
</Properties>
</file>