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6/27/2019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0182" y="1353312"/>
            <a:ext cx="9966960" cy="3035808"/>
          </a:xfrm>
        </p:spPr>
        <p:txBody>
          <a:bodyPr/>
          <a:lstStyle/>
          <a:p>
            <a:r>
              <a:rPr lang="en-US" dirty="0" smtClean="0"/>
              <a:t>RANGKAIAN </a:t>
            </a:r>
            <a:r>
              <a:rPr lang="en-US" dirty="0" err="1" smtClean="0"/>
              <a:t>Logika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504267"/>
            <a:ext cx="7891272" cy="21110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KELOMPOK 6 :</a:t>
            </a:r>
          </a:p>
          <a:p>
            <a:r>
              <a:rPr lang="en-US" dirty="0" smtClean="0"/>
              <a:t>-    AGUNG TW    (18.11.0208)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DEAN MP	     (18.1.10096)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FARKHAN K.H (18.11.0077)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SENDY </a:t>
            </a:r>
            <a:r>
              <a:rPr lang="en-US" smtClean="0"/>
              <a:t>S   	      (18.11.0055)</a:t>
            </a: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391" y="6121400"/>
            <a:ext cx="5941827" cy="9877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STMIK AMIKOM PURWOKERTO</a:t>
            </a:r>
          </a:p>
        </p:txBody>
      </p:sp>
    </p:spTree>
    <p:extLst>
      <p:ext uri="{BB962C8B-B14F-4D97-AF65-F5344CB8AC3E}">
        <p14:creationId xmlns:p14="http://schemas.microsoft.com/office/powerpoint/2010/main" val="262736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661" y="1013823"/>
            <a:ext cx="4400995" cy="5438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CARA KERJA :</a:t>
            </a:r>
            <a:endParaRPr lang="en-US" b="1" dirty="0"/>
          </a:p>
          <a:p>
            <a:pPr fontAlgn="base"/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dinyalakan</a:t>
            </a:r>
            <a:r>
              <a:rPr lang="en-US" dirty="0" smtClean="0"/>
              <a:t> .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0.</a:t>
            </a:r>
          </a:p>
          <a:p>
            <a:pPr fontAlgn="base"/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menyalakan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. </a:t>
            </a: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terisi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di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r>
              <a:rPr lang="en-US" dirty="0" smtClean="0"/>
              <a:t>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saklar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off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Lampu</a:t>
            </a:r>
            <a:r>
              <a:rPr lang="en-US" dirty="0" smtClean="0"/>
              <a:t> LED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menyala</a:t>
            </a:r>
            <a:r>
              <a:rPr lang="en-US" dirty="0" smtClean="0"/>
              <a:t> </a:t>
            </a:r>
            <a:r>
              <a:rPr lang="en-US" dirty="0" err="1" smtClean="0"/>
              <a:t>dikarenakan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yang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NOR yang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berinputan</a:t>
            </a:r>
            <a:r>
              <a:rPr lang="en-US" dirty="0" smtClean="0"/>
              <a:t> 0 </a:t>
            </a:r>
            <a:r>
              <a:rPr lang="en-US" dirty="0" err="1" smtClean="0"/>
              <a:t>dikedua</a:t>
            </a:r>
            <a:r>
              <a:rPr lang="en-US" dirty="0" smtClean="0"/>
              <a:t> </a:t>
            </a:r>
            <a:r>
              <a:rPr lang="en-US" dirty="0" err="1" smtClean="0"/>
              <a:t>kakinya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mengeluarkan</a:t>
            </a:r>
            <a:r>
              <a:rPr lang="en-US" dirty="0" smtClean="0"/>
              <a:t> output 1.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541" y="495501"/>
            <a:ext cx="5724525" cy="2466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541" y="3107766"/>
            <a:ext cx="5591175" cy="2162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48552" y="4340179"/>
            <a:ext cx="33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871113" y="4433181"/>
            <a:ext cx="136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17759" y="3916560"/>
            <a:ext cx="136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21912" y="4730367"/>
            <a:ext cx="136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008036" y="3292431"/>
            <a:ext cx="136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135993" y="3716118"/>
            <a:ext cx="136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924621" y="3394047"/>
            <a:ext cx="136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104704" y="3442868"/>
            <a:ext cx="136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49114" y="4433181"/>
            <a:ext cx="136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11284" y="3598012"/>
            <a:ext cx="136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661" y="1013823"/>
            <a:ext cx="4400995" cy="5438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CARA KERJA :</a:t>
            </a:r>
          </a:p>
          <a:p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saklar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memindahkan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kubu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+</a:t>
            </a:r>
            <a:r>
              <a:rPr lang="en-US" dirty="0" err="1" smtClean="0"/>
              <a:t>Vcc</a:t>
            </a:r>
            <a:r>
              <a:rPr lang="en-US" dirty="0" smtClean="0"/>
              <a:t> .</a:t>
            </a:r>
          </a:p>
          <a:p>
            <a:r>
              <a:rPr lang="en-US" dirty="0" err="1" smtClean="0"/>
              <a:t>Lampu</a:t>
            </a:r>
            <a:r>
              <a:rPr lang="en-US" dirty="0" smtClean="0"/>
              <a:t> LED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menyala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lampu</a:t>
            </a:r>
            <a:r>
              <a:rPr lang="en-US" dirty="0" smtClean="0"/>
              <a:t> LED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r>
              <a:rPr lang="en-US" dirty="0" smtClean="0"/>
              <a:t> </a:t>
            </a:r>
            <a:r>
              <a:rPr lang="en-US" dirty="0" err="1" smtClean="0"/>
              <a:t>dikarenakan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NOR yang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bermuatan</a:t>
            </a:r>
            <a:r>
              <a:rPr lang="en-US" dirty="0" smtClean="0"/>
              <a:t> 0 </a:t>
            </a:r>
            <a:r>
              <a:rPr lang="en-US" dirty="0" err="1" smtClean="0"/>
              <a:t>dikedua</a:t>
            </a:r>
            <a:r>
              <a:rPr lang="en-US" dirty="0" smtClean="0"/>
              <a:t> </a:t>
            </a:r>
            <a:r>
              <a:rPr lang="en-US" dirty="0" err="1" smtClean="0"/>
              <a:t>kakinya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output 1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lampu</a:t>
            </a:r>
            <a:r>
              <a:rPr lang="en-US" dirty="0" smtClean="0"/>
              <a:t> </a:t>
            </a:r>
            <a:r>
              <a:rPr lang="en-US" dirty="0" err="1" smtClean="0"/>
              <a:t>menyala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519" y="910531"/>
            <a:ext cx="5581650" cy="22002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380083" y="1224559"/>
            <a:ext cx="88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10132" y="1469880"/>
            <a:ext cx="136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57543" y="1082449"/>
            <a:ext cx="136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05648" y="1341588"/>
            <a:ext cx="136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270832" y="2271162"/>
            <a:ext cx="136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05367" y="1947430"/>
            <a:ext cx="136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13879" y="2839662"/>
            <a:ext cx="136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345704" y="1144601"/>
            <a:ext cx="136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14152" y="1321099"/>
            <a:ext cx="136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300839" y="2212225"/>
            <a:ext cx="136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366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111" y="1353312"/>
            <a:ext cx="10804031" cy="3035808"/>
          </a:xfrm>
        </p:spPr>
        <p:txBody>
          <a:bodyPr/>
          <a:lstStyle/>
          <a:p>
            <a:r>
              <a:rPr lang="en-US" sz="7200" dirty="0" err="1" smtClean="0"/>
              <a:t>Terima</a:t>
            </a:r>
            <a:r>
              <a:rPr lang="en-US" sz="7200" dirty="0" smtClean="0"/>
              <a:t> </a:t>
            </a:r>
            <a:r>
              <a:rPr lang="en-US" sz="7200" dirty="0" err="1" smtClean="0"/>
              <a:t>kasih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ADA YANG MAU BERTANYA ?</a:t>
            </a:r>
            <a:endParaRPr lang="en-US" sz="7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20139" y="6087292"/>
            <a:ext cx="5941827" cy="9877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STMIK AMIKOM PURWOKERTO</a:t>
            </a:r>
          </a:p>
        </p:txBody>
      </p:sp>
    </p:spTree>
    <p:extLst>
      <p:ext uri="{BB962C8B-B14F-4D97-AF65-F5344CB8AC3E}">
        <p14:creationId xmlns:p14="http://schemas.microsoft.com/office/powerpoint/2010/main" val="14379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887697"/>
            <a:ext cx="11507898" cy="4959311"/>
          </a:xfrm>
        </p:spPr>
      </p:pic>
      <p:sp>
        <p:nvSpPr>
          <p:cNvPr id="5" name="TextBox 4"/>
          <p:cNvSpPr txBox="1"/>
          <p:nvPr/>
        </p:nvSpPr>
        <p:spPr>
          <a:xfrm>
            <a:off x="3541690" y="695460"/>
            <a:ext cx="5228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RANGKAIAN FLIP-FLOP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657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988582"/>
            <a:ext cx="3074734" cy="1609344"/>
          </a:xfrm>
        </p:spPr>
        <p:txBody>
          <a:bodyPr/>
          <a:lstStyle/>
          <a:p>
            <a:r>
              <a:rPr lang="en-US" dirty="0" err="1" smtClean="0"/>
              <a:t>Bahan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+VCC</a:t>
            </a:r>
            <a:endParaRPr lang="en-US" dirty="0"/>
          </a:p>
          <a:p>
            <a:r>
              <a:rPr lang="en-US" dirty="0" smtClean="0"/>
              <a:t>1 GROUND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Saklar</a:t>
            </a:r>
            <a:endParaRPr lang="en-US" dirty="0" smtClean="0"/>
          </a:p>
          <a:p>
            <a:r>
              <a:rPr lang="en-US" dirty="0" smtClean="0"/>
              <a:t>1 </a:t>
            </a:r>
            <a:r>
              <a:rPr lang="en-US" dirty="0" err="1" smtClean="0"/>
              <a:t>Gerbang</a:t>
            </a:r>
            <a:r>
              <a:rPr lang="en-US" dirty="0" smtClean="0"/>
              <a:t> NOT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Gerbang</a:t>
            </a:r>
            <a:r>
              <a:rPr lang="en-US" dirty="0" smtClean="0"/>
              <a:t> AND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Gerbang</a:t>
            </a:r>
            <a:r>
              <a:rPr lang="en-US" dirty="0" smtClean="0"/>
              <a:t> NOR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Lampu</a:t>
            </a:r>
            <a:r>
              <a:rPr lang="en-US" dirty="0" smtClean="0"/>
              <a:t> LED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6" t="17692" r="13248" b="17194"/>
          <a:stretch/>
        </p:blipFill>
        <p:spPr>
          <a:xfrm>
            <a:off x="5525937" y="2121408"/>
            <a:ext cx="5602311" cy="252425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616090" y="2169317"/>
            <a:ext cx="283335" cy="26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22656" y="186331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vcc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223803" y="2199677"/>
            <a:ext cx="283335" cy="26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21328" y="1785127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Gerbang</a:t>
            </a:r>
            <a:r>
              <a:rPr lang="en-US" dirty="0" smtClean="0"/>
              <a:t> NOT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53735" y="1619017"/>
            <a:ext cx="123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Gerbang</a:t>
            </a:r>
            <a:r>
              <a:rPr lang="en-US" dirty="0" smtClean="0"/>
              <a:t> AND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526117" y="2219123"/>
            <a:ext cx="172310" cy="31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00605" y="1812450"/>
            <a:ext cx="114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Gerbang</a:t>
            </a:r>
            <a:r>
              <a:rPr lang="en-US" dirty="0" smtClean="0"/>
              <a:t> NOR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593183" y="2402600"/>
            <a:ext cx="172310" cy="31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93183" y="3835694"/>
            <a:ext cx="114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Gerbang</a:t>
            </a:r>
            <a:r>
              <a:rPr lang="en-US" dirty="0" smtClean="0"/>
              <a:t> NOR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9593183" y="3579808"/>
            <a:ext cx="172310" cy="26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52251" y="4091580"/>
            <a:ext cx="114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Gerbang</a:t>
            </a:r>
            <a:r>
              <a:rPr lang="en-US" dirty="0" smtClean="0"/>
              <a:t> AND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6132816" y="3987851"/>
            <a:ext cx="227534" cy="34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50861" y="4414745"/>
            <a:ext cx="136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815395" y="3441056"/>
            <a:ext cx="229349" cy="27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54575" y="366282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Saklar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857904" y="3776693"/>
            <a:ext cx="139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Lampu</a:t>
            </a:r>
            <a:r>
              <a:rPr lang="en-US" dirty="0" smtClean="0"/>
              <a:t> LED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0845026" y="3520807"/>
            <a:ext cx="172310" cy="26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69606" y="1957217"/>
            <a:ext cx="139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Lampu</a:t>
            </a:r>
            <a:r>
              <a:rPr lang="en-US" dirty="0" smtClean="0"/>
              <a:t> LED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0789570" y="2326549"/>
            <a:ext cx="141611" cy="17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34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661" y="1013823"/>
            <a:ext cx="4400995" cy="54384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+VCC (</a:t>
            </a:r>
            <a:r>
              <a:rPr lang="en-US" b="1" dirty="0"/>
              <a:t>Voltage Common </a:t>
            </a:r>
            <a:r>
              <a:rPr lang="en-US" b="1" dirty="0" smtClean="0"/>
              <a:t>Collector) &amp; GND (GROUND)</a:t>
            </a:r>
            <a:endParaRPr lang="en-US" b="1" dirty="0"/>
          </a:p>
          <a:p>
            <a:pPr>
              <a:lnSpc>
                <a:spcPct val="110000"/>
              </a:lnSpc>
            </a:pPr>
            <a:r>
              <a:rPr lang="en-US" dirty="0" smtClean="0"/>
              <a:t>+VCC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 smtClean="0"/>
              <a:t>bermuatan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input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chip transistor NPM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bipolar,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chip transistor PNP </a:t>
            </a:r>
            <a:r>
              <a:rPr lang="en-US" dirty="0" err="1" smtClean="0"/>
              <a:t>dilabeli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“-VCC”.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GND (ground)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minus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angka</a:t>
            </a:r>
            <a:r>
              <a:rPr lang="en-US" dirty="0" smtClean="0"/>
              <a:t> 0 , +</a:t>
            </a:r>
            <a:r>
              <a:rPr lang="en-US" dirty="0" err="1" smtClean="0"/>
              <a:t>Vcc</a:t>
            </a:r>
            <a:r>
              <a:rPr lang="en-US" dirty="0" smtClean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smtClean="0"/>
              <a:t>GND,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smtClean="0"/>
              <a:t>“-</a:t>
            </a:r>
            <a:r>
              <a:rPr lang="en-US" dirty="0" err="1" smtClean="0"/>
              <a:t>Vcc</a:t>
            </a:r>
            <a:r>
              <a:rPr lang="en-US" dirty="0" smtClean="0"/>
              <a:t>”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GND</a:t>
            </a:r>
            <a:r>
              <a:rPr lang="en-US" dirty="0" smtClean="0"/>
              <a:t>. Ground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/>
              <a:t>menetralisir</a:t>
            </a:r>
            <a:r>
              <a:rPr lang="en-US" dirty="0"/>
              <a:t> </a:t>
            </a:r>
            <a:r>
              <a:rPr lang="en-US" dirty="0" err="1"/>
              <a:t>cacat</a:t>
            </a:r>
            <a:r>
              <a:rPr lang="en-US" dirty="0"/>
              <a:t> (noise) yang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6" t="17692" r="13248" b="17194"/>
          <a:stretch/>
        </p:blipFill>
        <p:spPr>
          <a:xfrm>
            <a:off x="5525937" y="2121408"/>
            <a:ext cx="5602311" cy="252425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616090" y="2169317"/>
            <a:ext cx="283335" cy="26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22656" y="186331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+VCC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6132816" y="3987851"/>
            <a:ext cx="227534" cy="34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50861" y="4414745"/>
            <a:ext cx="136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1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661" y="1013823"/>
            <a:ext cx="4400995" cy="5438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Saklar</a:t>
            </a:r>
            <a:endParaRPr lang="en-US" b="1" dirty="0"/>
          </a:p>
          <a:p>
            <a:pPr>
              <a:lnSpc>
                <a:spcPct val="110000"/>
              </a:lnSpc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saklar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saklar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menyambungkan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elektronika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6" t="17692" r="13248" b="17194"/>
          <a:stretch/>
        </p:blipFill>
        <p:spPr>
          <a:xfrm>
            <a:off x="5525937" y="2121408"/>
            <a:ext cx="5602311" cy="252425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6815395" y="3441056"/>
            <a:ext cx="229349" cy="27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54575" y="366282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Saklar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4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661" y="1013823"/>
            <a:ext cx="4400995" cy="5438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NOT GATE (</a:t>
            </a:r>
            <a:r>
              <a:rPr lang="en-US" b="1" dirty="0" err="1" smtClean="0"/>
              <a:t>Gerbang</a:t>
            </a:r>
            <a:r>
              <a:rPr lang="en-US" b="1" dirty="0" smtClean="0"/>
              <a:t> NOT)</a:t>
            </a:r>
            <a:endParaRPr lang="en-US" b="1" dirty="0"/>
          </a:p>
          <a:p>
            <a:pPr fontAlgn="base"/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/>
              <a:t>NOT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(Input)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1 </a:t>
            </a:r>
            <a:r>
              <a:rPr lang="en-US" dirty="0" err="1"/>
              <a:t>Keluaran</a:t>
            </a:r>
            <a:r>
              <a:rPr lang="en-US" dirty="0"/>
              <a:t> (Output). </a:t>
            </a:r>
            <a:r>
              <a:rPr lang="en-US" dirty="0" err="1"/>
              <a:t>Gerbang</a:t>
            </a:r>
            <a:r>
              <a:rPr lang="en-US" dirty="0"/>
              <a:t> NOT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Inverter (</a:t>
            </a:r>
            <a:r>
              <a:rPr lang="en-US" dirty="0" err="1"/>
              <a:t>Pembalik</a:t>
            </a:r>
            <a:r>
              <a:rPr lang="en-US" dirty="0"/>
              <a:t>)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(Output) yang </a:t>
            </a:r>
            <a:r>
              <a:rPr lang="en-US" dirty="0" err="1"/>
              <a:t>berlawanan</a:t>
            </a:r>
            <a:r>
              <a:rPr lang="en-US" dirty="0"/>
              <a:t> (</a:t>
            </a:r>
            <a:r>
              <a:rPr lang="en-US" dirty="0" err="1"/>
              <a:t>kebalikan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Inputnya</a:t>
            </a:r>
            <a:r>
              <a:rPr lang="en-US" dirty="0"/>
              <a:t>.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(Output)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0 </a:t>
            </a:r>
            <a:r>
              <a:rPr lang="en-US" dirty="0" err="1"/>
              <a:t>maka</a:t>
            </a:r>
            <a:r>
              <a:rPr lang="en-US" dirty="0"/>
              <a:t> Input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Masukannya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1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6" t="17692" r="13248" b="17194"/>
          <a:stretch/>
        </p:blipFill>
        <p:spPr>
          <a:xfrm>
            <a:off x="5525937" y="648622"/>
            <a:ext cx="5602311" cy="2524259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7217947" y="746973"/>
            <a:ext cx="283335" cy="26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85927" y="279290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Gerbang</a:t>
            </a:r>
            <a:r>
              <a:rPr lang="en-US" dirty="0" smtClean="0"/>
              <a:t> NOT</a:t>
            </a:r>
            <a:endParaRPr lang="en-US" dirty="0"/>
          </a:p>
        </p:txBody>
      </p:sp>
      <p:pic>
        <p:nvPicPr>
          <p:cNvPr id="1028" name="Picture 4" descr="Simbol Gerbang Logika NOT dan Tabel Kebenaran Gerbang N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3060" b="-2736"/>
          <a:stretch/>
        </p:blipFill>
        <p:spPr bwMode="auto">
          <a:xfrm>
            <a:off x="5701160" y="3366463"/>
            <a:ext cx="2459028" cy="220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Simbol Gerbang Logika NOT dan Tabel Kebenaran Gerbang N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2" r="-286" b="23605"/>
          <a:stretch/>
        </p:blipFill>
        <p:spPr bwMode="auto">
          <a:xfrm>
            <a:off x="8435662" y="3366463"/>
            <a:ext cx="2415270" cy="163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60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661" y="1013823"/>
            <a:ext cx="4400995" cy="5438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AND GATE (</a:t>
            </a:r>
            <a:r>
              <a:rPr lang="en-US" b="1" dirty="0" err="1" smtClean="0"/>
              <a:t>Gerbang</a:t>
            </a:r>
            <a:r>
              <a:rPr lang="en-US" b="1" dirty="0" smtClean="0"/>
              <a:t> AND)</a:t>
            </a:r>
            <a:endParaRPr lang="en-US" b="1" dirty="0"/>
          </a:p>
          <a:p>
            <a:pPr fontAlgn="base"/>
            <a:r>
              <a:rPr lang="en-US" dirty="0" err="1"/>
              <a:t>Gerbang</a:t>
            </a:r>
            <a:r>
              <a:rPr lang="en-US" dirty="0"/>
              <a:t> AND </a:t>
            </a:r>
            <a:r>
              <a:rPr lang="en-US" dirty="0" err="1"/>
              <a:t>memerlukan</a:t>
            </a:r>
            <a:r>
              <a:rPr lang="en-US" dirty="0"/>
              <a:t> 2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(Input)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1 </a:t>
            </a:r>
            <a:r>
              <a:rPr lang="en-US" dirty="0" err="1"/>
              <a:t>Keluaran</a:t>
            </a:r>
            <a:r>
              <a:rPr lang="en-US" dirty="0"/>
              <a:t> (Output). </a:t>
            </a:r>
            <a:r>
              <a:rPr lang="en-US" dirty="0" err="1"/>
              <a:t>Gerbang</a:t>
            </a:r>
            <a:r>
              <a:rPr lang="en-US" dirty="0"/>
              <a:t> AND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(Output) </a:t>
            </a:r>
            <a:r>
              <a:rPr lang="en-US" dirty="0" err="1"/>
              <a:t>Logika</a:t>
            </a:r>
            <a:r>
              <a:rPr lang="en-US" dirty="0"/>
              <a:t> 1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(Input)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(Output) </a:t>
            </a:r>
            <a:r>
              <a:rPr lang="en-US" dirty="0" err="1"/>
              <a:t>Logika</a:t>
            </a:r>
            <a:r>
              <a:rPr lang="en-US" dirty="0"/>
              <a:t> 0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(Input)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0.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6" t="17692" r="13248" b="17194"/>
          <a:stretch/>
        </p:blipFill>
        <p:spPr>
          <a:xfrm>
            <a:off x="5525937" y="648622"/>
            <a:ext cx="5602311" cy="2524259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8080831" y="790288"/>
            <a:ext cx="283335" cy="26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48811" y="3226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Gerbang</a:t>
            </a:r>
            <a:r>
              <a:rPr lang="en-US" dirty="0" smtClean="0"/>
              <a:t> AND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649918" y="2222293"/>
            <a:ext cx="328845" cy="34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49918" y="2525005"/>
            <a:ext cx="170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Gerbang</a:t>
            </a:r>
            <a:r>
              <a:rPr lang="en-US" dirty="0" smtClean="0"/>
              <a:t> AND</a:t>
            </a:r>
            <a:endParaRPr lang="en-US" dirty="0"/>
          </a:p>
        </p:txBody>
      </p:sp>
      <p:pic>
        <p:nvPicPr>
          <p:cNvPr id="2050" name="Picture 2" descr="Simbol Gerbang Logika AND dan Tabel Kebenaran Gerbang A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1" b="13305"/>
          <a:stretch/>
        </p:blipFill>
        <p:spPr bwMode="auto">
          <a:xfrm>
            <a:off x="8718996" y="3326903"/>
            <a:ext cx="2409251" cy="19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imbol Gerbang Logika AND dan Tabel Kebenaran Gerbang A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85"/>
          <a:stretch/>
        </p:blipFill>
        <p:spPr bwMode="auto">
          <a:xfrm>
            <a:off x="5972141" y="3326903"/>
            <a:ext cx="2677777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44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661" y="1013823"/>
            <a:ext cx="4400995" cy="5438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NOR GATE (</a:t>
            </a:r>
            <a:r>
              <a:rPr lang="en-US" b="1" dirty="0" err="1" smtClean="0"/>
              <a:t>Gerbang</a:t>
            </a:r>
            <a:r>
              <a:rPr lang="en-US" b="1" dirty="0" smtClean="0"/>
              <a:t> NOR)</a:t>
            </a:r>
            <a:endParaRPr lang="en-US" b="1" dirty="0"/>
          </a:p>
          <a:p>
            <a:pPr fontAlgn="base"/>
            <a:r>
              <a:rPr lang="en-US" dirty="0" err="1"/>
              <a:t>Arti</a:t>
            </a:r>
            <a:r>
              <a:rPr lang="en-US" dirty="0"/>
              <a:t> NOR </a:t>
            </a:r>
            <a:r>
              <a:rPr lang="en-US" dirty="0" err="1"/>
              <a:t>adalah</a:t>
            </a:r>
            <a:r>
              <a:rPr lang="en-US" dirty="0"/>
              <a:t> NOT OR </a:t>
            </a:r>
            <a:r>
              <a:rPr lang="en-US" dirty="0" err="1"/>
              <a:t>atau</a:t>
            </a:r>
            <a:r>
              <a:rPr lang="en-US" dirty="0"/>
              <a:t> BUKAN OR, </a:t>
            </a:r>
            <a:r>
              <a:rPr lang="en-US" dirty="0" err="1"/>
              <a:t>Gerbang</a:t>
            </a:r>
            <a:r>
              <a:rPr lang="en-US" dirty="0"/>
              <a:t> NOR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OR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NOT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kebalikan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(Output) </a:t>
            </a:r>
            <a:r>
              <a:rPr lang="en-US" dirty="0" err="1"/>
              <a:t>Gerbang</a:t>
            </a:r>
            <a:r>
              <a:rPr lang="en-US" dirty="0"/>
              <a:t> OR. </a:t>
            </a:r>
            <a:r>
              <a:rPr lang="en-US" dirty="0" err="1"/>
              <a:t>Gerbang</a:t>
            </a:r>
            <a:r>
              <a:rPr lang="en-US" dirty="0"/>
              <a:t> NOR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0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(Input)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1,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(Input)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0.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6" t="17692" r="13248" b="17194"/>
          <a:stretch/>
        </p:blipFill>
        <p:spPr>
          <a:xfrm>
            <a:off x="5525937" y="648622"/>
            <a:ext cx="5602311" cy="2524259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9061335" y="880398"/>
            <a:ext cx="283335" cy="26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29315" y="412715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Gerbang</a:t>
            </a:r>
            <a:r>
              <a:rPr lang="en-US" dirty="0" smtClean="0"/>
              <a:t> NOR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9630422" y="2235172"/>
            <a:ext cx="328845" cy="34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30422" y="2537884"/>
            <a:ext cx="170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Gerbang</a:t>
            </a:r>
            <a:r>
              <a:rPr lang="en-US" dirty="0" smtClean="0"/>
              <a:t> NOR</a:t>
            </a:r>
            <a:endParaRPr lang="en-US" dirty="0"/>
          </a:p>
        </p:txBody>
      </p:sp>
      <p:pic>
        <p:nvPicPr>
          <p:cNvPr id="3074" name="Picture 2" descr="Simbol Gerbang Logika NOR dan Tabel Kebenaran Gerbang N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2" b="15996"/>
          <a:stretch/>
        </p:blipFill>
        <p:spPr bwMode="auto">
          <a:xfrm>
            <a:off x="8899301" y="3271232"/>
            <a:ext cx="2432228" cy="188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imbol Gerbang Logika NOR dan Tabel Kebenaran Gerbang N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76"/>
          <a:stretch/>
        </p:blipFill>
        <p:spPr bwMode="auto">
          <a:xfrm>
            <a:off x="6184382" y="3271232"/>
            <a:ext cx="2714919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96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661" y="1013823"/>
            <a:ext cx="4400995" cy="5438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Lampu</a:t>
            </a:r>
            <a:r>
              <a:rPr lang="en-US" b="1" dirty="0" smtClean="0"/>
              <a:t> LED</a:t>
            </a:r>
            <a:endParaRPr lang="en-US" b="1" dirty="0"/>
          </a:p>
          <a:p>
            <a:pPr fontAlgn="base"/>
            <a:r>
              <a:rPr lang="en-US" dirty="0" err="1" smtClean="0"/>
              <a:t>Lampu</a:t>
            </a:r>
            <a:r>
              <a:rPr lang="en-US" dirty="0" smtClean="0"/>
              <a:t> LED </a:t>
            </a: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indicator </a:t>
            </a:r>
            <a:r>
              <a:rPr lang="en-US" dirty="0" err="1" smtClean="0"/>
              <a:t>atau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1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lampu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menyala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0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lampu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6" t="17692" r="13248" b="17194"/>
          <a:stretch/>
        </p:blipFill>
        <p:spPr>
          <a:xfrm>
            <a:off x="5525937" y="648622"/>
            <a:ext cx="5602311" cy="2524259"/>
          </a:xfrm>
          <a:prstGeom prst="rect">
            <a:avLst/>
          </a:prstGeom>
        </p:spPr>
      </p:pic>
      <p:pic>
        <p:nvPicPr>
          <p:cNvPr id="3074" name="Picture 2" descr="Simbol Gerbang Logika NOR dan Tabel Kebenaran Gerbang N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2" b="15996"/>
          <a:stretch/>
        </p:blipFill>
        <p:spPr bwMode="auto">
          <a:xfrm>
            <a:off x="8899301" y="3271232"/>
            <a:ext cx="2432228" cy="188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imbol Gerbang Logika NOR dan Tabel Kebenaran Gerbang N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76"/>
          <a:stretch/>
        </p:blipFill>
        <p:spPr bwMode="auto">
          <a:xfrm>
            <a:off x="6184382" y="3271232"/>
            <a:ext cx="2714919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793920" y="412715"/>
            <a:ext cx="139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Lampu</a:t>
            </a:r>
            <a:r>
              <a:rPr lang="en-US" dirty="0" smtClean="0"/>
              <a:t> LED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713884" y="782047"/>
            <a:ext cx="141611" cy="17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15035" y="2168552"/>
            <a:ext cx="139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Lampu</a:t>
            </a:r>
            <a:r>
              <a:rPr lang="en-US" dirty="0" smtClean="0"/>
              <a:t> LED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802157" y="1912666"/>
            <a:ext cx="172310" cy="26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48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247</TotalTime>
  <Words>575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Wood Type</vt:lpstr>
      <vt:lpstr>RANGKAIAN Logika</vt:lpstr>
      <vt:lpstr>PowerPoint Presentation</vt:lpstr>
      <vt:lpstr>Bahan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 ADA YANG MAU BERTANYA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PENYEDERHANAAN  RANGKAIAN LOGIKA</dc:title>
  <dc:creator>Kartim</dc:creator>
  <cp:lastModifiedBy>Kartim</cp:lastModifiedBy>
  <cp:revision>23</cp:revision>
  <dcterms:created xsi:type="dcterms:W3CDTF">2019-05-08T08:06:16Z</dcterms:created>
  <dcterms:modified xsi:type="dcterms:W3CDTF">2019-06-27T02:47:43Z</dcterms:modified>
</cp:coreProperties>
</file>