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89" autoAdjust="0"/>
    <p:restoredTop sz="94660"/>
  </p:normalViewPr>
  <p:slideViewPr>
    <p:cSldViewPr snapToGrid="0">
      <p:cViewPr>
        <p:scale>
          <a:sx n="66" d="100"/>
          <a:sy n="66" d="100"/>
        </p:scale>
        <p:origin x="-654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832793"/>
            <a:ext cx="8001000" cy="824807"/>
          </a:xfrm>
        </p:spPr>
        <p:txBody>
          <a:bodyPr/>
          <a:lstStyle/>
          <a:p>
            <a:r>
              <a:rPr lang="id-ID" dirty="0" smtClean="0"/>
              <a:t>Kelompok 8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Restu Budiono</a:t>
            </a:r>
          </a:p>
          <a:p>
            <a:r>
              <a:rPr lang="id-ID" dirty="0" smtClean="0"/>
              <a:t>Muhammad Govinda</a:t>
            </a:r>
          </a:p>
          <a:p>
            <a:r>
              <a:rPr lang="id-ID" dirty="0" smtClean="0"/>
              <a:t>Islakhul Akmal</a:t>
            </a:r>
          </a:p>
          <a:p>
            <a:r>
              <a:rPr lang="id-ID" dirty="0" smtClean="0"/>
              <a:t>Dandi Andrean</a:t>
            </a:r>
            <a:endParaRPr lang="id-ID" dirty="0"/>
          </a:p>
        </p:txBody>
      </p:sp>
      <p:grpSp>
        <p:nvGrpSpPr>
          <p:cNvPr id="15" name="Group 14"/>
          <p:cNvGrpSpPr/>
          <p:nvPr/>
        </p:nvGrpSpPr>
        <p:grpSpPr>
          <a:xfrm>
            <a:off x="-37005" y="280588"/>
            <a:ext cx="10237073" cy="1692771"/>
            <a:chOff x="-37005" y="280588"/>
            <a:chExt cx="10237073" cy="1692771"/>
          </a:xfrm>
        </p:grpSpPr>
        <p:sp>
          <p:nvSpPr>
            <p:cNvPr id="7" name="Snip Single Corner Rectangle 6"/>
            <p:cNvSpPr/>
            <p:nvPr/>
          </p:nvSpPr>
          <p:spPr>
            <a:xfrm>
              <a:off x="0" y="347730"/>
              <a:ext cx="10200068" cy="158410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-37005" y="280588"/>
              <a:ext cx="6813084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id-ID" sz="4400" dirty="0" smtClean="0"/>
                <a:t>RANGKAIAN SEKUENSIAL</a:t>
              </a:r>
            </a:p>
            <a:p>
              <a:pPr algn="just"/>
              <a:r>
                <a:rPr lang="id-ID" sz="3600" dirty="0"/>
                <a:t>	</a:t>
              </a:r>
              <a:r>
                <a:rPr lang="id-ID" sz="2400" dirty="0" smtClean="0"/>
                <a:t>-JK FLIP-FLOP</a:t>
              </a:r>
            </a:p>
            <a:p>
              <a:pPr algn="just"/>
              <a:r>
                <a:rPr lang="id-ID" sz="2400" dirty="0"/>
                <a:t>	-</a:t>
              </a:r>
              <a:r>
                <a:rPr lang="id-ID" sz="2400" dirty="0" smtClean="0"/>
                <a:t>MASTERSLAVE FLIP-FLOP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98524" y="-1"/>
            <a:ext cx="6293476" cy="6593983"/>
            <a:chOff x="9169758" y="2704563"/>
            <a:chExt cx="3071610" cy="3567448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11243256" y="2704563"/>
              <a:ext cx="948744" cy="940158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457645" y="3011510"/>
              <a:ext cx="1783723" cy="1740794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1266867" y="3887271"/>
              <a:ext cx="948744" cy="940158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779617" y="2829059"/>
              <a:ext cx="1433846" cy="1408090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0758154" y="3550272"/>
              <a:ext cx="1442433" cy="1444582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169758" y="3226154"/>
              <a:ext cx="3054438" cy="3045857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4590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10800000">
            <a:off x="3036119" y="2612"/>
            <a:ext cx="5602310" cy="115648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/>
          <p:cNvSpPr txBox="1"/>
          <p:nvPr/>
        </p:nvSpPr>
        <p:spPr>
          <a:xfrm>
            <a:off x="3094759" y="288467"/>
            <a:ext cx="548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JK FLIP - FLOP</a:t>
            </a:r>
            <a:endParaRPr lang="id-ID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83333" y="1444955"/>
            <a:ext cx="10071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Rangkaiannya </a:t>
            </a:r>
            <a:r>
              <a:rPr lang="id-ID" sz="2000" dirty="0" smtClean="0"/>
              <a:t>digambar bawah </a:t>
            </a:r>
            <a:r>
              <a:rPr lang="id-ID" sz="2000" dirty="0"/>
              <a:t>ini.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169758" y="2704563"/>
            <a:ext cx="3071610" cy="3567448"/>
            <a:chOff x="9169758" y="2704563"/>
            <a:chExt cx="3071610" cy="3567448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11243256" y="2704563"/>
              <a:ext cx="948744" cy="940158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0457645" y="3011510"/>
              <a:ext cx="1783723" cy="1740794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1266867" y="3887271"/>
              <a:ext cx="948744" cy="940158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779617" y="2829059"/>
              <a:ext cx="1433846" cy="1408090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758154" y="3550272"/>
              <a:ext cx="1442433" cy="1444582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169758" y="3226154"/>
              <a:ext cx="3054438" cy="3045857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357" y="2320310"/>
            <a:ext cx="5629230" cy="312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90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10800000">
            <a:off x="3036119" y="2612"/>
            <a:ext cx="5602310" cy="115648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/>
          <p:cNvSpPr txBox="1"/>
          <p:nvPr/>
        </p:nvSpPr>
        <p:spPr>
          <a:xfrm>
            <a:off x="3094759" y="288467"/>
            <a:ext cx="548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MASTER/SLAVE FLIP - FLOP</a:t>
            </a:r>
            <a:endParaRPr lang="id-ID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83334" y="1545465"/>
            <a:ext cx="100712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	F</a:t>
            </a:r>
            <a:r>
              <a:rPr lang="en-US" sz="2000" dirty="0" smtClean="0"/>
              <a:t>lip-flop </a:t>
            </a:r>
            <a:r>
              <a:rPr lang="en-US" sz="2000" dirty="0"/>
              <a:t>master / slave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RS flip-flop </a:t>
            </a:r>
            <a:r>
              <a:rPr lang="en-US" sz="2000" dirty="0" err="1"/>
              <a:t>dan</a:t>
            </a:r>
            <a:r>
              <a:rPr lang="en-US" sz="2000" dirty="0"/>
              <a:t> JK flip-flop.  </a:t>
            </a:r>
            <a:r>
              <a:rPr lang="en-US" sz="2000" dirty="0" err="1"/>
              <a:t>Pada</a:t>
            </a:r>
            <a:r>
              <a:rPr lang="en-US" sz="2000" dirty="0"/>
              <a:t> JK flip-flop master / slave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dibangun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2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Master </a:t>
            </a:r>
            <a:r>
              <a:rPr lang="en-US" sz="2000" dirty="0" smtClean="0"/>
              <a:t>(</a:t>
            </a:r>
            <a:r>
              <a:rPr lang="id-ID" sz="2000" dirty="0" smtClean="0"/>
              <a:t>Induk</a:t>
            </a:r>
            <a:r>
              <a:rPr lang="en-US" sz="2000" dirty="0" smtClean="0"/>
              <a:t>)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Slave </a:t>
            </a:r>
            <a:r>
              <a:rPr lang="en-US" sz="2000" dirty="0" smtClean="0"/>
              <a:t>(</a:t>
            </a:r>
            <a:r>
              <a:rPr lang="id-ID" sz="2000" dirty="0" smtClean="0"/>
              <a:t>Pembantu</a:t>
            </a:r>
            <a:r>
              <a:rPr lang="en-US" sz="2000" dirty="0" smtClean="0"/>
              <a:t>).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JK flip-flop master slave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dasarnya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RS flip-flop </a:t>
            </a:r>
            <a:r>
              <a:rPr lang="en-US" sz="2000" dirty="0" err="1"/>
              <a:t>atau</a:t>
            </a:r>
            <a:r>
              <a:rPr lang="en-US" sz="2000" dirty="0"/>
              <a:t> JK flip-flop. JK flip-flop master / slave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2 </a:t>
            </a:r>
            <a:r>
              <a:rPr lang="en-US" sz="2000" dirty="0" err="1"/>
              <a:t>buah</a:t>
            </a:r>
            <a:r>
              <a:rPr lang="en-US" sz="2000" dirty="0"/>
              <a:t> RS flip-flop </a:t>
            </a:r>
            <a:r>
              <a:rPr lang="en-US" sz="2000" dirty="0" err="1"/>
              <a:t>maupun</a:t>
            </a:r>
            <a:r>
              <a:rPr lang="en-US" sz="2000" dirty="0"/>
              <a:t> 2 </a:t>
            </a:r>
            <a:r>
              <a:rPr lang="en-US" sz="2000" dirty="0" err="1"/>
              <a:t>buah</a:t>
            </a:r>
            <a:r>
              <a:rPr lang="en-US" sz="2000" dirty="0"/>
              <a:t> JK flip </a:t>
            </a:r>
            <a:r>
              <a:rPr lang="en-US" sz="2000" dirty="0" smtClean="0"/>
              <a:t>flop</a:t>
            </a:r>
            <a:r>
              <a:rPr lang="id-ID" sz="2000" dirty="0"/>
              <a:t>,</a:t>
            </a:r>
            <a:r>
              <a:rPr lang="en-US" sz="2000" dirty="0" smtClean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jelasnya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rangkaian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JK flip-flop master / slave </a:t>
            </a:r>
            <a:r>
              <a:rPr lang="en-US" sz="2000" dirty="0" err="1"/>
              <a:t>berikut</a:t>
            </a:r>
            <a:r>
              <a:rPr lang="en-US" sz="2000" dirty="0"/>
              <a:t>.</a:t>
            </a:r>
            <a:endParaRPr lang="id-ID" sz="2000" dirty="0"/>
          </a:p>
          <a:p>
            <a:endParaRPr lang="id-ID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9169758" y="2704563"/>
            <a:ext cx="3071610" cy="3567448"/>
            <a:chOff x="9169758" y="2704563"/>
            <a:chExt cx="3071610" cy="3567448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11243256" y="2704563"/>
              <a:ext cx="948744" cy="940158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0457645" y="3011510"/>
              <a:ext cx="1783723" cy="1740794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1266867" y="3887271"/>
              <a:ext cx="948744" cy="940158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779617" y="2829059"/>
              <a:ext cx="1433846" cy="1408090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758154" y="3550272"/>
              <a:ext cx="1442433" cy="1444582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169758" y="3226154"/>
              <a:ext cx="3054438" cy="3045857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854" y="3785836"/>
            <a:ext cx="60579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4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10800000">
            <a:off x="3036119" y="2612"/>
            <a:ext cx="5602310" cy="115648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/>
          <p:cNvSpPr txBox="1"/>
          <p:nvPr/>
        </p:nvSpPr>
        <p:spPr>
          <a:xfrm>
            <a:off x="3094759" y="288467"/>
            <a:ext cx="548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MASTER/SLAVE FLIP - FLOP</a:t>
            </a:r>
            <a:endParaRPr lang="id-ID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83334" y="1545465"/>
            <a:ext cx="100712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	</a:t>
            </a:r>
            <a:r>
              <a:rPr lang="en-US" sz="2000" dirty="0" err="1" smtClean="0"/>
              <a:t>Prinsip</a:t>
            </a:r>
            <a:r>
              <a:rPr lang="en-US" sz="2000" dirty="0" smtClean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JK flip-flop master / slave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. </a:t>
            </a:r>
            <a:r>
              <a:rPr lang="en-US" sz="2000" dirty="0" err="1"/>
              <a:t>Pertama</a:t>
            </a:r>
            <a:r>
              <a:rPr lang="en-US" sz="2000" dirty="0"/>
              <a:t>, flip-flop master </a:t>
            </a:r>
            <a:r>
              <a:rPr lang="en-US" sz="2000" dirty="0" err="1"/>
              <a:t>terpicu-pinggiran-positif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flip-flop slave </a:t>
            </a:r>
            <a:r>
              <a:rPr lang="en-US" sz="2000" dirty="0" err="1"/>
              <a:t>terpicu-pinggiran-negatif</a:t>
            </a:r>
            <a:r>
              <a:rPr lang="en-US" sz="2000" dirty="0"/>
              <a:t>.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karenanya</a:t>
            </a:r>
            <a:r>
              <a:rPr lang="en-US" sz="2000" dirty="0"/>
              <a:t>, flip-flop master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tanggapan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masukan-masukan</a:t>
            </a:r>
            <a:r>
              <a:rPr lang="en-US" sz="2000" dirty="0"/>
              <a:t> J </a:t>
            </a:r>
            <a:r>
              <a:rPr lang="en-US" sz="2000" dirty="0" err="1"/>
              <a:t>dan</a:t>
            </a:r>
            <a:r>
              <a:rPr lang="en-US" sz="2000" dirty="0"/>
              <a:t> K </a:t>
            </a:r>
            <a:r>
              <a:rPr lang="en-US" sz="2000" dirty="0" err="1"/>
              <a:t>nya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flip-flop slave. </a:t>
            </a:r>
            <a:endParaRPr lang="id-ID" sz="2000" dirty="0" smtClean="0"/>
          </a:p>
          <a:p>
            <a:r>
              <a:rPr lang="id-ID" sz="2000" dirty="0"/>
              <a:t>	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/>
              <a:t>J=1 </a:t>
            </a:r>
            <a:r>
              <a:rPr lang="en-US" sz="2000" dirty="0" err="1"/>
              <a:t>dan</a:t>
            </a:r>
            <a:r>
              <a:rPr lang="en-US" sz="2000" dirty="0"/>
              <a:t> K=0, flip-flop master </a:t>
            </a:r>
            <a:r>
              <a:rPr lang="en-US" sz="2000" dirty="0" err="1"/>
              <a:t>diset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pinggiran</a:t>
            </a:r>
            <a:r>
              <a:rPr lang="en-US" sz="2000" dirty="0"/>
              <a:t> </a:t>
            </a:r>
            <a:r>
              <a:rPr lang="en-US" sz="2000" dirty="0" err="1"/>
              <a:t>pulsa</a:t>
            </a:r>
            <a:r>
              <a:rPr lang="en-US" sz="2000" dirty="0"/>
              <a:t> clock </a:t>
            </a:r>
            <a:r>
              <a:rPr lang="en-US" sz="2000" dirty="0" err="1"/>
              <a:t>positif</a:t>
            </a:r>
            <a:r>
              <a:rPr lang="en-US" sz="2000" dirty="0"/>
              <a:t> </a:t>
            </a:r>
            <a:r>
              <a:rPr lang="en-US" sz="2000" dirty="0" err="1"/>
              <a:t>diberikan</a:t>
            </a:r>
            <a:r>
              <a:rPr lang="en-US" sz="2000" dirty="0"/>
              <a:t>. </a:t>
            </a:r>
            <a:r>
              <a:rPr lang="en-US" sz="2000" dirty="0" err="1"/>
              <a:t>Keluaran</a:t>
            </a:r>
            <a:r>
              <a:rPr lang="en-US" sz="2000" dirty="0"/>
              <a:t> Q yang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flip-flop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mendrive</a:t>
            </a:r>
            <a:r>
              <a:rPr lang="en-US" sz="2000" dirty="0"/>
              <a:t> </a:t>
            </a:r>
            <a:r>
              <a:rPr lang="en-US" sz="2000" dirty="0" err="1"/>
              <a:t>masukan</a:t>
            </a:r>
            <a:r>
              <a:rPr lang="en-US" sz="2000" dirty="0"/>
              <a:t> J </a:t>
            </a:r>
            <a:r>
              <a:rPr lang="en-US" sz="2000" dirty="0" err="1"/>
              <a:t>pada</a:t>
            </a:r>
            <a:r>
              <a:rPr lang="en-US" sz="2000" dirty="0"/>
              <a:t> flip-flop slave,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pinggian</a:t>
            </a:r>
            <a:r>
              <a:rPr lang="en-US" sz="2000" dirty="0"/>
              <a:t> </a:t>
            </a:r>
            <a:r>
              <a:rPr lang="en-US" sz="2000" dirty="0" err="1"/>
              <a:t>pulsa</a:t>
            </a:r>
            <a:r>
              <a:rPr lang="en-US" sz="2000" dirty="0"/>
              <a:t> clock </a:t>
            </a:r>
            <a:r>
              <a:rPr lang="en-US" sz="2000" dirty="0" err="1"/>
              <a:t>negatif</a:t>
            </a:r>
            <a:r>
              <a:rPr lang="en-US" sz="2000" dirty="0"/>
              <a:t> </a:t>
            </a:r>
            <a:r>
              <a:rPr lang="en-US" sz="2000" dirty="0" err="1"/>
              <a:t>diberikan</a:t>
            </a:r>
            <a:r>
              <a:rPr lang="en-US" sz="2000" dirty="0"/>
              <a:t>, flip-flop slave </a:t>
            </a:r>
            <a:r>
              <a:rPr lang="en-US" sz="2000" dirty="0" err="1"/>
              <a:t>diset</a:t>
            </a:r>
            <a:r>
              <a:rPr lang="en-US" sz="2000" dirty="0"/>
              <a:t>, </a:t>
            </a:r>
            <a:r>
              <a:rPr lang="en-US" sz="2000" dirty="0" err="1"/>
              <a:t>menyamai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flip-flop master. </a:t>
            </a:r>
            <a:r>
              <a:rPr lang="en-US" sz="2000" dirty="0" err="1"/>
              <a:t>Jika</a:t>
            </a:r>
            <a:r>
              <a:rPr lang="en-US" sz="2000" dirty="0"/>
              <a:t> J=0 </a:t>
            </a:r>
            <a:r>
              <a:rPr lang="en-US" sz="2000" dirty="0" err="1"/>
              <a:t>dan</a:t>
            </a:r>
            <a:r>
              <a:rPr lang="en-US" sz="2000" dirty="0"/>
              <a:t> K=1, flip-flop master </a:t>
            </a:r>
            <a:r>
              <a:rPr lang="en-US" sz="2000" dirty="0" err="1"/>
              <a:t>direset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pinggiran</a:t>
            </a:r>
            <a:r>
              <a:rPr lang="en-US" sz="2000" dirty="0"/>
              <a:t> </a:t>
            </a:r>
            <a:r>
              <a:rPr lang="en-US" sz="2000" dirty="0" err="1"/>
              <a:t>naik</a:t>
            </a:r>
            <a:r>
              <a:rPr lang="en-US" sz="2000" dirty="0"/>
              <a:t> </a:t>
            </a:r>
            <a:r>
              <a:rPr lang="en-US" sz="2000" dirty="0" err="1"/>
              <a:t>pulsa</a:t>
            </a:r>
            <a:r>
              <a:rPr lang="en-US" sz="2000" dirty="0"/>
              <a:t> clock </a:t>
            </a:r>
            <a:r>
              <a:rPr lang="en-US" sz="2000" dirty="0" err="1"/>
              <a:t>diberikan</a:t>
            </a:r>
            <a:r>
              <a:rPr lang="en-US" sz="2000" dirty="0"/>
              <a:t>. </a:t>
            </a:r>
            <a:r>
              <a:rPr lang="en-US" sz="2000" dirty="0" err="1"/>
              <a:t>Keluaran</a:t>
            </a:r>
            <a:r>
              <a:rPr lang="en-US" sz="2000" dirty="0"/>
              <a:t> Q yang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flip-flop master  </a:t>
            </a:r>
            <a:r>
              <a:rPr lang="en-US" sz="2000" dirty="0" err="1"/>
              <a:t>menuju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masukan</a:t>
            </a:r>
            <a:r>
              <a:rPr lang="en-US" sz="2000" dirty="0"/>
              <a:t> K </a:t>
            </a:r>
            <a:r>
              <a:rPr lang="en-US" sz="2000" dirty="0" err="1"/>
              <a:t>pada</a:t>
            </a:r>
            <a:r>
              <a:rPr lang="en-US" sz="2000" dirty="0"/>
              <a:t> flip-flop slave.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karenanya</a:t>
            </a:r>
            <a:r>
              <a:rPr lang="en-US" sz="2000" dirty="0"/>
              <a:t>, </a:t>
            </a:r>
            <a:r>
              <a:rPr lang="en-US" sz="2000" dirty="0" err="1"/>
              <a:t>kedatangan</a:t>
            </a:r>
            <a:r>
              <a:rPr lang="en-US" sz="2000" dirty="0"/>
              <a:t> </a:t>
            </a:r>
            <a:r>
              <a:rPr lang="en-US" sz="2000" dirty="0" err="1"/>
              <a:t>pinggiran</a:t>
            </a:r>
            <a:r>
              <a:rPr lang="en-US" sz="2000" dirty="0"/>
              <a:t> </a:t>
            </a:r>
            <a:r>
              <a:rPr lang="en-US" sz="2000" dirty="0" err="1"/>
              <a:t>turun</a:t>
            </a:r>
            <a:r>
              <a:rPr lang="en-US" sz="2000" dirty="0"/>
              <a:t> </a:t>
            </a:r>
            <a:r>
              <a:rPr lang="en-US" sz="2000" dirty="0" err="1"/>
              <a:t>pulsa</a:t>
            </a:r>
            <a:r>
              <a:rPr lang="en-US" sz="2000" dirty="0"/>
              <a:t> clock </a:t>
            </a:r>
            <a:r>
              <a:rPr lang="en-US" sz="2000" dirty="0" err="1"/>
              <a:t>mendorong</a:t>
            </a:r>
            <a:r>
              <a:rPr lang="en-US" sz="2000" dirty="0"/>
              <a:t> flip-flop slave </a:t>
            </a:r>
            <a:r>
              <a:rPr lang="en-US" sz="2000" dirty="0" err="1"/>
              <a:t>untuk</a:t>
            </a:r>
            <a:r>
              <a:rPr lang="en-US" sz="2000" dirty="0"/>
              <a:t> reset. </a:t>
            </a:r>
            <a:r>
              <a:rPr lang="en-US" sz="2000" dirty="0" err="1"/>
              <a:t>Sekali</a:t>
            </a:r>
            <a:r>
              <a:rPr lang="en-US" sz="2000" dirty="0"/>
              <a:t> </a:t>
            </a:r>
            <a:r>
              <a:rPr lang="en-US" sz="2000" dirty="0" err="1"/>
              <a:t>lagi</a:t>
            </a:r>
            <a:r>
              <a:rPr lang="en-US" sz="2000" dirty="0"/>
              <a:t>, flip-flop slave </a:t>
            </a:r>
            <a:r>
              <a:rPr lang="en-US" sz="2000" dirty="0" err="1"/>
              <a:t>menyamai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flip-flop </a:t>
            </a:r>
            <a:r>
              <a:rPr lang="en-US" sz="2000" dirty="0" smtClean="0"/>
              <a:t>master</a:t>
            </a:r>
            <a:r>
              <a:rPr lang="id-ID" sz="2000" dirty="0" smtClean="0"/>
              <a:t>.</a:t>
            </a:r>
            <a:endParaRPr lang="id-ID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9169758" y="2704563"/>
            <a:ext cx="3071610" cy="3567448"/>
            <a:chOff x="9169758" y="2704563"/>
            <a:chExt cx="3071610" cy="3567448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11243256" y="2704563"/>
              <a:ext cx="948744" cy="940158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0457645" y="3011510"/>
              <a:ext cx="1783723" cy="1740794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1266867" y="3887271"/>
              <a:ext cx="948744" cy="940158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779617" y="2829059"/>
              <a:ext cx="1433846" cy="1408090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758154" y="3550272"/>
              <a:ext cx="1442433" cy="1444582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169758" y="3226154"/>
              <a:ext cx="3054438" cy="3045857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578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10800000">
            <a:off x="3036119" y="2612"/>
            <a:ext cx="5602310" cy="115648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/>
          <p:cNvSpPr txBox="1"/>
          <p:nvPr/>
        </p:nvSpPr>
        <p:spPr>
          <a:xfrm>
            <a:off x="3094759" y="288467"/>
            <a:ext cx="548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MASTER/SLAVE FLIP - FLOP</a:t>
            </a:r>
            <a:endParaRPr lang="id-ID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83334" y="1596981"/>
            <a:ext cx="100712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	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/>
              <a:t>masukan</a:t>
            </a:r>
            <a:r>
              <a:rPr lang="en-US" sz="2000" dirty="0"/>
              <a:t> J </a:t>
            </a:r>
            <a:r>
              <a:rPr lang="en-US" sz="2000" dirty="0" err="1"/>
              <a:t>dan</a:t>
            </a:r>
            <a:r>
              <a:rPr lang="en-US" sz="2000" dirty="0"/>
              <a:t> K </a:t>
            </a:r>
            <a:r>
              <a:rPr lang="en-US" sz="2000" dirty="0" err="1"/>
              <a:t>pada</a:t>
            </a:r>
            <a:r>
              <a:rPr lang="en-US" sz="2000" dirty="0"/>
              <a:t> flip-flop master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flip-flop </a:t>
            </a:r>
            <a:r>
              <a:rPr lang="en-US" sz="2000" dirty="0" err="1"/>
              <a:t>ini</a:t>
            </a:r>
            <a:r>
              <a:rPr lang="en-US" sz="2000" dirty="0"/>
              <a:t> toggle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pinggiran</a:t>
            </a:r>
            <a:r>
              <a:rPr lang="en-US" sz="2000" dirty="0"/>
              <a:t> </a:t>
            </a:r>
            <a:r>
              <a:rPr lang="en-US" sz="2000" dirty="0" err="1"/>
              <a:t>pulsa</a:t>
            </a:r>
            <a:r>
              <a:rPr lang="en-US" sz="2000" dirty="0"/>
              <a:t> clock </a:t>
            </a:r>
            <a:r>
              <a:rPr lang="en-US" sz="2000" dirty="0" err="1"/>
              <a:t>positif</a:t>
            </a:r>
            <a:r>
              <a:rPr lang="en-US" sz="2000" dirty="0"/>
              <a:t> </a:t>
            </a:r>
            <a:r>
              <a:rPr lang="en-US" sz="2000" dirty="0" err="1"/>
              <a:t>diberikan</a:t>
            </a:r>
            <a:r>
              <a:rPr lang="en-US" sz="2000" dirty="0"/>
              <a:t> </a:t>
            </a:r>
            <a:r>
              <a:rPr lang="en-US" sz="2000" dirty="0" err="1"/>
              <a:t>sedang</a:t>
            </a:r>
            <a:r>
              <a:rPr lang="en-US" sz="2000" dirty="0"/>
              <a:t> flip-flop slave toggle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pinggiran</a:t>
            </a:r>
            <a:r>
              <a:rPr lang="en-US" sz="2000" dirty="0"/>
              <a:t> </a:t>
            </a:r>
            <a:r>
              <a:rPr lang="en-US" sz="2000" dirty="0" err="1"/>
              <a:t>pulsa</a:t>
            </a:r>
            <a:r>
              <a:rPr lang="en-US" sz="2000" dirty="0"/>
              <a:t> clock </a:t>
            </a:r>
            <a:r>
              <a:rPr lang="en-US" sz="2000" dirty="0" err="1"/>
              <a:t>negatif</a:t>
            </a:r>
            <a:r>
              <a:rPr lang="en-US" sz="2000" dirty="0"/>
              <a:t> </a:t>
            </a:r>
            <a:r>
              <a:rPr lang="en-US" sz="2000" dirty="0" err="1"/>
              <a:t>diberikan</a:t>
            </a:r>
            <a:r>
              <a:rPr lang="en-US" sz="2000" dirty="0"/>
              <a:t>.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demikian</a:t>
            </a:r>
            <a:r>
              <a:rPr lang="en-US" sz="2000" dirty="0"/>
              <a:t>, </a:t>
            </a:r>
            <a:r>
              <a:rPr lang="en-US" sz="2000" dirty="0" err="1"/>
              <a:t>apapun</a:t>
            </a:r>
            <a:r>
              <a:rPr lang="en-US" sz="2000" dirty="0"/>
              <a:t> yang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flip-flop master,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pula </a:t>
            </a:r>
            <a:r>
              <a:rPr lang="en-US" sz="2000" dirty="0" err="1"/>
              <a:t>oleh</a:t>
            </a:r>
            <a:r>
              <a:rPr lang="en-US" sz="2000" dirty="0"/>
              <a:t> flip-flop slave: </a:t>
            </a:r>
            <a:r>
              <a:rPr lang="en-US" sz="2000" dirty="0" err="1"/>
              <a:t>jika</a:t>
            </a:r>
            <a:r>
              <a:rPr lang="en-US" sz="2000" dirty="0"/>
              <a:t> flip-flop master </a:t>
            </a:r>
            <a:r>
              <a:rPr lang="en-US" sz="2000" dirty="0" err="1"/>
              <a:t>diset</a:t>
            </a:r>
            <a:r>
              <a:rPr lang="en-US" sz="2000" dirty="0"/>
              <a:t>, flip-flop slave </a:t>
            </a:r>
            <a:r>
              <a:rPr lang="en-US" sz="2000" dirty="0" err="1"/>
              <a:t>diset</a:t>
            </a:r>
            <a:r>
              <a:rPr lang="en-US" sz="2000" dirty="0"/>
              <a:t>; </a:t>
            </a:r>
            <a:r>
              <a:rPr lang="en-US" sz="2000" dirty="0" err="1"/>
              <a:t>jika</a:t>
            </a:r>
            <a:r>
              <a:rPr lang="en-US" sz="2000" dirty="0"/>
              <a:t> flip-flop master </a:t>
            </a:r>
            <a:r>
              <a:rPr lang="en-US" sz="2000" dirty="0" err="1"/>
              <a:t>direset</a:t>
            </a:r>
            <a:r>
              <a:rPr lang="en-US" sz="2000" dirty="0"/>
              <a:t>, flip-flop slave </a:t>
            </a:r>
            <a:r>
              <a:rPr lang="en-US" sz="2000" dirty="0" err="1"/>
              <a:t>direset</a:t>
            </a:r>
            <a:r>
              <a:rPr lang="en-US" sz="2000" dirty="0"/>
              <a:t> pula.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JK flip-flop master / slave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proses yang </a:t>
            </a:r>
            <a:r>
              <a:rPr lang="en-US" sz="2000" dirty="0" err="1"/>
              <a:t>dikerjakan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flip-flop master </a:t>
            </a:r>
            <a:r>
              <a:rPr lang="en-US" sz="2000" dirty="0" err="1"/>
              <a:t>maka</a:t>
            </a:r>
            <a:r>
              <a:rPr lang="en-US" sz="2000" dirty="0"/>
              <a:t> proses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diproses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dikuti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flip-flop slave. </a:t>
            </a:r>
            <a:endParaRPr lang="id-ID" sz="2000" dirty="0"/>
          </a:p>
          <a:p>
            <a:endParaRPr lang="id-ID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9169758" y="2704563"/>
            <a:ext cx="3071610" cy="3567448"/>
            <a:chOff x="9169758" y="2704563"/>
            <a:chExt cx="3071610" cy="3567448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11243256" y="2704563"/>
              <a:ext cx="948744" cy="940158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0457645" y="3011510"/>
              <a:ext cx="1783723" cy="1740794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1266867" y="3887271"/>
              <a:ext cx="948744" cy="940158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779617" y="2829059"/>
              <a:ext cx="1433846" cy="1408090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758154" y="3550272"/>
              <a:ext cx="1442433" cy="1444582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169758" y="3226154"/>
              <a:ext cx="3054438" cy="3045857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2601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10800000">
            <a:off x="3036119" y="2612"/>
            <a:ext cx="5602310" cy="115648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/>
          <p:cNvSpPr txBox="1"/>
          <p:nvPr/>
        </p:nvSpPr>
        <p:spPr>
          <a:xfrm>
            <a:off x="3094759" y="288467"/>
            <a:ext cx="548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MASTER/SLAVE FLIP - FLOP</a:t>
            </a:r>
            <a:endParaRPr lang="id-ID" sz="3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9169758" y="2704563"/>
            <a:ext cx="3071610" cy="3567448"/>
            <a:chOff x="9169758" y="2704563"/>
            <a:chExt cx="3071610" cy="3567448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11243256" y="2704563"/>
              <a:ext cx="948744" cy="940158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0457645" y="3011510"/>
              <a:ext cx="1783723" cy="1740794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1266867" y="3887271"/>
              <a:ext cx="948744" cy="940158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779617" y="2829059"/>
              <a:ext cx="1433846" cy="1408090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758154" y="3550272"/>
              <a:ext cx="1442433" cy="1444582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169758" y="3226154"/>
              <a:ext cx="3054438" cy="3045857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7500" t="33935" r="32711" b="15361"/>
          <a:stretch/>
        </p:blipFill>
        <p:spPr>
          <a:xfrm>
            <a:off x="1897487" y="2382591"/>
            <a:ext cx="6478073" cy="37091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2581" y="1727402"/>
            <a:ext cx="754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Tabel Kebenaran Master/Slave Flip-flop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01681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169758" y="2704563"/>
            <a:ext cx="3071610" cy="3567448"/>
            <a:chOff x="9169758" y="2704563"/>
            <a:chExt cx="3071610" cy="3567448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11243256" y="2704563"/>
              <a:ext cx="948744" cy="940158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0457645" y="3011510"/>
              <a:ext cx="1783723" cy="1740794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1266867" y="3887271"/>
              <a:ext cx="948744" cy="940158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779617" y="2829059"/>
              <a:ext cx="1433846" cy="1408090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758154" y="3550272"/>
              <a:ext cx="1442433" cy="1444582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169758" y="3226154"/>
              <a:ext cx="3054438" cy="3045857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155325" y="2629058"/>
            <a:ext cx="5370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dirty="0" smtClean="0"/>
              <a:t>TERIMA KASIH</a:t>
            </a:r>
            <a:endParaRPr lang="id-ID" sz="6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927279" y="0"/>
            <a:ext cx="1665669" cy="130247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993820"/>
            <a:ext cx="1094704" cy="978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-17172" y="176010"/>
            <a:ext cx="2421228" cy="200910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66" y="10732"/>
            <a:ext cx="3190741" cy="261832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2021" y="0"/>
            <a:ext cx="1974762" cy="158927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4421" y="-10732"/>
            <a:ext cx="1530441" cy="12022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25759" y="745302"/>
            <a:ext cx="2015546" cy="16377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-17172" y="870650"/>
            <a:ext cx="2421228" cy="200910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142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33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10800000">
            <a:off x="3036119" y="2612"/>
            <a:ext cx="5602310" cy="115648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/>
          <p:cNvSpPr txBox="1"/>
          <p:nvPr/>
        </p:nvSpPr>
        <p:spPr>
          <a:xfrm>
            <a:off x="3335628" y="257576"/>
            <a:ext cx="5003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 smtClean="0"/>
              <a:t>RANGKAIAN SEKUENSIAL</a:t>
            </a:r>
            <a:endParaRPr lang="id-ID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83334" y="1545465"/>
            <a:ext cx="1007127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	</a:t>
            </a:r>
            <a:r>
              <a:rPr lang="id-ID" sz="1900" dirty="0" smtClean="0"/>
              <a:t>Rangkaian </a:t>
            </a:r>
            <a:r>
              <a:rPr lang="id-ID" sz="1900" dirty="0"/>
              <a:t>sekuensial merupakan </a:t>
            </a:r>
            <a:r>
              <a:rPr lang="id-ID" sz="1900" dirty="0" smtClean="0"/>
              <a:t>rangkaian </a:t>
            </a:r>
            <a:r>
              <a:rPr lang="en-US" sz="1900" dirty="0" err="1" smtClean="0"/>
              <a:t>kombinasional</a:t>
            </a:r>
            <a:r>
              <a:rPr lang="en-US" sz="1900" dirty="0" smtClean="0"/>
              <a:t> </a:t>
            </a:r>
            <a:r>
              <a:rPr lang="en-US" sz="1900" dirty="0"/>
              <a:t>yang </a:t>
            </a:r>
            <a:r>
              <a:rPr lang="en-US" sz="1900" dirty="0" err="1"/>
              <a:t>mempunyai</a:t>
            </a:r>
            <a:r>
              <a:rPr lang="en-US" sz="1900" dirty="0"/>
              <a:t> feed </a:t>
            </a:r>
            <a:r>
              <a:rPr lang="en-US" sz="1900" dirty="0" smtClean="0"/>
              <a:t>back.</a:t>
            </a:r>
            <a:r>
              <a:rPr lang="id-ID" sz="1900" dirty="0" smtClean="0"/>
              <a:t> Untuk </a:t>
            </a:r>
            <a:r>
              <a:rPr lang="id-ID" sz="1900" dirty="0"/>
              <a:t>menggambarkan operasi </a:t>
            </a:r>
            <a:r>
              <a:rPr lang="id-ID" sz="1900" dirty="0" smtClean="0"/>
              <a:t>rangkaian sekuensial </a:t>
            </a:r>
            <a:r>
              <a:rPr lang="id-ID" sz="1900" dirty="0"/>
              <a:t>digunakan diagram waktu (</a:t>
            </a:r>
            <a:r>
              <a:rPr lang="id-ID" sz="1900" dirty="0" smtClean="0"/>
              <a:t>timing diagram</a:t>
            </a:r>
            <a:r>
              <a:rPr lang="id-ID" sz="1900" dirty="0"/>
              <a:t>) yaitu gambaran bagaimana </a:t>
            </a:r>
            <a:r>
              <a:rPr lang="id-ID" sz="1900" dirty="0" smtClean="0"/>
              <a:t>sinyal-sinyal masukan </a:t>
            </a:r>
            <a:r>
              <a:rPr lang="id-ID" sz="1900" dirty="0"/>
              <a:t>berinteraksi untuk menghasilkan </a:t>
            </a:r>
            <a:r>
              <a:rPr lang="id-ID" sz="1900" dirty="0" smtClean="0"/>
              <a:t>sinyal keluaran.</a:t>
            </a:r>
          </a:p>
          <a:p>
            <a:endParaRPr lang="id-ID" sz="1900" dirty="0"/>
          </a:p>
          <a:p>
            <a:r>
              <a:rPr lang="id-ID" sz="1900" dirty="0" smtClean="0"/>
              <a:t>	</a:t>
            </a:r>
            <a:r>
              <a:rPr lang="fi-FI" sz="1900" dirty="0" smtClean="0"/>
              <a:t>Keadaan </a:t>
            </a:r>
            <a:r>
              <a:rPr lang="fi-FI" sz="1900" dirty="0"/>
              <a:t>suatu output dari suatu </a:t>
            </a:r>
            <a:r>
              <a:rPr lang="fi-FI" sz="1900" dirty="0" smtClean="0"/>
              <a:t>rangkaian</a:t>
            </a:r>
            <a:r>
              <a:rPr lang="id-ID" sz="1900" dirty="0" smtClean="0"/>
              <a:t> </a:t>
            </a:r>
            <a:r>
              <a:rPr lang="nb-NO" sz="1900" dirty="0" smtClean="0"/>
              <a:t>kombinasi </a:t>
            </a:r>
            <a:r>
              <a:rPr lang="nb-NO" sz="1900" dirty="0"/>
              <a:t>tidak bergantung pada keadaan </a:t>
            </a:r>
            <a:r>
              <a:rPr lang="nb-NO" sz="1900" dirty="0" smtClean="0"/>
              <a:t>input</a:t>
            </a:r>
            <a:r>
              <a:rPr lang="id-ID" sz="1900" dirty="0" smtClean="0"/>
              <a:t> sebelumnya </a:t>
            </a:r>
            <a:r>
              <a:rPr lang="id-ID" sz="1900" dirty="0"/>
              <a:t>sehingga apabila ada informasi </a:t>
            </a:r>
            <a:r>
              <a:rPr lang="id-ID" sz="1900" dirty="0" smtClean="0"/>
              <a:t>masuk</a:t>
            </a:r>
            <a:r>
              <a:rPr lang="sv-SE" sz="1900" dirty="0" smtClean="0"/>
              <a:t>,</a:t>
            </a:r>
            <a:r>
              <a:rPr lang="id-ID" sz="1900" dirty="0" smtClean="0"/>
              <a:t> </a:t>
            </a:r>
            <a:r>
              <a:rPr lang="sv-SE" sz="1900" dirty="0" smtClean="0"/>
              <a:t>maka </a:t>
            </a:r>
            <a:r>
              <a:rPr lang="sv-SE" sz="1900" dirty="0"/>
              <a:t>informasi tersebut akan segera </a:t>
            </a:r>
            <a:r>
              <a:rPr lang="sv-SE" sz="1900" dirty="0" smtClean="0"/>
              <a:t>mempunyai</a:t>
            </a:r>
            <a:r>
              <a:rPr lang="id-ID" sz="1900" dirty="0" smtClean="0"/>
              <a:t> </a:t>
            </a:r>
            <a:r>
              <a:rPr lang="sv-SE" sz="1900" dirty="0" smtClean="0"/>
              <a:t>ingatan </a:t>
            </a:r>
            <a:r>
              <a:rPr lang="sv-SE" sz="1900" dirty="0"/>
              <a:t>(memory ) yang sangat jelek</a:t>
            </a:r>
            <a:r>
              <a:rPr lang="sv-SE" sz="1900" dirty="0" smtClean="0"/>
              <a:t>.</a:t>
            </a:r>
            <a:r>
              <a:rPr lang="id-ID" sz="1900" dirty="0"/>
              <a:t> </a:t>
            </a:r>
            <a:r>
              <a:rPr lang="id-ID" sz="1900" dirty="0" smtClean="0"/>
              <a:t>Untuk mengatasi </a:t>
            </a:r>
            <a:r>
              <a:rPr lang="id-ID" sz="1900" dirty="0"/>
              <a:t>keadaan </a:t>
            </a:r>
            <a:r>
              <a:rPr lang="id-ID" sz="1900" dirty="0" smtClean="0"/>
              <a:t>tersebut, dibutuhkan </a:t>
            </a:r>
            <a:r>
              <a:rPr lang="id-ID" sz="1900" dirty="0"/>
              <a:t>suatu rangkaian yang </a:t>
            </a:r>
            <a:r>
              <a:rPr lang="id-ID" sz="1900" dirty="0" smtClean="0"/>
              <a:t>outputnya tidak </a:t>
            </a:r>
            <a:r>
              <a:rPr lang="id-ID" sz="1900" dirty="0"/>
              <a:t>hanya bergantung pada </a:t>
            </a:r>
            <a:r>
              <a:rPr lang="id-ID" sz="1900" dirty="0" smtClean="0"/>
              <a:t>input, tetapi juga </a:t>
            </a:r>
            <a:r>
              <a:rPr lang="id-ID" sz="1900" dirty="0"/>
              <a:t>pada ouput </a:t>
            </a:r>
            <a:r>
              <a:rPr lang="id-ID" sz="1900" dirty="0" smtClean="0"/>
              <a:t>sebelumnya. Rangkaian </a:t>
            </a:r>
            <a:r>
              <a:rPr lang="id-ID" sz="1900" dirty="0"/>
              <a:t>tersebut dinamakan </a:t>
            </a:r>
            <a:r>
              <a:rPr lang="id-ID" sz="1900" b="1" i="1" dirty="0" smtClean="0"/>
              <a:t>rangkaian </a:t>
            </a:r>
            <a:r>
              <a:rPr lang="fi-FI" sz="1900" b="1" i="1" dirty="0" smtClean="0"/>
              <a:t>sekuensial </a:t>
            </a:r>
            <a:r>
              <a:rPr lang="fi-FI" sz="1900" dirty="0"/>
              <a:t>dengan kata lain ,</a:t>
            </a:r>
            <a:r>
              <a:rPr lang="fi-FI" sz="1900" dirty="0" smtClean="0"/>
              <a:t>rangkaian</a:t>
            </a:r>
            <a:r>
              <a:rPr lang="id-ID" sz="1900" dirty="0" smtClean="0"/>
              <a:t> tersebut </a:t>
            </a:r>
            <a:r>
              <a:rPr lang="id-ID" sz="1900" dirty="0"/>
              <a:t>mempunyai </a:t>
            </a:r>
            <a:r>
              <a:rPr lang="id-ID" sz="1900" dirty="0" smtClean="0"/>
              <a:t>kemampuan mengingat </a:t>
            </a:r>
            <a:r>
              <a:rPr lang="id-ID" sz="1900" dirty="0"/>
              <a:t>yang sangat baik.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169758" y="2704563"/>
            <a:ext cx="3071610" cy="3567448"/>
            <a:chOff x="9169758" y="2704563"/>
            <a:chExt cx="3071610" cy="3567448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11243256" y="2704563"/>
              <a:ext cx="948744" cy="940158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0457645" y="3011510"/>
              <a:ext cx="1783723" cy="1740794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1266867" y="3887271"/>
              <a:ext cx="948744" cy="940158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779617" y="2829059"/>
              <a:ext cx="1433846" cy="1408090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758154" y="3550272"/>
              <a:ext cx="1442433" cy="1444582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169758" y="3226154"/>
              <a:ext cx="3054438" cy="3045857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8291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10800000">
            <a:off x="3036119" y="2612"/>
            <a:ext cx="5602310" cy="115648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/>
          <p:cNvSpPr txBox="1"/>
          <p:nvPr/>
        </p:nvSpPr>
        <p:spPr>
          <a:xfrm>
            <a:off x="4706195" y="234108"/>
            <a:ext cx="2262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200" dirty="0" smtClean="0"/>
              <a:t>FLIP - FLOP</a:t>
            </a:r>
            <a:endParaRPr lang="id-ID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83334" y="1545465"/>
            <a:ext cx="100712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900" dirty="0" smtClean="0"/>
              <a:t>	Rangkaian </a:t>
            </a:r>
            <a:r>
              <a:rPr lang="id-ID" sz="1900" dirty="0"/>
              <a:t>dasar yang dapat dipakai </a:t>
            </a:r>
            <a:r>
              <a:rPr lang="id-ID" sz="1900" dirty="0" smtClean="0"/>
              <a:t>untuk membentuk </a:t>
            </a:r>
            <a:r>
              <a:rPr lang="id-ID" sz="1900" dirty="0"/>
              <a:t>rangkaian </a:t>
            </a:r>
            <a:r>
              <a:rPr lang="id-ID" sz="1900" dirty="0" smtClean="0"/>
              <a:t>sekuensial dinamakan </a:t>
            </a:r>
            <a:r>
              <a:rPr lang="id-ID" sz="1900" dirty="0"/>
              <a:t>flip flop atau </a:t>
            </a:r>
            <a:r>
              <a:rPr lang="id-ID" sz="1900" dirty="0" smtClean="0"/>
              <a:t>multivibrator, </a:t>
            </a:r>
            <a:r>
              <a:rPr lang="sv-SE" sz="1900" dirty="0" smtClean="0"/>
              <a:t>karena </a:t>
            </a:r>
            <a:r>
              <a:rPr lang="sv-SE" sz="1900" dirty="0"/>
              <a:t>kondisi kedua outputnya selalu stabil</a:t>
            </a:r>
          </a:p>
          <a:p>
            <a:r>
              <a:rPr lang="id-ID" sz="1900" dirty="0"/>
              <a:t>dimana keluarannya adalah suatu </a:t>
            </a:r>
            <a:r>
              <a:rPr lang="id-ID" sz="1900" dirty="0" smtClean="0"/>
              <a:t>tegangan rendah </a:t>
            </a:r>
            <a:r>
              <a:rPr lang="id-ID" sz="1900" dirty="0"/>
              <a:t>(0) atau tinggi (1</a:t>
            </a:r>
            <a:r>
              <a:rPr lang="id-ID" sz="1900" dirty="0" smtClean="0"/>
              <a:t>). Keluaran </a:t>
            </a:r>
            <a:r>
              <a:rPr lang="id-ID" sz="1900" dirty="0"/>
              <a:t>ini akan tetap rendah atau </a:t>
            </a:r>
            <a:r>
              <a:rPr lang="id-ID" sz="1900" dirty="0" smtClean="0"/>
              <a:t>tinggi selama </a:t>
            </a:r>
            <a:r>
              <a:rPr lang="id-ID" sz="1900" dirty="0"/>
              <a:t>belum ada masukkan yang </a:t>
            </a:r>
            <a:r>
              <a:rPr lang="id-ID" sz="1900" dirty="0" smtClean="0"/>
              <a:t>merubah keadaan tersebut. Rangkaian </a:t>
            </a:r>
            <a:r>
              <a:rPr lang="id-ID" sz="1900" dirty="0"/>
              <a:t>yang bersangkutan harus di </a:t>
            </a:r>
            <a:r>
              <a:rPr lang="id-ID" sz="1900" dirty="0" smtClean="0"/>
              <a:t>drive </a:t>
            </a:r>
            <a:r>
              <a:rPr lang="fi-FI" sz="1900" dirty="0" smtClean="0"/>
              <a:t>(dikendalikan)</a:t>
            </a:r>
            <a:r>
              <a:rPr lang="id-ID" sz="1900" dirty="0" smtClean="0"/>
              <a:t> </a:t>
            </a:r>
            <a:r>
              <a:rPr lang="fi-FI" sz="1900" dirty="0" smtClean="0"/>
              <a:t>oleh </a:t>
            </a:r>
            <a:r>
              <a:rPr lang="fi-FI" sz="1900" dirty="0"/>
              <a:t>suatu masukkan </a:t>
            </a:r>
            <a:r>
              <a:rPr lang="fi-FI" sz="1900" dirty="0" smtClean="0"/>
              <a:t>yang</a:t>
            </a:r>
            <a:r>
              <a:rPr lang="id-ID" sz="1900" dirty="0" smtClean="0"/>
              <a:t> disebut </a:t>
            </a:r>
            <a:r>
              <a:rPr lang="id-ID" sz="1900" dirty="0"/>
              <a:t>pemicu ( trigger), keaadan ini </a:t>
            </a:r>
            <a:r>
              <a:rPr lang="id-ID" sz="1900" dirty="0" smtClean="0"/>
              <a:t>akan </a:t>
            </a:r>
            <a:r>
              <a:rPr lang="pl-PL" sz="1900" dirty="0" smtClean="0"/>
              <a:t>berubah </a:t>
            </a:r>
            <a:r>
              <a:rPr lang="pl-PL" sz="1900" dirty="0"/>
              <a:t>kembali jika ada masukan pemicu lagi</a:t>
            </a:r>
            <a:r>
              <a:rPr lang="pl-PL" sz="1900" dirty="0" smtClean="0"/>
              <a:t>.</a:t>
            </a:r>
            <a:endParaRPr lang="id-ID" sz="1900" dirty="0" smtClean="0"/>
          </a:p>
          <a:p>
            <a:endParaRPr lang="pl-PL" sz="1900" dirty="0"/>
          </a:p>
          <a:p>
            <a:r>
              <a:rPr lang="id-ID" sz="1900" dirty="0"/>
              <a:t>Ada tiga jenis multivibrator bistabil (flip-flop)</a:t>
            </a:r>
          </a:p>
          <a:p>
            <a:r>
              <a:rPr lang="id-ID" sz="1900" dirty="0"/>
              <a:t>yaitu</a:t>
            </a:r>
            <a:r>
              <a:rPr lang="id-ID" sz="1900" dirty="0" smtClean="0"/>
              <a:t>:</a:t>
            </a:r>
            <a:endParaRPr lang="id-ID" sz="1900" dirty="0"/>
          </a:p>
          <a:p>
            <a:r>
              <a:rPr lang="id-ID" sz="1900" dirty="0"/>
              <a:t>(a) astabil</a:t>
            </a:r>
          </a:p>
          <a:p>
            <a:r>
              <a:rPr lang="id-ID" sz="1900" dirty="0"/>
              <a:t>(b) monostabil</a:t>
            </a:r>
          </a:p>
          <a:p>
            <a:r>
              <a:rPr lang="id-ID" sz="1900" dirty="0"/>
              <a:t>(c) bistabil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169758" y="2704563"/>
            <a:ext cx="3071610" cy="3567448"/>
            <a:chOff x="9169758" y="2704563"/>
            <a:chExt cx="3071610" cy="3567448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11243256" y="2704563"/>
              <a:ext cx="948744" cy="940158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0457645" y="3011510"/>
              <a:ext cx="1783723" cy="1740794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1266867" y="3887271"/>
              <a:ext cx="948744" cy="940158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779617" y="2829059"/>
              <a:ext cx="1433846" cy="1408090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758154" y="3550272"/>
              <a:ext cx="1442433" cy="1444582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169758" y="3226154"/>
              <a:ext cx="3054438" cy="3045857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571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10800000">
            <a:off x="3036119" y="2612"/>
            <a:ext cx="5602310" cy="115648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/>
          <p:cNvSpPr txBox="1"/>
          <p:nvPr/>
        </p:nvSpPr>
        <p:spPr>
          <a:xfrm>
            <a:off x="3094759" y="105787"/>
            <a:ext cx="5485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dirty="0"/>
              <a:t>FLIP </a:t>
            </a:r>
            <a:r>
              <a:rPr lang="id-ID" sz="2400" dirty="0" smtClean="0"/>
              <a:t>– FLOP</a:t>
            </a:r>
          </a:p>
          <a:p>
            <a:pPr algn="ctr"/>
            <a:r>
              <a:rPr lang="id-ID" sz="2400" dirty="0" smtClean="0"/>
              <a:t> </a:t>
            </a:r>
            <a:r>
              <a:rPr lang="id-ID" sz="2400" dirty="0"/>
              <a:t>(Elemen </a:t>
            </a:r>
            <a:r>
              <a:rPr lang="id-ID" sz="2400" dirty="0" smtClean="0"/>
              <a:t>bistabil) dan </a:t>
            </a:r>
            <a:r>
              <a:rPr lang="id-ID" sz="2400" dirty="0"/>
              <a:t>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334" y="1516979"/>
            <a:ext cx="100712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	Memory </a:t>
            </a:r>
            <a:r>
              <a:rPr lang="id-ID" sz="2000" dirty="0"/>
              <a:t>adalah bagian dari </a:t>
            </a:r>
            <a:r>
              <a:rPr lang="id-ID" sz="2000" dirty="0" smtClean="0"/>
              <a:t>komputer </a:t>
            </a:r>
            <a:r>
              <a:rPr lang="sv-SE" sz="2000" dirty="0" smtClean="0"/>
              <a:t>untuk </a:t>
            </a:r>
            <a:r>
              <a:rPr lang="sv-SE" sz="2000" dirty="0"/>
              <a:t>menyimpan data dan program. </a:t>
            </a:r>
            <a:r>
              <a:rPr lang="sv-SE" sz="2000" dirty="0" smtClean="0"/>
              <a:t>Sifat</a:t>
            </a:r>
            <a:r>
              <a:rPr lang="id-ID" sz="2000" dirty="0" smtClean="0"/>
              <a:t> </a:t>
            </a:r>
            <a:r>
              <a:rPr lang="it-IT" sz="2000" dirty="0" smtClean="0"/>
              <a:t>memori </a:t>
            </a:r>
            <a:r>
              <a:rPr lang="it-IT" sz="2000" dirty="0"/>
              <a:t>Non Volatile dan Volatile </a:t>
            </a:r>
            <a:r>
              <a:rPr lang="it-IT" sz="2000" dirty="0" smtClean="0"/>
              <a:t>terutama</a:t>
            </a:r>
            <a:r>
              <a:rPr lang="id-ID" sz="2000" dirty="0" smtClean="0"/>
              <a:t> volatile </a:t>
            </a:r>
            <a:r>
              <a:rPr lang="id-ID" sz="2000" dirty="0"/>
              <a:t>dibedakan menjadi dynamic </a:t>
            </a:r>
            <a:r>
              <a:rPr lang="id-ID" sz="2000" dirty="0" smtClean="0"/>
              <a:t>dan statics memory. Prinsip </a:t>
            </a:r>
            <a:r>
              <a:rPr lang="id-ID" sz="2000" dirty="0"/>
              <a:t>kerja </a:t>
            </a:r>
            <a:r>
              <a:rPr lang="id-ID" sz="2000" b="1" i="1" dirty="0"/>
              <a:t>dynamic </a:t>
            </a:r>
            <a:r>
              <a:rPr lang="id-ID" sz="2000" b="1" i="1" dirty="0" smtClean="0"/>
              <a:t>memori </a:t>
            </a:r>
            <a:r>
              <a:rPr lang="id-ID" sz="2000" dirty="0" smtClean="0"/>
              <a:t>berdasarkan </a:t>
            </a:r>
            <a:r>
              <a:rPr lang="id-ID" sz="2000" dirty="0"/>
              <a:t>penyimpan arus listrik </a:t>
            </a:r>
            <a:r>
              <a:rPr lang="id-ID" sz="2000" dirty="0" smtClean="0"/>
              <a:t>pada kapasitor </a:t>
            </a:r>
            <a:r>
              <a:rPr lang="id-ID" sz="2000" dirty="0"/>
              <a:t>oleh karena itu ,data </a:t>
            </a:r>
            <a:r>
              <a:rPr lang="id-ID" sz="2000" dirty="0" smtClean="0"/>
              <a:t>dan </a:t>
            </a:r>
            <a:r>
              <a:rPr lang="sv-SE" sz="2000" dirty="0" smtClean="0"/>
              <a:t>informasi </a:t>
            </a:r>
            <a:r>
              <a:rPr lang="sv-SE" sz="2000" dirty="0"/>
              <a:t>yang tersimpan akan cepat </a:t>
            </a:r>
            <a:r>
              <a:rPr lang="sv-SE" sz="2000" dirty="0" smtClean="0"/>
              <a:t>rusak</a:t>
            </a:r>
            <a:r>
              <a:rPr lang="id-ID" sz="2000" dirty="0"/>
              <a:t> </a:t>
            </a:r>
            <a:r>
              <a:rPr lang="it-IT" sz="2000" dirty="0" smtClean="0"/>
              <a:t>berbeda </a:t>
            </a:r>
            <a:r>
              <a:rPr lang="it-IT" sz="2000" dirty="0"/>
              <a:t>halnya dengan </a:t>
            </a:r>
            <a:r>
              <a:rPr lang="it-IT" sz="2000" b="1" i="1" dirty="0"/>
              <a:t>static memori. </a:t>
            </a:r>
            <a:endParaRPr lang="id-ID" sz="2000" b="1" i="1" dirty="0" smtClean="0"/>
          </a:p>
          <a:p>
            <a:r>
              <a:rPr lang="id-ID" sz="2000" b="1" i="1" dirty="0"/>
              <a:t>	</a:t>
            </a:r>
            <a:r>
              <a:rPr lang="it-IT" sz="2000" dirty="0" smtClean="0"/>
              <a:t>Memori</a:t>
            </a:r>
            <a:r>
              <a:rPr lang="id-ID" sz="2000" dirty="0" smtClean="0"/>
              <a:t> </a:t>
            </a:r>
            <a:r>
              <a:rPr lang="pt-BR" sz="2000" dirty="0" smtClean="0"/>
              <a:t>ini </a:t>
            </a:r>
            <a:r>
              <a:rPr lang="pt-BR" sz="2000" dirty="0"/>
              <a:t>bekerja atas dasar arus balik dari pada </a:t>
            </a:r>
            <a:r>
              <a:rPr lang="pt-BR" sz="2000" dirty="0" smtClean="0"/>
              <a:t>gate</a:t>
            </a:r>
            <a:r>
              <a:rPr lang="id-ID" sz="2000" dirty="0" smtClean="0"/>
              <a:t> yang </a:t>
            </a:r>
            <a:r>
              <a:rPr lang="id-ID" sz="2000" dirty="0"/>
              <a:t>dihubungkan saling menyilang </a:t>
            </a:r>
            <a:r>
              <a:rPr lang="id-ID" sz="2000" dirty="0" smtClean="0"/>
              <a:t>sehinngga </a:t>
            </a:r>
            <a:r>
              <a:rPr lang="sv-SE" sz="2000" dirty="0" smtClean="0"/>
              <a:t>akan </a:t>
            </a:r>
            <a:r>
              <a:rPr lang="sv-SE" sz="2000" dirty="0"/>
              <a:t>memberikan suatu keadaan yang </a:t>
            </a:r>
            <a:r>
              <a:rPr lang="sv-SE" sz="2000" dirty="0" smtClean="0"/>
              <a:t>stabil.</a:t>
            </a:r>
            <a:r>
              <a:rPr lang="id-ID" sz="2000" dirty="0" smtClean="0"/>
              <a:t> </a:t>
            </a:r>
            <a:r>
              <a:rPr lang="it-IT" sz="2000" dirty="0" smtClean="0"/>
              <a:t>Termasuk </a:t>
            </a:r>
            <a:r>
              <a:rPr lang="it-IT" sz="2000" dirty="0"/>
              <a:t>kategori static memori </a:t>
            </a:r>
            <a:r>
              <a:rPr lang="it-IT" sz="2000" dirty="0" smtClean="0"/>
              <a:t>adalah</a:t>
            </a:r>
            <a:r>
              <a:rPr lang="id-ID" sz="2000" dirty="0" smtClean="0"/>
              <a:t> rangkaian FLIP-FLOP.</a:t>
            </a:r>
            <a:endParaRPr lang="id-ID" sz="2000" dirty="0"/>
          </a:p>
          <a:p>
            <a:r>
              <a:rPr lang="id-ID" sz="2000" dirty="0"/>
              <a:t>Flip-flop merupakan suatu rangkaian </a:t>
            </a:r>
            <a:r>
              <a:rPr lang="id-ID" sz="2000" dirty="0" smtClean="0"/>
              <a:t>logika </a:t>
            </a:r>
            <a:r>
              <a:rPr lang="en-US" sz="2000" dirty="0" smtClean="0"/>
              <a:t>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(memory) </a:t>
            </a:r>
            <a:r>
              <a:rPr lang="en-US" sz="2000" dirty="0" err="1" smtClean="0"/>
              <a:t>informasi</a:t>
            </a:r>
            <a:r>
              <a:rPr lang="id-ID" sz="2000" dirty="0"/>
              <a:t> </a:t>
            </a:r>
            <a:r>
              <a:rPr lang="id-ID" sz="2000" dirty="0" smtClean="0"/>
              <a:t>dalam </a:t>
            </a:r>
            <a:r>
              <a:rPr lang="id-ID" sz="2000" dirty="0"/>
              <a:t>digit bilangan biner “1” dan “0’.</a:t>
            </a:r>
            <a:endParaRPr lang="id-ID" sz="19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9169758" y="2704563"/>
            <a:ext cx="3071610" cy="3567448"/>
            <a:chOff x="9169758" y="2704563"/>
            <a:chExt cx="3071610" cy="3567448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11243256" y="2704563"/>
              <a:ext cx="948744" cy="940158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0457645" y="3011510"/>
              <a:ext cx="1783723" cy="1740794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1266867" y="3887271"/>
              <a:ext cx="948744" cy="940158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779617" y="2829059"/>
              <a:ext cx="1433846" cy="1408090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758154" y="3550272"/>
              <a:ext cx="1442433" cy="1444582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169758" y="3226154"/>
              <a:ext cx="3054438" cy="3045857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1276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10800000">
            <a:off x="3036119" y="2612"/>
            <a:ext cx="5602310" cy="115648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/>
          <p:cNvSpPr txBox="1"/>
          <p:nvPr/>
        </p:nvSpPr>
        <p:spPr>
          <a:xfrm>
            <a:off x="3094759" y="105787"/>
            <a:ext cx="5485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dirty="0"/>
              <a:t>FLIP </a:t>
            </a:r>
            <a:r>
              <a:rPr lang="id-ID" sz="2400" dirty="0" smtClean="0"/>
              <a:t>– FLOP</a:t>
            </a:r>
          </a:p>
          <a:p>
            <a:pPr algn="ctr"/>
            <a:r>
              <a:rPr lang="id-ID" sz="2400" dirty="0" smtClean="0"/>
              <a:t> </a:t>
            </a:r>
            <a:r>
              <a:rPr lang="id-ID" sz="2400" dirty="0"/>
              <a:t>(Elemen </a:t>
            </a:r>
            <a:r>
              <a:rPr lang="id-ID" sz="2400" dirty="0" smtClean="0"/>
              <a:t>bistabil) dan </a:t>
            </a:r>
            <a:r>
              <a:rPr lang="id-ID" sz="2400" dirty="0"/>
              <a:t>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334" y="1545465"/>
            <a:ext cx="100712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	Sebuah </a:t>
            </a:r>
            <a:r>
              <a:rPr lang="id-ID" sz="2000" dirty="0"/>
              <a:t>pulsa input akan mengatur </a:t>
            </a:r>
            <a:r>
              <a:rPr lang="id-ID" sz="2000" dirty="0" smtClean="0"/>
              <a:t>flip-flop pada </a:t>
            </a:r>
            <a:r>
              <a:rPr lang="id-ID" sz="2000" dirty="0"/>
              <a:t>satu kondisi stabil </a:t>
            </a:r>
            <a:r>
              <a:rPr lang="id-ID" sz="2000" dirty="0" smtClean="0"/>
              <a:t>dan bertahan sampai pulsa berikutnya. Flip-flop </a:t>
            </a:r>
            <a:r>
              <a:rPr lang="id-ID" sz="2000" dirty="0"/>
              <a:t>mampu menyimpan satu bit </a:t>
            </a:r>
            <a:r>
              <a:rPr lang="id-ID" sz="2000" dirty="0" smtClean="0"/>
              <a:t>informasi sampai </a:t>
            </a:r>
            <a:r>
              <a:rPr lang="id-ID" sz="2000" dirty="0"/>
              <a:t>digunakan rangkaian </a:t>
            </a:r>
            <a:r>
              <a:rPr lang="id-ID" sz="2000" dirty="0" smtClean="0"/>
              <a:t>lainnya. Flip-flop </a:t>
            </a:r>
            <a:r>
              <a:rPr lang="id-ID" sz="2000" dirty="0"/>
              <a:t>adalah bentuk yang paling </a:t>
            </a:r>
            <a:r>
              <a:rPr lang="id-ID" sz="2000" dirty="0" smtClean="0"/>
              <a:t>sederhana sebab </a:t>
            </a:r>
            <a:r>
              <a:rPr lang="id-ID" sz="2000" dirty="0"/>
              <a:t>kondisi outputnya dapat dibuat “</a:t>
            </a:r>
            <a:r>
              <a:rPr lang="id-ID" sz="2000" dirty="0" smtClean="0"/>
              <a:t>1” </a:t>
            </a:r>
            <a:r>
              <a:rPr lang="fi-FI" sz="2000" dirty="0" smtClean="0"/>
              <a:t>dengan </a:t>
            </a:r>
            <a:r>
              <a:rPr lang="fi-FI" sz="2000" dirty="0"/>
              <a:t>jalan memasukkan sejenak logik </a:t>
            </a:r>
            <a:r>
              <a:rPr lang="fi-FI" sz="2000" dirty="0" smtClean="0"/>
              <a:t>1</a:t>
            </a:r>
            <a:r>
              <a:rPr lang="id-ID" sz="2000" dirty="0" smtClean="0"/>
              <a:t> </a:t>
            </a:r>
            <a:r>
              <a:rPr lang="fi-FI" sz="2000" dirty="0" smtClean="0"/>
              <a:t>atau </a:t>
            </a:r>
            <a:r>
              <a:rPr lang="fi-FI" sz="2000" dirty="0"/>
              <a:t>0 pada input masukkan</a:t>
            </a:r>
            <a:r>
              <a:rPr lang="fi-FI" sz="2000" dirty="0" smtClean="0"/>
              <a:t>.</a:t>
            </a:r>
            <a:r>
              <a:rPr lang="id-ID" sz="2000" dirty="0"/>
              <a:t> Ouput akan berada pada kondisi “</a:t>
            </a:r>
            <a:r>
              <a:rPr lang="id-ID" sz="2000" dirty="0" smtClean="0"/>
              <a:t>1” </a:t>
            </a:r>
            <a:r>
              <a:rPr lang="de-DE" sz="2000" dirty="0" smtClean="0"/>
              <a:t>walaupun </a:t>
            </a:r>
            <a:r>
              <a:rPr lang="de-DE" sz="2000" dirty="0"/>
              <a:t>input set berubah dan </a:t>
            </a:r>
            <a:r>
              <a:rPr lang="de-DE" sz="2000" dirty="0" smtClean="0"/>
              <a:t>dapat</a:t>
            </a:r>
            <a:r>
              <a:rPr lang="id-ID" sz="2000" dirty="0" smtClean="0"/>
              <a:t> </a:t>
            </a:r>
            <a:r>
              <a:rPr lang="fi-FI" sz="2000" dirty="0" smtClean="0"/>
              <a:t>dikembalikan </a:t>
            </a:r>
            <a:r>
              <a:rPr lang="fi-FI" sz="2000" dirty="0"/>
              <a:t>ke kondisi 0 dengan </a:t>
            </a:r>
            <a:r>
              <a:rPr lang="fi-FI" sz="2000" dirty="0" smtClean="0"/>
              <a:t>jalan</a:t>
            </a:r>
            <a:r>
              <a:rPr lang="id-ID" sz="2000" dirty="0" smtClean="0"/>
              <a:t> memasukkan </a:t>
            </a:r>
            <a:r>
              <a:rPr lang="id-ID" sz="2000" dirty="0"/>
              <a:t>logika yang sesuai </a:t>
            </a:r>
            <a:r>
              <a:rPr lang="id-ID" sz="2000" dirty="0" smtClean="0"/>
              <a:t>kepada input </a:t>
            </a:r>
            <a:r>
              <a:rPr lang="id-ID" sz="2000" dirty="0"/>
              <a:t>resetnya.</a:t>
            </a:r>
          </a:p>
          <a:p>
            <a:r>
              <a:rPr lang="id-ID" sz="2000" dirty="0"/>
              <a:t>Sekali ouput flip-flop di reset ke logika </a:t>
            </a:r>
            <a:r>
              <a:rPr lang="id-ID" sz="2000" dirty="0" smtClean="0"/>
              <a:t>0 </a:t>
            </a:r>
            <a:r>
              <a:rPr lang="fi-FI" sz="2000" dirty="0" smtClean="0"/>
              <a:t>keadaan </a:t>
            </a:r>
            <a:r>
              <a:rPr lang="fi-FI" sz="2000" dirty="0"/>
              <a:t>tetap bertahan sampai satu </a:t>
            </a:r>
            <a:r>
              <a:rPr lang="fi-FI" sz="2000" dirty="0" smtClean="0"/>
              <a:t>pulsa</a:t>
            </a:r>
            <a:r>
              <a:rPr lang="id-ID" sz="2000" dirty="0" smtClean="0"/>
              <a:t> </a:t>
            </a:r>
            <a:r>
              <a:rPr lang="nn-NO" sz="2000" dirty="0" smtClean="0"/>
              <a:t>baru </a:t>
            </a:r>
            <a:r>
              <a:rPr lang="nn-NO" sz="2000" dirty="0"/>
              <a:t>dimasukkan lagi ke dalam input </a:t>
            </a:r>
            <a:r>
              <a:rPr lang="nn-NO" sz="2000" dirty="0" smtClean="0"/>
              <a:t>set</a:t>
            </a:r>
            <a:r>
              <a:rPr lang="id-ID" sz="2000" dirty="0" smtClean="0"/>
              <a:t> informasinya</a:t>
            </a:r>
            <a:r>
              <a:rPr lang="id-ID" sz="2000" dirty="0"/>
              <a:t>.</a:t>
            </a:r>
            <a:endParaRPr lang="id-ID" sz="19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9169758" y="2704563"/>
            <a:ext cx="3071610" cy="3567448"/>
            <a:chOff x="9169758" y="2704563"/>
            <a:chExt cx="3071610" cy="3567448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11243256" y="2704563"/>
              <a:ext cx="948744" cy="940158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0457645" y="3011510"/>
              <a:ext cx="1783723" cy="1740794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1266867" y="3887271"/>
              <a:ext cx="948744" cy="940158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779617" y="2829059"/>
              <a:ext cx="1433846" cy="1408090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758154" y="3550272"/>
              <a:ext cx="1442433" cy="1444582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169758" y="3226154"/>
              <a:ext cx="3054438" cy="3045857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40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10800000">
            <a:off x="3036119" y="2612"/>
            <a:ext cx="5602310" cy="115648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/>
          <p:cNvSpPr txBox="1"/>
          <p:nvPr/>
        </p:nvSpPr>
        <p:spPr>
          <a:xfrm>
            <a:off x="3094759" y="288467"/>
            <a:ext cx="548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JK FLIP - FLOP</a:t>
            </a:r>
            <a:endParaRPr lang="id-ID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83334" y="1545465"/>
            <a:ext cx="100712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	Rangkaaian </a:t>
            </a:r>
            <a:r>
              <a:rPr lang="id-ID" sz="2000" dirty="0"/>
              <a:t>ini hanya dibentuk dari </a:t>
            </a:r>
            <a:r>
              <a:rPr lang="id-ID" sz="2000" dirty="0" smtClean="0"/>
              <a:t>dua buah </a:t>
            </a:r>
            <a:r>
              <a:rPr lang="id-ID" sz="2000" dirty="0"/>
              <a:t>clock RS flip-flop </a:t>
            </a:r>
            <a:r>
              <a:rPr lang="id-ID" sz="2000" dirty="0" smtClean="0"/>
              <a:t>yang dihubungkan</a:t>
            </a:r>
            <a:r>
              <a:rPr lang="id-ID" sz="2000" dirty="0"/>
              <a:t> </a:t>
            </a:r>
            <a:r>
              <a:rPr lang="id-ID" sz="2000" dirty="0" smtClean="0"/>
              <a:t>menjadi satu. kedua </a:t>
            </a:r>
            <a:r>
              <a:rPr lang="id-ID" sz="2000" dirty="0"/>
              <a:t>output dari flip-flop yang </a:t>
            </a:r>
            <a:r>
              <a:rPr lang="id-ID" sz="2000" dirty="0" smtClean="0"/>
              <a:t>pertama masuk </a:t>
            </a:r>
            <a:r>
              <a:rPr lang="id-ID" sz="2000" dirty="0"/>
              <a:t>ke dalam input dari flip-flop </a:t>
            </a:r>
            <a:r>
              <a:rPr lang="id-ID" sz="2000" dirty="0" smtClean="0"/>
              <a:t>yang kedua.selanjutnya </a:t>
            </a:r>
            <a:r>
              <a:rPr lang="id-ID" sz="2000" dirty="0"/>
              <a:t>,output dari flip-flop </a:t>
            </a:r>
            <a:r>
              <a:rPr lang="id-ID" sz="2000" dirty="0" smtClean="0"/>
              <a:t>yang kedua </a:t>
            </a:r>
            <a:r>
              <a:rPr lang="id-ID" sz="2000" dirty="0"/>
              <a:t>diumpan balik kembali sebagai </a:t>
            </a:r>
            <a:r>
              <a:rPr lang="id-ID" sz="2000" dirty="0" smtClean="0"/>
              <a:t>input dari </a:t>
            </a:r>
            <a:r>
              <a:rPr lang="id-ID" sz="2000" dirty="0"/>
              <a:t>flip-flop yang </a:t>
            </a:r>
            <a:r>
              <a:rPr lang="id-ID" sz="2000" dirty="0" smtClean="0"/>
              <a:t>pertama. Flip-flop </a:t>
            </a:r>
            <a:r>
              <a:rPr lang="id-ID" sz="2000" dirty="0"/>
              <a:t>yang pertama disebut </a:t>
            </a:r>
            <a:r>
              <a:rPr lang="id-ID" sz="2000" dirty="0" smtClean="0"/>
              <a:t>master(induk), sedangkan </a:t>
            </a:r>
            <a:r>
              <a:rPr lang="id-ID" sz="2000" dirty="0"/>
              <a:t>flip-flop yang </a:t>
            </a:r>
            <a:r>
              <a:rPr lang="id-ID" sz="2000" dirty="0" smtClean="0"/>
              <a:t>kedua disebut</a:t>
            </a:r>
            <a:r>
              <a:rPr lang="id-ID" sz="2000" dirty="0"/>
              <a:t> </a:t>
            </a:r>
            <a:r>
              <a:rPr lang="id-ID" sz="2000" dirty="0" smtClean="0"/>
              <a:t>slave </a:t>
            </a:r>
            <a:r>
              <a:rPr lang="id-ID" sz="2000" dirty="0"/>
              <a:t>(pembantu </a:t>
            </a:r>
            <a:r>
              <a:rPr lang="id-ID" sz="2000" dirty="0" smtClean="0"/>
              <a:t>). </a:t>
            </a:r>
          </a:p>
          <a:p>
            <a:r>
              <a:rPr lang="id-ID" sz="2000" dirty="0"/>
              <a:t>	</a:t>
            </a:r>
            <a:r>
              <a:rPr lang="id-ID" sz="2000" dirty="0" smtClean="0"/>
              <a:t>Sifat </a:t>
            </a:r>
            <a:r>
              <a:rPr lang="id-ID" sz="2000" dirty="0"/>
              <a:t>pembantu itu akan selalu </a:t>
            </a:r>
            <a:r>
              <a:rPr lang="id-ID" sz="2000" dirty="0" smtClean="0"/>
              <a:t>mengikuti sifat </a:t>
            </a:r>
            <a:r>
              <a:rPr lang="id-ID" sz="2000" dirty="0"/>
              <a:t>dari induk (</a:t>
            </a:r>
            <a:r>
              <a:rPr lang="id-ID" sz="2000" dirty="0" smtClean="0"/>
              <a:t>master) Untuk </a:t>
            </a:r>
            <a:r>
              <a:rPr lang="id-ID" sz="2000" dirty="0"/>
              <a:t>mencegah kemungkinan </a:t>
            </a:r>
            <a:r>
              <a:rPr lang="id-ID" sz="2000" dirty="0" smtClean="0"/>
              <a:t>keadaan "</a:t>
            </a:r>
            <a:r>
              <a:rPr lang="id-ID" sz="2000" b="1" dirty="0" smtClean="0"/>
              <a:t>race</a:t>
            </a:r>
            <a:r>
              <a:rPr lang="id-ID" sz="2000" dirty="0"/>
              <a:t>" yang terjadi jika kedua input S </a:t>
            </a:r>
            <a:r>
              <a:rPr lang="id-ID" sz="2000" dirty="0" smtClean="0"/>
              <a:t>dan input </a:t>
            </a:r>
            <a:r>
              <a:rPr lang="id-ID" sz="2000" dirty="0"/>
              <a:t>R berlogika 1 dan input CLK turun </a:t>
            </a:r>
            <a:r>
              <a:rPr lang="id-ID" sz="2000" dirty="0" smtClean="0"/>
              <a:t>dari </a:t>
            </a:r>
            <a:r>
              <a:rPr lang="sv-SE" sz="2000" dirty="0" smtClean="0"/>
              <a:t>logika </a:t>
            </a:r>
            <a:r>
              <a:rPr lang="sv-SE" sz="2000" dirty="0"/>
              <a:t>1 ke logika </a:t>
            </a:r>
            <a:r>
              <a:rPr lang="sv-SE" sz="2000" dirty="0" smtClean="0"/>
              <a:t>0,</a:t>
            </a:r>
            <a:r>
              <a:rPr lang="id-ID" sz="2000" dirty="0" smtClean="0"/>
              <a:t> </a:t>
            </a:r>
            <a:r>
              <a:rPr lang="fi-FI" sz="2000" dirty="0" smtClean="0"/>
              <a:t>kita </a:t>
            </a:r>
            <a:r>
              <a:rPr lang="fi-FI" sz="2000" dirty="0"/>
              <a:t>harus mencegah salah satu dari </a:t>
            </a:r>
            <a:r>
              <a:rPr lang="fi-FI" sz="2000" dirty="0" smtClean="0"/>
              <a:t>input</a:t>
            </a:r>
            <a:r>
              <a:rPr lang="id-ID" sz="2000" dirty="0" smtClean="0"/>
              <a:t> mempengaruhi </a:t>
            </a:r>
            <a:r>
              <a:rPr lang="id-ID" sz="2000" dirty="0"/>
              <a:t>master latch pada</a:t>
            </a:r>
          </a:p>
          <a:p>
            <a:r>
              <a:rPr lang="id-ID" sz="2000" dirty="0"/>
              <a:t>rangkaian</a:t>
            </a:r>
            <a:r>
              <a:rPr lang="id-ID" sz="2000" dirty="0" smtClean="0"/>
              <a:t>.</a:t>
            </a:r>
          </a:p>
          <a:p>
            <a:r>
              <a:rPr lang="id-ID" sz="2000" dirty="0" smtClean="0"/>
              <a:t>	Pada </a:t>
            </a:r>
            <a:r>
              <a:rPr lang="id-ID" sz="2000" dirty="0"/>
              <a:t>waktu yang sama, kita juga ingin </a:t>
            </a:r>
            <a:r>
              <a:rPr lang="id-ID" sz="2000" dirty="0" smtClean="0"/>
              <a:t>flipflop tersebut </a:t>
            </a:r>
            <a:r>
              <a:rPr lang="id-ID" sz="2000" dirty="0"/>
              <a:t>berganti kondisi pada </a:t>
            </a:r>
            <a:r>
              <a:rPr lang="id-ID" sz="2000" dirty="0" smtClean="0"/>
              <a:t>setiap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/>
              <a:t>input CLK " falling edge</a:t>
            </a:r>
            <a:r>
              <a:rPr lang="en-US" sz="2000" dirty="0" smtClean="0"/>
              <a:t>".</a:t>
            </a:r>
            <a:r>
              <a:rPr lang="id-ID" sz="2000" dirty="0" smtClean="0"/>
              <a:t> </a:t>
            </a:r>
            <a:r>
              <a:rPr lang="pt-BR" sz="2000" dirty="0" smtClean="0"/>
              <a:t>Maka </a:t>
            </a:r>
            <a:r>
              <a:rPr lang="pt-BR" sz="2000" dirty="0"/>
              <a:t>dari itu, input S atau R </a:t>
            </a:r>
            <a:r>
              <a:rPr lang="pt-BR" sz="2000" dirty="0" smtClean="0"/>
              <a:t>perlu</a:t>
            </a:r>
            <a:r>
              <a:rPr lang="id-ID" sz="2000" dirty="0" smtClean="0"/>
              <a:t> dimatikan </a:t>
            </a:r>
            <a:r>
              <a:rPr lang="id-ID" sz="2000" dirty="0"/>
              <a:t>tergantung pada </a:t>
            </a:r>
            <a:r>
              <a:rPr lang="id-ID" sz="2000" dirty="0" smtClean="0"/>
              <a:t>keadaan sekarang </a:t>
            </a:r>
            <a:r>
              <a:rPr lang="id-ID" sz="2000" dirty="0"/>
              <a:t>dari slave latch output.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169758" y="2704563"/>
            <a:ext cx="3071610" cy="3567448"/>
            <a:chOff x="9169758" y="2704563"/>
            <a:chExt cx="3071610" cy="3567448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11243256" y="2704563"/>
              <a:ext cx="948744" cy="940158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0457645" y="3011510"/>
              <a:ext cx="1783723" cy="1740794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1266867" y="3887271"/>
              <a:ext cx="948744" cy="940158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779617" y="2829059"/>
              <a:ext cx="1433846" cy="1408090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758154" y="3550272"/>
              <a:ext cx="1442433" cy="1444582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169758" y="3226154"/>
              <a:ext cx="3054438" cy="3045857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0722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10800000">
            <a:off x="3036119" y="2612"/>
            <a:ext cx="5602310" cy="115648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/>
          <p:cNvSpPr txBox="1"/>
          <p:nvPr/>
        </p:nvSpPr>
        <p:spPr>
          <a:xfrm>
            <a:off x="3094759" y="288467"/>
            <a:ext cx="548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JK FLIP - FLOP</a:t>
            </a:r>
            <a:endParaRPr lang="id-ID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83334" y="1545465"/>
            <a:ext cx="100712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	Jika </a:t>
            </a:r>
            <a:r>
              <a:rPr lang="id-ID" sz="2000" dirty="0"/>
              <a:t>output Q berlogika 1 (flip-flopnya </a:t>
            </a:r>
            <a:r>
              <a:rPr lang="id-ID" sz="2000" dirty="0" smtClean="0"/>
              <a:t>dalam keadaan </a:t>
            </a:r>
            <a:r>
              <a:rPr lang="id-ID" sz="2000" dirty="0"/>
              <a:t>"Set"), input S tidak dapat </a:t>
            </a:r>
            <a:r>
              <a:rPr lang="id-ID" sz="2000" dirty="0" smtClean="0"/>
              <a:t>merubah kondisi itu. </a:t>
            </a:r>
            <a:r>
              <a:rPr lang="fi-FI" sz="2000" dirty="0" smtClean="0"/>
              <a:t>Maka </a:t>
            </a:r>
            <a:r>
              <a:rPr lang="fi-FI" sz="2000" dirty="0"/>
              <a:t>dari itu, kita dapat mematikan input </a:t>
            </a:r>
            <a:r>
              <a:rPr lang="fi-FI" sz="2000" dirty="0" smtClean="0"/>
              <a:t>S</a:t>
            </a:r>
            <a:r>
              <a:rPr lang="id-ID" sz="2000" dirty="0" smtClean="0"/>
              <a:t> tanpa </a:t>
            </a:r>
            <a:r>
              <a:rPr lang="id-ID" sz="2000" dirty="0"/>
              <a:t>perlu mematikan </a:t>
            </a:r>
            <a:r>
              <a:rPr lang="id-ID" sz="2000" dirty="0" smtClean="0"/>
              <a:t>flip-flop. Di </a:t>
            </a:r>
            <a:r>
              <a:rPr lang="id-ID" sz="2000" dirty="0"/>
              <a:t>samping itu, jika output Q berlogika 0 (</a:t>
            </a:r>
            <a:r>
              <a:rPr lang="id-ID" sz="2000" dirty="0" smtClean="0"/>
              <a:t>flipflop dalam </a:t>
            </a:r>
            <a:r>
              <a:rPr lang="id-ID" sz="2000" dirty="0"/>
              <a:t>keadaan Reset), input R </a:t>
            </a:r>
            <a:r>
              <a:rPr lang="id-ID" sz="2000" dirty="0" smtClean="0"/>
              <a:t>dapat dimatikan </a:t>
            </a:r>
            <a:r>
              <a:rPr lang="id-ID" sz="2000" dirty="0"/>
              <a:t>tanpa menimbulkan </a:t>
            </a:r>
            <a:r>
              <a:rPr lang="id-ID" sz="2000" dirty="0" smtClean="0"/>
              <a:t>kerusakan. Jika </a:t>
            </a:r>
            <a:r>
              <a:rPr lang="id-ID" sz="2000" dirty="0"/>
              <a:t>dapat menyelesaikan tanpa </a:t>
            </a:r>
            <a:r>
              <a:rPr lang="id-ID" sz="2000" dirty="0" smtClean="0"/>
              <a:t>ada kerusakan</a:t>
            </a:r>
            <a:r>
              <a:rPr lang="id-ID" sz="2000" dirty="0"/>
              <a:t>, sudah </a:t>
            </a:r>
            <a:r>
              <a:rPr lang="id-ID" sz="2000" dirty="0" smtClean="0"/>
              <a:t>dapat memecahkan masalah keadaan </a:t>
            </a:r>
            <a:r>
              <a:rPr lang="id-ID" sz="2000" dirty="0"/>
              <a:t>"race</a:t>
            </a:r>
            <a:r>
              <a:rPr lang="id-ID" sz="2000" dirty="0" smtClean="0"/>
              <a:t>".</a:t>
            </a:r>
          </a:p>
          <a:p>
            <a:r>
              <a:rPr lang="id-ID" sz="2000" dirty="0" smtClean="0"/>
              <a:t>	Pada </a:t>
            </a:r>
            <a:r>
              <a:rPr lang="id-ID" sz="2000" dirty="0"/>
              <a:t>RS Flip-Flop akan ditambahkan </a:t>
            </a:r>
            <a:r>
              <a:rPr lang="id-ID" sz="2000" dirty="0" smtClean="0"/>
              <a:t>2 jalur </a:t>
            </a:r>
            <a:r>
              <a:rPr lang="id-ID" sz="2000" dirty="0"/>
              <a:t>baru dari output Q dan output Q' </a:t>
            </a:r>
            <a:r>
              <a:rPr lang="id-ID" sz="2000" dirty="0" smtClean="0"/>
              <a:t>menuju ke </a:t>
            </a:r>
            <a:r>
              <a:rPr lang="id-ID" sz="2000" dirty="0"/>
              <a:t>input gate </a:t>
            </a:r>
            <a:r>
              <a:rPr lang="id-ID" sz="2000" dirty="0" smtClean="0"/>
              <a:t>sebenarnya. Mengingat </a:t>
            </a:r>
            <a:r>
              <a:rPr lang="id-ID" sz="2000" dirty="0"/>
              <a:t>bahwa sebuah NAND dapat</a:t>
            </a:r>
          </a:p>
          <a:p>
            <a:r>
              <a:rPr lang="id-ID" sz="2000" dirty="0"/>
              <a:t>mempunyai banyak input, sehingga </a:t>
            </a:r>
            <a:r>
              <a:rPr lang="id-ID" sz="2000" dirty="0" smtClean="0"/>
              <a:t>tidak menyebabkan masalah. Untuk membedakan </a:t>
            </a:r>
            <a:r>
              <a:rPr lang="id-ID" sz="2000" dirty="0"/>
              <a:t>input dari RS maka </a:t>
            </a:r>
            <a:r>
              <a:rPr lang="id-ID" sz="2000" dirty="0" smtClean="0"/>
              <a:t>S </a:t>
            </a:r>
            <a:r>
              <a:rPr lang="sv-SE" sz="2000" dirty="0" smtClean="0"/>
              <a:t>digantikan </a:t>
            </a:r>
            <a:r>
              <a:rPr lang="sv-SE" sz="2000" dirty="0"/>
              <a:t>J, dan R digantikan </a:t>
            </a:r>
            <a:r>
              <a:rPr lang="sv-SE" sz="2000" dirty="0" smtClean="0"/>
              <a:t>K.</a:t>
            </a:r>
            <a:r>
              <a:rPr lang="id-ID" sz="2000" dirty="0" smtClean="0"/>
              <a:t> Keseluruhan </a:t>
            </a:r>
            <a:r>
              <a:rPr lang="id-ID" sz="2000" dirty="0"/>
              <a:t>rangkaian disebut JK flip-flop.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169758" y="2704563"/>
            <a:ext cx="3071610" cy="3567448"/>
            <a:chOff x="9169758" y="2704563"/>
            <a:chExt cx="3071610" cy="3567448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11243256" y="2704563"/>
              <a:ext cx="948744" cy="940158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0457645" y="3011510"/>
              <a:ext cx="1783723" cy="1740794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1266867" y="3887271"/>
              <a:ext cx="948744" cy="940158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779617" y="2829059"/>
              <a:ext cx="1433846" cy="1408090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758154" y="3550272"/>
              <a:ext cx="1442433" cy="1444582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169758" y="3226154"/>
              <a:ext cx="3054438" cy="3045857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082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10800000">
            <a:off x="3036119" y="2612"/>
            <a:ext cx="5602310" cy="115648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/>
          <p:cNvSpPr txBox="1"/>
          <p:nvPr/>
        </p:nvSpPr>
        <p:spPr>
          <a:xfrm>
            <a:off x="3094759" y="288467"/>
            <a:ext cx="548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JK FLIP - FLOP</a:t>
            </a:r>
            <a:endParaRPr lang="id-ID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83333" y="1625259"/>
            <a:ext cx="100712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	Jika </a:t>
            </a:r>
            <a:r>
              <a:rPr lang="id-ID" sz="2000" dirty="0"/>
              <a:t>kedua input J dan input K berlogika </a:t>
            </a:r>
            <a:r>
              <a:rPr lang="id-ID" sz="2000" dirty="0" smtClean="0"/>
              <a:t>1 dan </a:t>
            </a:r>
            <a:r>
              <a:rPr lang="id-ID" sz="2000" dirty="0"/>
              <a:t>sinyal CLK berjalan terus, output Q </a:t>
            </a:r>
            <a:r>
              <a:rPr lang="id-ID" sz="2000" dirty="0" smtClean="0"/>
              <a:t>dan output </a:t>
            </a:r>
            <a:r>
              <a:rPr lang="id-ID" sz="2000" dirty="0"/>
              <a:t>Q' akan berubah keadaan </a:t>
            </a:r>
            <a:r>
              <a:rPr lang="id-ID" sz="2000" dirty="0" smtClean="0"/>
              <a:t>untuk setiap </a:t>
            </a:r>
            <a:r>
              <a:rPr lang="id-ID" sz="2000" dirty="0"/>
              <a:t>falling edge dari sinyal CLK</a:t>
            </a:r>
            <a:r>
              <a:rPr lang="id-ID" sz="2000" dirty="0" smtClean="0"/>
              <a:t>.</a:t>
            </a:r>
            <a:r>
              <a:rPr lang="id-ID" sz="2000" dirty="0"/>
              <a:t> (rangkaian master latch circuit </a:t>
            </a:r>
            <a:r>
              <a:rPr lang="id-ID" sz="2000" dirty="0" smtClean="0"/>
              <a:t>akan berubah </a:t>
            </a:r>
            <a:r>
              <a:rPr lang="id-ID" sz="2000" dirty="0"/>
              <a:t>keadaan untuk setiap rising </a:t>
            </a:r>
            <a:r>
              <a:rPr lang="id-ID" sz="2000" dirty="0" smtClean="0"/>
              <a:t>edge dari </a:t>
            </a:r>
            <a:r>
              <a:rPr lang="id-ID" sz="2000" dirty="0"/>
              <a:t>CLK.) Kita dapat </a:t>
            </a:r>
            <a:r>
              <a:rPr lang="id-ID" sz="2000" dirty="0" smtClean="0"/>
              <a:t>menggunakan karakteristik </a:t>
            </a:r>
            <a:r>
              <a:rPr lang="id-ID" sz="2000" dirty="0"/>
              <a:t>ini untuk </a:t>
            </a:r>
            <a:r>
              <a:rPr lang="id-ID" sz="2000" dirty="0" smtClean="0"/>
              <a:t>memanfaatkannya dalam </a:t>
            </a:r>
            <a:r>
              <a:rPr lang="id-ID" sz="2000" dirty="0"/>
              <a:t>beberapa </a:t>
            </a:r>
            <a:r>
              <a:rPr lang="id-ID" sz="2000" dirty="0" smtClean="0"/>
              <a:t>cara. Sebuah </a:t>
            </a:r>
            <a:r>
              <a:rPr lang="id-ID" sz="2000" dirty="0"/>
              <a:t>flip-flop yang dibuat khusus </a:t>
            </a:r>
            <a:r>
              <a:rPr lang="id-ID" sz="2000" dirty="0" smtClean="0"/>
              <a:t>untuk </a:t>
            </a:r>
            <a:r>
              <a:rPr lang="it-IT" sz="2000" dirty="0" smtClean="0"/>
              <a:t>beroperasi </a:t>
            </a:r>
            <a:r>
              <a:rPr lang="it-IT" sz="2000" dirty="0"/>
              <a:t>dengan cara ini </a:t>
            </a:r>
            <a:r>
              <a:rPr lang="it-IT" sz="2000" dirty="0" smtClean="0"/>
              <a:t>disebut</a:t>
            </a:r>
            <a:r>
              <a:rPr lang="id-ID" sz="2000" dirty="0" smtClean="0"/>
              <a:t> (Toggle</a:t>
            </a:r>
            <a:r>
              <a:rPr lang="id-ID" sz="2000" dirty="0"/>
              <a:t>) flip-flop</a:t>
            </a:r>
            <a:r>
              <a:rPr lang="id-ID" sz="2000" dirty="0" smtClean="0"/>
              <a:t>.</a:t>
            </a:r>
            <a:r>
              <a:rPr lang="en-US" sz="2000" dirty="0"/>
              <a:t> Flip-flop JK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diedge</a:t>
            </a:r>
            <a:r>
              <a:rPr lang="en-US" sz="2000" dirty="0"/>
              <a:t> triggered </a:t>
            </a:r>
            <a:r>
              <a:rPr lang="en-US" sz="2000" dirty="0" err="1" smtClean="0"/>
              <a:t>untuk</a:t>
            </a:r>
            <a:r>
              <a:rPr lang="id-ID" sz="2000" dirty="0"/>
              <a:t> </a:t>
            </a:r>
            <a:r>
              <a:rPr lang="id-ID" sz="2000" dirty="0" smtClean="0"/>
              <a:t>bekerja</a:t>
            </a:r>
            <a:r>
              <a:rPr lang="id-ID" sz="2000" dirty="0"/>
              <a:t>.</a:t>
            </a:r>
          </a:p>
          <a:p>
            <a:r>
              <a:rPr lang="id-ID" sz="2000" dirty="0" smtClean="0"/>
              <a:t>	</a:t>
            </a:r>
            <a:r>
              <a:rPr lang="sv-SE" sz="2000" dirty="0" smtClean="0"/>
              <a:t>Karena </a:t>
            </a:r>
            <a:r>
              <a:rPr lang="sv-SE" sz="2000" dirty="0"/>
              <a:t>perilaku dari Flip-flop JK </a:t>
            </a:r>
            <a:r>
              <a:rPr lang="sv-SE" sz="2000" dirty="0" smtClean="0"/>
              <a:t>dapat</a:t>
            </a:r>
            <a:r>
              <a:rPr lang="id-ID" sz="2000" dirty="0" smtClean="0"/>
              <a:t> seluruhnya </a:t>
            </a:r>
            <a:r>
              <a:rPr lang="id-ID" sz="2000" dirty="0"/>
              <a:t>diduga dalam segala </a:t>
            </a:r>
            <a:r>
              <a:rPr lang="id-ID" sz="2000" dirty="0" smtClean="0"/>
              <a:t>kondisi, maka </a:t>
            </a:r>
            <a:r>
              <a:rPr lang="id-ID" sz="2000" dirty="0"/>
              <a:t>Flip-flop tipe inilah yang paling </a:t>
            </a:r>
            <a:r>
              <a:rPr lang="id-ID" sz="2000" dirty="0" smtClean="0"/>
              <a:t>banyak digunakan </a:t>
            </a:r>
            <a:r>
              <a:rPr lang="id-ID" sz="2000" dirty="0"/>
              <a:t>dalam desain rangkaian logika</a:t>
            </a:r>
            <a:r>
              <a:rPr lang="id-ID" sz="2000" dirty="0" smtClean="0"/>
              <a:t>. </a:t>
            </a:r>
            <a:r>
              <a:rPr lang="id-ID" sz="2000" dirty="0"/>
              <a:t>RS flip-flop hanya digunakan </a:t>
            </a:r>
            <a:r>
              <a:rPr lang="id-ID" sz="2000" dirty="0" smtClean="0"/>
              <a:t>pada aplikasi </a:t>
            </a:r>
            <a:r>
              <a:rPr lang="id-ID" sz="2000" dirty="0"/>
              <a:t>dimana dapat dipastikan bahwa </a:t>
            </a:r>
            <a:r>
              <a:rPr lang="id-ID" sz="2000" dirty="0" smtClean="0"/>
              <a:t>R dan </a:t>
            </a:r>
            <a:r>
              <a:rPr lang="id-ID" sz="2000" dirty="0"/>
              <a:t>S tidak berlogika 1 pada waktu </a:t>
            </a:r>
            <a:r>
              <a:rPr lang="id-ID" sz="2000" dirty="0" smtClean="0"/>
              <a:t>yang sama</a:t>
            </a:r>
            <a:r>
              <a:rPr lang="id-ID" sz="2000" dirty="0"/>
              <a:t>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169758" y="2704563"/>
            <a:ext cx="3071610" cy="3567448"/>
            <a:chOff x="9169758" y="2704563"/>
            <a:chExt cx="3071610" cy="3567448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11243256" y="2704563"/>
              <a:ext cx="948744" cy="940158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0457645" y="3011510"/>
              <a:ext cx="1783723" cy="1740794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1266867" y="3887271"/>
              <a:ext cx="948744" cy="940158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779617" y="2829059"/>
              <a:ext cx="1433846" cy="1408090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758154" y="3550272"/>
              <a:ext cx="1442433" cy="1444582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169758" y="3226154"/>
              <a:ext cx="3054438" cy="3045857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5046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10800000">
            <a:off x="3036119" y="2612"/>
            <a:ext cx="5602310" cy="115648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/>
          <p:cNvSpPr txBox="1"/>
          <p:nvPr/>
        </p:nvSpPr>
        <p:spPr>
          <a:xfrm>
            <a:off x="3094759" y="288467"/>
            <a:ext cx="548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JK FLIP - FLOP</a:t>
            </a:r>
            <a:endParaRPr lang="id-ID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83333" y="1444955"/>
            <a:ext cx="10071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Tabel Kebenarannya digambar bawah </a:t>
            </a:r>
            <a:r>
              <a:rPr lang="id-ID" sz="2000" dirty="0"/>
              <a:t>ini.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169758" y="2704563"/>
            <a:ext cx="3071610" cy="3567448"/>
            <a:chOff x="9169758" y="2704563"/>
            <a:chExt cx="3071610" cy="3567448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11243256" y="2704563"/>
              <a:ext cx="948744" cy="940158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0457645" y="3011510"/>
              <a:ext cx="1783723" cy="1740794"/>
            </a:xfrm>
            <a:prstGeom prst="line">
              <a:avLst/>
            </a:prstGeom>
            <a:ln>
              <a:solidFill>
                <a:srgbClr val="FFFF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1266867" y="3887271"/>
              <a:ext cx="948744" cy="940158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779617" y="2829059"/>
              <a:ext cx="1433846" cy="1408090"/>
            </a:xfrm>
            <a:prstGeom prst="line">
              <a:avLst/>
            </a:prstGeom>
            <a:ln>
              <a:solidFill>
                <a:srgbClr val="00B0F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758154" y="3550272"/>
              <a:ext cx="1442433" cy="1444582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169758" y="3226154"/>
              <a:ext cx="3054438" cy="3045857"/>
            </a:xfrm>
            <a:prstGeom prst="line">
              <a:avLst/>
            </a:prstGeom>
            <a:ln>
              <a:solidFill>
                <a:srgbClr val="00B05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54" b="1158"/>
          <a:stretch/>
        </p:blipFill>
        <p:spPr>
          <a:xfrm>
            <a:off x="2701678" y="2130921"/>
            <a:ext cx="5334737" cy="367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4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137</TotalTime>
  <Words>90</Words>
  <Application>Microsoft Office PowerPoint</Application>
  <PresentationFormat>Custom</PresentationFormat>
  <Paragraphs>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Slice</vt:lpstr>
      <vt:lpstr>Kelompok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8</dc:title>
  <dc:creator>User</dc:creator>
  <cp:lastModifiedBy>LAB-6</cp:lastModifiedBy>
  <cp:revision>14</cp:revision>
  <dcterms:created xsi:type="dcterms:W3CDTF">2019-05-22T11:29:12Z</dcterms:created>
  <dcterms:modified xsi:type="dcterms:W3CDTF">2019-06-20T04:09:43Z</dcterms:modified>
</cp:coreProperties>
</file>