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Kelompok Dua</a:t>
            </a:r>
            <a:endParaRPr lang="en-US"/>
          </a:p>
        </p:txBody>
      </p:sp>
      <p:sp>
        <p:nvSpPr>
          <p:cNvPr id="3" name="Subtitle 2"/>
          <p:cNvSpPr>
            <a:spLocks noGrp="1"/>
          </p:cNvSpPr>
          <p:nvPr>
            <p:ph type="subTitle" idx="1"/>
          </p:nvPr>
        </p:nvSpPr>
        <p:spPr/>
        <p:txBody>
          <a:bodyPr/>
          <a:p>
            <a:r>
              <a:rPr lang="en-US"/>
              <a:t>Sistem Operasi Bilangan Dan Pengkodean</a:t>
            </a:r>
            <a:endParaRPr lang="en-US"/>
          </a:p>
        </p:txBody>
      </p:sp>
      <p:sp>
        <p:nvSpPr>
          <p:cNvPr id="4" name="Title 1"/>
          <p:cNvSpPr>
            <a:spLocks noGrp="1"/>
          </p:cNvSpPr>
          <p:nvPr/>
        </p:nvSpPr>
        <p:spPr>
          <a:xfrm>
            <a:off x="751205" y="130175"/>
            <a:ext cx="10942955" cy="673100"/>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900"/>
              <a:t>Assalamualaikum Wr.Wb</a:t>
            </a:r>
            <a:endParaRPr 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64490"/>
            <a:ext cx="10972800" cy="5763260"/>
          </a:xfrm>
        </p:spPr>
        <p:txBody>
          <a:bodyPr/>
          <a:p>
            <a:r>
              <a:rPr lang="en-US" sz="1200"/>
              <a:t>Konversi Bilangan Biner</a:t>
            </a:r>
            <a:endParaRPr lang="en-US" sz="1200"/>
          </a:p>
          <a:p>
            <a:endParaRPr lang="en-US" sz="1200"/>
          </a:p>
          <a:p>
            <a:pPr marL="457200" lvl="1" indent="0">
              <a:buNone/>
            </a:pPr>
            <a:r>
              <a:rPr lang="en-US" sz="1050"/>
              <a:t>1. Konversi bilangan biner ke desimal yaitu dengan cara mengalikan masing-masing</a:t>
            </a:r>
            <a:endParaRPr lang="en-US" sz="1050"/>
          </a:p>
          <a:p>
            <a:pPr marL="457200" lvl="1" indent="0">
              <a:buNone/>
            </a:pPr>
            <a:r>
              <a:rPr lang="en-US" sz="1050"/>
              <a:t>    bit dalam bilangan posisi nilainya.</a:t>
            </a:r>
            <a:endParaRPr lang="en-US" sz="1050"/>
          </a:p>
          <a:p>
            <a:pPr marL="457200" lvl="1" indent="0">
              <a:buNone/>
            </a:pPr>
            <a:endParaRPr lang="en-US" sz="1050"/>
          </a:p>
          <a:p>
            <a:pPr marL="914400" lvl="2" indent="0">
              <a:buNone/>
            </a:pPr>
            <a:r>
              <a:rPr lang="en-US" sz="900"/>
              <a:t>Contoh :</a:t>
            </a:r>
            <a:endParaRPr lang="en-US" sz="900"/>
          </a:p>
          <a:p>
            <a:pPr marL="914400" lvl="2" indent="0">
              <a:buNone/>
            </a:pPr>
            <a:endParaRPr lang="en-US" sz="900"/>
          </a:p>
          <a:p>
            <a:pPr marL="914400" lvl="2" indent="0">
              <a:buNone/>
            </a:pPr>
            <a:r>
              <a:rPr lang="en-US" sz="900"/>
              <a:t>11101111</a:t>
            </a:r>
            <a:endParaRPr lang="en-US" sz="900"/>
          </a:p>
          <a:p>
            <a:pPr marL="914400" lvl="2" indent="0">
              <a:buNone/>
            </a:pPr>
            <a:r>
              <a:rPr lang="en-US" sz="900"/>
              <a:t>Jawab : Soal diatas saya memakai 8 bit untuk menjawabnya saya contohkan dengan cara cepat,         pertama hitung dari digit paling belakang dengan perpangkatan menggunakan basis 2 urutannya         hasil desimal dari soal diatas yng diurutkan dari digit sebelah kanan 1 + 2 + 4 + 8 + 0 + 16 + 32 +       64 = 127(10)</a:t>
            </a:r>
            <a:endParaRPr lang="en-US" sz="900"/>
          </a:p>
          <a:p>
            <a:pPr marL="914400" lvl="2" indent="0">
              <a:buNone/>
            </a:pPr>
            <a:endParaRPr lang="en-US" sz="900"/>
          </a:p>
          <a:p>
            <a:pPr marL="457200" lvl="1" indent="0">
              <a:buNone/>
            </a:pPr>
            <a:r>
              <a:rPr lang="en-US" sz="1050"/>
              <a:t>2. Konversi bilangan biner ke oktal yaitu dengan cara memisahkan tiga digit dari</a:t>
            </a:r>
            <a:endParaRPr lang="en-US" sz="1050"/>
          </a:p>
          <a:p>
            <a:pPr marL="457200" lvl="1" indent="0">
              <a:buNone/>
            </a:pPr>
            <a:r>
              <a:rPr lang="en-US" sz="1050"/>
              <a:t>    belakang kemudian di hitung dengan menggunakan perpangkatan.</a:t>
            </a:r>
            <a:endParaRPr lang="en-US" sz="1050"/>
          </a:p>
          <a:p>
            <a:pPr marL="457200" lvl="1" indent="0">
              <a:buNone/>
            </a:pPr>
            <a:endParaRPr lang="en-US" sz="1050"/>
          </a:p>
          <a:p>
            <a:pPr marL="914400" lvl="2" indent="0">
              <a:buNone/>
            </a:pPr>
            <a:r>
              <a:rPr lang="en-US" sz="900"/>
              <a:t>Contoh :</a:t>
            </a:r>
            <a:endParaRPr lang="en-US" sz="900"/>
          </a:p>
          <a:p>
            <a:pPr marL="914400" lvl="2" indent="0">
              <a:buNone/>
            </a:pPr>
            <a:endParaRPr lang="en-US" sz="900"/>
          </a:p>
          <a:p>
            <a:pPr marL="914400" lvl="2" indent="0">
              <a:buNone/>
            </a:pPr>
            <a:r>
              <a:rPr lang="en-US" sz="900"/>
              <a:t>11101111</a:t>
            </a:r>
            <a:endParaRPr lang="en-US" sz="900"/>
          </a:p>
          <a:p>
            <a:pPr marL="914400" lvl="2" indent="0">
              <a:buNone/>
            </a:pPr>
            <a:r>
              <a:rPr lang="en-US" sz="900"/>
              <a:t>Jawab : Soal diatas saya memakai 8 bit untuk menjawabnya saya contohkan dengan cara cepat, pertama ambil 3 digit dari belakang lalu dihitung menggunakan perpangkatan tadi. 111 = 7 101 = 5     011= 3 jadi hasilnya 753(8)</a:t>
            </a:r>
            <a:endParaRPr lang="en-US" sz="900"/>
          </a:p>
          <a:p>
            <a:pPr marL="914400" lvl="2" indent="0">
              <a:buNone/>
            </a:pPr>
            <a:endParaRPr lang="en-US" sz="900"/>
          </a:p>
          <a:p>
            <a:pPr marL="457200" lvl="1" indent="0">
              <a:buNone/>
            </a:pPr>
            <a:r>
              <a:rPr lang="en-US" sz="1050"/>
              <a:t>3. Konversi bilangan biner ke hexdesimal yaitu dengan cara memisahkan empat digit dari belakang         kemudian di hitung dengan menggunakan perpangkatan.</a:t>
            </a:r>
            <a:endParaRPr lang="en-US" sz="1050"/>
          </a:p>
          <a:p>
            <a:pPr marL="457200" lvl="1" indent="0">
              <a:buNone/>
            </a:pPr>
            <a:endParaRPr lang="en-US" sz="1050"/>
          </a:p>
          <a:p>
            <a:pPr marL="914400" lvl="2" indent="0">
              <a:buNone/>
            </a:pPr>
            <a:r>
              <a:rPr lang="en-US" sz="900"/>
              <a:t>Contoh :</a:t>
            </a:r>
            <a:endParaRPr lang="en-US" sz="900"/>
          </a:p>
          <a:p>
            <a:pPr marL="914400" lvl="2" indent="0">
              <a:buNone/>
            </a:pPr>
            <a:endParaRPr lang="en-US" sz="900"/>
          </a:p>
          <a:p>
            <a:pPr marL="914400" lvl="2" indent="0">
              <a:buNone/>
            </a:pPr>
            <a:r>
              <a:rPr lang="en-US" sz="900"/>
              <a:t>11101111</a:t>
            </a:r>
            <a:endParaRPr lang="en-US" sz="900"/>
          </a:p>
          <a:p>
            <a:pPr marL="914400" lvl="2" indent="0">
              <a:buNone/>
            </a:pPr>
            <a:r>
              <a:rPr lang="en-US" sz="900"/>
              <a:t>Jawab : Soal diatas saya memakai 8 bit untuk menjawabnya saya contohkan dengan cara cepat,           pertama ambil 4 digit dari belakang lalu dihitung menggunakan perpangkatan tadi. 1111 = 15 1110     = 14  jadi hasilnya FE(16)</a:t>
            </a:r>
            <a:endParaRPr lang="en-US"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932815"/>
            <a:ext cx="10972800" cy="5453380"/>
          </a:xfrm>
        </p:spPr>
        <p:txBody>
          <a:bodyPr/>
          <a:p>
            <a:r>
              <a:rPr lang="en-US" sz="1200"/>
              <a:t>Konversi Bilangan Oktal</a:t>
            </a:r>
            <a:endParaRPr lang="en-US" sz="1200"/>
          </a:p>
          <a:p>
            <a:endParaRPr lang="en-US" sz="1200"/>
          </a:p>
          <a:p>
            <a:pPr marL="457200" lvl="1" indent="0">
              <a:buNone/>
            </a:pPr>
            <a:r>
              <a:rPr lang="en-US" sz="1050"/>
              <a:t>1. Konversi bilangan oktal ke desimal yaitu dengan cara mengalikan masing-masing</a:t>
            </a:r>
            <a:endParaRPr lang="en-US" sz="1050"/>
          </a:p>
          <a:p>
            <a:pPr marL="457200" lvl="1" indent="0">
              <a:buNone/>
            </a:pPr>
            <a:r>
              <a:rPr lang="en-US" sz="1050"/>
              <a:t>    bit dalam bilangan posisi nilainya.</a:t>
            </a:r>
            <a:endParaRPr lang="en-US" sz="1050"/>
          </a:p>
          <a:p>
            <a:pPr marL="457200" lvl="1" indent="0">
              <a:buNone/>
            </a:pPr>
            <a:endParaRPr lang="en-US" sz="1050"/>
          </a:p>
          <a:p>
            <a:pPr marL="914400" lvl="2" indent="0">
              <a:buNone/>
            </a:pPr>
            <a:r>
              <a:rPr lang="en-US" sz="900"/>
              <a:t>Contoh :</a:t>
            </a:r>
            <a:endParaRPr lang="en-US" sz="900"/>
          </a:p>
          <a:p>
            <a:pPr marL="914400" lvl="2" indent="0">
              <a:buNone/>
            </a:pPr>
            <a:endParaRPr lang="en-US" sz="900"/>
          </a:p>
          <a:p>
            <a:pPr marL="914400" lvl="2" indent="0">
              <a:buNone/>
            </a:pPr>
            <a:r>
              <a:rPr lang="en-US" sz="900"/>
              <a:t> 27</a:t>
            </a:r>
            <a:endParaRPr lang="en-US" sz="900"/>
          </a:p>
          <a:p>
            <a:pPr marL="914400" lvl="2" indent="0">
              <a:buNone/>
            </a:pPr>
            <a:r>
              <a:rPr lang="en-US" sz="900"/>
              <a:t> Jawab : Saya contohkan dengan cara cepat, pertama hitung dari angka paling belakang dengan            perpangkatan menggunakan basis 8 urutannya hasil desimal dari soal diatas yng diurutkan dari            digit sebelah kanan 7 x 80 + 2 x  81 = 23 (10)</a:t>
            </a:r>
            <a:endParaRPr lang="en-US" sz="900"/>
          </a:p>
          <a:p>
            <a:pPr marL="914400" lvl="2" indent="0">
              <a:buNone/>
            </a:pPr>
            <a:endParaRPr lang="en-US" sz="900"/>
          </a:p>
          <a:p>
            <a:pPr marL="457200" lvl="1" indent="0">
              <a:buNone/>
            </a:pPr>
            <a:r>
              <a:rPr lang="en-US" sz="1050"/>
              <a:t>2. Konversi bilangan oktal ke biner yaitu dengan cara merubah nilai oktal menjadi</a:t>
            </a:r>
            <a:endParaRPr lang="en-US" sz="1050"/>
          </a:p>
          <a:p>
            <a:pPr marL="457200" lvl="1" indent="0">
              <a:buNone/>
            </a:pPr>
            <a:r>
              <a:rPr lang="en-US" sz="1050"/>
              <a:t>    nilai biner, diambil 3 digit dari belakang untuk hasilnya.</a:t>
            </a:r>
            <a:endParaRPr lang="en-US" sz="1050"/>
          </a:p>
          <a:p>
            <a:pPr marL="914400" lvl="2" indent="0">
              <a:buNone/>
            </a:pPr>
            <a:endParaRPr lang="en-US" sz="900"/>
          </a:p>
          <a:p>
            <a:pPr marL="914400" lvl="2" indent="0">
              <a:buNone/>
            </a:pPr>
            <a:r>
              <a:rPr lang="en-US" sz="900"/>
              <a:t>Contoh :</a:t>
            </a:r>
            <a:endParaRPr lang="en-US" sz="900"/>
          </a:p>
          <a:p>
            <a:pPr marL="914400" lvl="2" indent="0">
              <a:buNone/>
            </a:pPr>
            <a:endParaRPr lang="en-US" sz="900"/>
          </a:p>
          <a:p>
            <a:pPr marL="914400" lvl="2" indent="0">
              <a:buNone/>
            </a:pPr>
            <a:r>
              <a:rPr lang="en-US" sz="900"/>
              <a:t>27</a:t>
            </a:r>
            <a:endParaRPr lang="en-US" sz="900"/>
          </a:p>
          <a:p>
            <a:pPr marL="914400" lvl="2" indent="0">
              <a:buNone/>
            </a:pPr>
            <a:r>
              <a:rPr lang="en-US" sz="900"/>
              <a:t>Jawab : Saya contohkan dengan cara cepat, pertama ambil satu digit dari belakang kemudian ubah       menjadi nilai biner 7 = 111 2 = 010 Hasilnya 010111(2)</a:t>
            </a:r>
            <a:endParaRPr lang="en-US" sz="900"/>
          </a:p>
          <a:p>
            <a:pPr marL="457200" lvl="1" indent="0">
              <a:buNone/>
            </a:pPr>
            <a:endParaRPr lang="en-US" sz="1050"/>
          </a:p>
          <a:p>
            <a:pPr marL="457200" lvl="1" indent="0">
              <a:buNone/>
            </a:pPr>
            <a:r>
              <a:rPr lang="en-US" sz="1050"/>
              <a:t>3. Konversi bilangan oktal ke hexadesimal yaitu dengan cara merubah nilai</a:t>
            </a:r>
            <a:endParaRPr lang="en-US" sz="1050"/>
          </a:p>
          <a:p>
            <a:pPr marL="457200" lvl="1" indent="0">
              <a:buNone/>
            </a:pPr>
            <a:r>
              <a:rPr lang="en-US" sz="1050"/>
              <a:t>    hexadesimal menjadi nilai biner, diambil 4 digit dari belakang untuk hasilnya.</a:t>
            </a:r>
            <a:endParaRPr lang="en-US" sz="1050"/>
          </a:p>
          <a:p>
            <a:pPr marL="457200" lvl="1" indent="0">
              <a:buNone/>
            </a:pPr>
            <a:endParaRPr lang="en-US" sz="1050"/>
          </a:p>
          <a:p>
            <a:pPr marL="914400" lvl="2" indent="0">
              <a:buNone/>
            </a:pPr>
            <a:r>
              <a:rPr lang="en-US" sz="900"/>
              <a:t>Contoh :</a:t>
            </a:r>
            <a:endParaRPr lang="en-US" sz="900"/>
          </a:p>
          <a:p>
            <a:pPr marL="914400" lvl="2" indent="0">
              <a:buNone/>
            </a:pPr>
            <a:endParaRPr lang="en-US" sz="900"/>
          </a:p>
          <a:p>
            <a:pPr marL="914400" lvl="2" indent="0">
              <a:buNone/>
            </a:pPr>
            <a:r>
              <a:rPr lang="en-US" sz="900"/>
              <a:t>365</a:t>
            </a:r>
            <a:endParaRPr lang="en-US" sz="900"/>
          </a:p>
          <a:p>
            <a:pPr marL="914400" lvl="2" indent="0">
              <a:buNone/>
            </a:pPr>
            <a:r>
              <a:rPr lang="en-US" sz="900"/>
              <a:t>Jawab : Saya contohkan dengan cara cepat, pertama ambil satu digit dari belakang rubah menjadi nilai biner dulu 5 = 101 6 = 110 3 = 011 jika sudah hasil binernya 011110101 kemudian ambil             empat digit dari belakang dan rubah nilainya menjadi nilai hexadesimal 0101 = 5 1111 = 15                 Hasilnya F5(16)</a:t>
            </a:r>
            <a:endParaRPr lang="en-US"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1200"/>
              <a:t>Konversi Bilangan Hexadesimal</a:t>
            </a:r>
            <a:endParaRPr lang="en-US" sz="1200"/>
          </a:p>
          <a:p>
            <a:endParaRPr lang="en-US" sz="1200"/>
          </a:p>
          <a:p>
            <a:pPr marL="457200" lvl="1" indent="0">
              <a:buNone/>
            </a:pPr>
            <a:r>
              <a:rPr lang="en-US" sz="1050"/>
              <a:t>1. Konversi bilangan hexadesimal ke desimal yaitu dengan cara mengalikan masing</a:t>
            </a:r>
            <a:endParaRPr lang="en-US" sz="1050"/>
          </a:p>
          <a:p>
            <a:pPr marL="457200" lvl="1" indent="0">
              <a:buNone/>
            </a:pPr>
            <a:r>
              <a:rPr lang="en-US" sz="1050"/>
              <a:t>    masing angka dalam bilangan posisi nilainya.</a:t>
            </a:r>
            <a:endParaRPr lang="en-US" sz="1050"/>
          </a:p>
          <a:p>
            <a:pPr marL="914400" lvl="2" indent="0">
              <a:buNone/>
            </a:pPr>
            <a:r>
              <a:rPr lang="en-US" sz="900"/>
              <a:t>Contoh :</a:t>
            </a:r>
            <a:endParaRPr lang="en-US" sz="900"/>
          </a:p>
          <a:p>
            <a:pPr marL="914400" lvl="2" indent="0">
              <a:buNone/>
            </a:pPr>
            <a:r>
              <a:rPr lang="en-US" sz="900"/>
              <a:t> 27</a:t>
            </a:r>
            <a:endParaRPr lang="en-US" sz="900"/>
          </a:p>
          <a:p>
            <a:pPr marL="914400" lvl="2" indent="0">
              <a:buNone/>
            </a:pPr>
            <a:r>
              <a:rPr lang="en-US" sz="900"/>
              <a:t> Jawab : Saya contohkan dengan cara cepat, pertama hitung dari angka paling belakang dengan            perpangkatan menggunakan basis 16 urutannya hasil desimal dari soal diatas yng diurutkan dari          digit sebelah kanan 7 x 160 + 2 x  161 = 39 (10)</a:t>
            </a:r>
            <a:endParaRPr lang="en-US" sz="900"/>
          </a:p>
          <a:p>
            <a:pPr marL="457200" lvl="1" indent="0">
              <a:buNone/>
            </a:pPr>
            <a:endParaRPr lang="en-US" sz="1050"/>
          </a:p>
          <a:p>
            <a:pPr marL="457200" lvl="1" indent="0">
              <a:buNone/>
            </a:pPr>
            <a:r>
              <a:rPr lang="en-US" sz="1050"/>
              <a:t> 2. Konversi bilangan hexadesimal ke biner yaitu dengan cara merubah bilangan</a:t>
            </a:r>
            <a:endParaRPr lang="en-US" sz="1050"/>
          </a:p>
          <a:p>
            <a:pPr marL="457200" lvl="1" indent="0">
              <a:buNone/>
            </a:pPr>
            <a:r>
              <a:rPr lang="en-US" sz="1050"/>
              <a:t>     hexadesimal menjadi sebuah bilangan biner dengan angka 0 dan 1.</a:t>
            </a:r>
            <a:endParaRPr lang="en-US" sz="1050"/>
          </a:p>
          <a:p>
            <a:pPr marL="914400" lvl="2" indent="0">
              <a:buNone/>
            </a:pPr>
            <a:r>
              <a:rPr lang="en-US" sz="900"/>
              <a:t> Contoh :</a:t>
            </a:r>
            <a:endParaRPr lang="en-US" sz="900"/>
          </a:p>
          <a:p>
            <a:pPr marL="914400" lvl="2" indent="0">
              <a:buNone/>
            </a:pPr>
            <a:r>
              <a:rPr lang="en-US" sz="900"/>
              <a:t> AF4</a:t>
            </a:r>
            <a:endParaRPr lang="en-US" sz="900"/>
          </a:p>
          <a:p>
            <a:pPr marL="914400" lvl="2" indent="0">
              <a:buNone/>
            </a:pPr>
            <a:r>
              <a:rPr lang="en-US" sz="900"/>
              <a:t> Jawab : Pertama ambil angka dari urutan terbelakang 4 = 0100 F = 111 A = 1010 jadi hasilnya  101011110100</a:t>
            </a:r>
            <a:endParaRPr lang="en-US" sz="900"/>
          </a:p>
          <a:p>
            <a:pPr marL="457200" lvl="1" indent="0">
              <a:buNone/>
            </a:pPr>
            <a:endParaRPr lang="en-US" sz="1050"/>
          </a:p>
          <a:p>
            <a:pPr marL="457200" lvl="1" indent="0">
              <a:buNone/>
            </a:pPr>
            <a:r>
              <a:rPr lang="en-US" sz="1050"/>
              <a:t>  3. Konversi bilangan hexadesimal ke oktal yaitu dengan cara merubah bilangan</a:t>
            </a:r>
            <a:endParaRPr lang="en-US" sz="1050"/>
          </a:p>
          <a:p>
            <a:pPr marL="914400" lvl="2" indent="0">
              <a:buNone/>
            </a:pPr>
            <a:r>
              <a:rPr lang="en-US" sz="900"/>
              <a:t>      hexadesimal menjadi sebuah bilangan biner dengan angka 0 dan 1. Setelah</a:t>
            </a:r>
            <a:endParaRPr lang="en-US" sz="900"/>
          </a:p>
          <a:p>
            <a:pPr marL="914400" lvl="2" indent="0">
              <a:buNone/>
            </a:pPr>
            <a:r>
              <a:rPr lang="en-US" sz="900"/>
              <a:t>      menjadi nilai biner ambil tiga digit dari  belakang lalu ubah nilai menjadi bilangan</a:t>
            </a:r>
            <a:endParaRPr lang="en-US" sz="900"/>
          </a:p>
          <a:p>
            <a:pPr marL="914400" lvl="2" indent="0">
              <a:buNone/>
            </a:pPr>
            <a:r>
              <a:rPr lang="en-US" sz="900"/>
              <a:t>      oktal.</a:t>
            </a:r>
            <a:endParaRPr lang="en-US" sz="900"/>
          </a:p>
          <a:p>
            <a:pPr marL="914400" lvl="2" indent="0">
              <a:buNone/>
            </a:pPr>
            <a:r>
              <a:rPr lang="en-US" sz="900"/>
              <a:t>Contoh :</a:t>
            </a:r>
            <a:endParaRPr lang="en-US" sz="900"/>
          </a:p>
          <a:p>
            <a:pPr marL="914400" lvl="2" indent="0">
              <a:buNone/>
            </a:pPr>
            <a:r>
              <a:rPr lang="en-US" sz="900"/>
              <a:t> AF4</a:t>
            </a:r>
            <a:endParaRPr lang="en-US" sz="900"/>
          </a:p>
          <a:p>
            <a:pPr marL="914400" lvl="2" indent="0">
              <a:buNone/>
            </a:pPr>
            <a:r>
              <a:rPr lang="en-US" sz="900"/>
              <a:t> Jawab : Pertama ambil angka dari urutan terbelakang 4 = 0100 F = 111 A = 1010 jadi hasilnya        101011110100 Selanjutnya dari hasil biner tadi ambil 3 digit dari    belakang 100 = 4 110 = 6 011      = 3 101 = 5 hasil oktal = 465(8) </a:t>
            </a:r>
            <a:endParaRPr lang="en-US" sz="900"/>
          </a:p>
          <a:p>
            <a:pPr marL="914400" lvl="2" indent="0">
              <a:buNone/>
            </a:pPr>
            <a:endParaRPr lang="en-US"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98120"/>
            <a:ext cx="10972800" cy="5929630"/>
          </a:xfrm>
        </p:spPr>
        <p:txBody>
          <a:bodyPr/>
          <a:p>
            <a:r>
              <a:rPr lang="en-US" sz="1200"/>
              <a:t>PENGKODEAN</a:t>
            </a:r>
            <a:endParaRPr lang="en-US" sz="1200"/>
          </a:p>
          <a:p>
            <a:endParaRPr lang="en-US" sz="1200"/>
          </a:p>
          <a:p>
            <a:pPr marL="457200" lvl="1" indent="0">
              <a:buNone/>
            </a:pPr>
            <a:r>
              <a:rPr lang="en-US" sz="1050"/>
              <a:t> Pengkodean adalah proses perubahan karakter data yang akan dikirim dari suatu titik ke titik lain dengan kode yang dikenal oleh setiap terminal yang ada, dan menjadikan setiap karakter data dalam sebuah informasi digital ke dalam bentuk biner agar dapat ditransmisikan.</a:t>
            </a:r>
            <a:endParaRPr lang="en-US" sz="1050"/>
          </a:p>
          <a:p>
            <a:pPr marL="457200" lvl="1" indent="0">
              <a:buNone/>
            </a:pPr>
            <a:endParaRPr lang="en-US" sz="1050"/>
          </a:p>
          <a:p>
            <a:pPr marL="457200" lvl="1" indent="0">
              <a:buNone/>
            </a:pPr>
            <a:endParaRPr lang="en-US" sz="1050"/>
          </a:p>
          <a:p>
            <a:r>
              <a:rPr lang="en-US" sz="1200"/>
              <a:t>TUJUAN PENGKODEAN</a:t>
            </a:r>
            <a:endParaRPr lang="en-US" sz="1200"/>
          </a:p>
          <a:p>
            <a:endParaRPr lang="en-US" sz="1200"/>
          </a:p>
          <a:p>
            <a:pPr marL="457200" lvl="1" indent="0">
              <a:buNone/>
            </a:pPr>
            <a:r>
              <a:rPr lang="en-US" sz="1050"/>
              <a:t> Tujuan pengkodean adalah menjadikan setiap karakter data dalam sebuah informasi digital ke dalam bentuk buner agar dutransmisikan dan bisa melakukan komunikasi data. Kode-kode yang digunakan dalam komunikasi data  pada sistem komputer memiliki perbedaan dari generasi ke generasinya karena semakin besar dan konpleksnya data yang akan dikirim atau digunakan.</a:t>
            </a:r>
            <a:endParaRPr lang="en-US" sz="1050"/>
          </a:p>
          <a:p>
            <a:pPr marL="457200" lvl="1" indent="0">
              <a:buNone/>
            </a:pPr>
            <a:endParaRPr lang="en-US" sz="1050"/>
          </a:p>
          <a:p>
            <a:pPr marL="0" indent="0">
              <a:buNone/>
            </a:pPr>
            <a:endParaRPr lang="en-US" sz="1200"/>
          </a:p>
          <a:p>
            <a:r>
              <a:rPr lang="en-US" sz="1200"/>
              <a:t>MACAM-MACAM KODE YANG DIGUNAKAN DALAM KOMUNIKASI DATA</a:t>
            </a:r>
            <a:endParaRPr lang="en-US" sz="1200"/>
          </a:p>
          <a:p>
            <a:endParaRPr lang="en-US" sz="1200"/>
          </a:p>
          <a:p>
            <a:pPr marL="457200" lvl="1" indent="0">
              <a:buNone/>
            </a:pPr>
            <a:r>
              <a:rPr lang="en-US" sz="1050"/>
              <a:t> Secara umum ada beberapa kode yang digunakan dalam komunikasi data, yaitu :</a:t>
            </a:r>
            <a:endParaRPr lang="en-US" sz="1050"/>
          </a:p>
          <a:p>
            <a:pPr marL="457200" lvl="1" indent="0">
              <a:buNone/>
            </a:pPr>
            <a:endParaRPr lang="en-US" sz="1050"/>
          </a:p>
          <a:p>
            <a:pPr marL="457200" lvl="1" indent="0">
              <a:buNone/>
            </a:pPr>
            <a:r>
              <a:rPr lang="en-US" sz="1050"/>
              <a:t>1. BCD (Binary Coded Decimal)</a:t>
            </a:r>
            <a:endParaRPr lang="en-US" sz="1050"/>
          </a:p>
          <a:p>
            <a:pPr marL="457200" lvl="1" indent="0">
              <a:buNone/>
            </a:pPr>
            <a:endParaRPr lang="en-US" sz="1050"/>
          </a:p>
          <a:p>
            <a:pPr marL="457200" lvl="1" indent="0">
              <a:buNone/>
            </a:pPr>
            <a:r>
              <a:rPr lang="en-US" sz="1050"/>
              <a:t> &gt; Merupakan kode biner yang digunakan hanya mewakili nilai digit decimal</a:t>
            </a:r>
            <a:endParaRPr lang="en-US" sz="1050"/>
          </a:p>
          <a:p>
            <a:pPr marL="457200" lvl="1" indent="0">
              <a:buNone/>
            </a:pPr>
            <a:r>
              <a:rPr lang="en-US" sz="1050"/>
              <a:t> &gt; Menggunakan kombinasi 4 bit</a:t>
            </a:r>
            <a:endParaRPr lang="en-US" sz="1050"/>
          </a:p>
          <a:p>
            <a:pPr marL="457200" lvl="1" indent="0">
              <a:buNone/>
            </a:pPr>
            <a:r>
              <a:rPr lang="en-US" sz="1050"/>
              <a:t> &gt; Tidak bisa mewakili huruf atau simbol karakter khusus</a:t>
            </a:r>
            <a:endParaRPr lang="en-US" sz="1050"/>
          </a:p>
          <a:p>
            <a:pPr marL="457200" lvl="1" indent="0">
              <a:buNone/>
            </a:pPr>
            <a:endParaRPr lang="en-US" sz="1050"/>
          </a:p>
          <a:p>
            <a:pPr marL="457200" lvl="1" indent="0">
              <a:buNone/>
            </a:pPr>
            <a:r>
              <a:rPr lang="en-US" sz="1050"/>
              <a:t>2. SBCDIC (Standard Binary Coded Decimal Interchange)</a:t>
            </a:r>
            <a:endParaRPr lang="en-US" sz="1050"/>
          </a:p>
          <a:p>
            <a:pPr marL="457200" lvl="1" indent="0">
              <a:buNone/>
            </a:pPr>
            <a:r>
              <a:rPr lang="en-US" sz="1050"/>
              <a:t> </a:t>
            </a:r>
            <a:endParaRPr lang="en-US" sz="1050"/>
          </a:p>
          <a:p>
            <a:pPr marL="457200" lvl="1" indent="0">
              <a:buNone/>
            </a:pPr>
            <a:r>
              <a:rPr lang="en-US" sz="1050"/>
              <a:t> &gt; Merupakan kode biner yang dikembangkan dari BCD</a:t>
            </a:r>
            <a:endParaRPr lang="en-US" sz="1050"/>
          </a:p>
          <a:p>
            <a:pPr marL="457200" lvl="1" indent="0">
              <a:buNone/>
            </a:pPr>
            <a:r>
              <a:rPr lang="en-US" sz="1050"/>
              <a:t> &gt; Menggunakan kombinasi 6 bit</a:t>
            </a:r>
            <a:endParaRPr lang="en-US" sz="1050"/>
          </a:p>
          <a:p>
            <a:pPr marL="457200" lvl="1" indent="0">
              <a:buNone/>
            </a:pPr>
            <a:r>
              <a:rPr lang="en-US" sz="1050"/>
              <a:t> &gt; Ada 10 digit angka dan 26 kode alphabet</a:t>
            </a:r>
            <a:endParaRPr lang="en-US" sz="1050"/>
          </a:p>
          <a:p>
            <a:pPr marL="457200" lvl="1" indent="0">
              <a:buNone/>
            </a:pPr>
            <a:r>
              <a:rPr lang="en-US" sz="1050"/>
              <a:t> &gt; Dipakai pada komputer generasi kedua</a:t>
            </a:r>
            <a:endParaRPr lang="en-US" sz="10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457200" lvl="1" indent="0">
              <a:buNone/>
            </a:pPr>
            <a:r>
              <a:rPr lang="en-US" sz="1050"/>
              <a:t>3. EBCDIC (Extended Binary Coded Decimal Interchange)</a:t>
            </a:r>
            <a:endParaRPr lang="en-US" sz="1050"/>
          </a:p>
          <a:p>
            <a:pPr marL="457200" lvl="1" indent="0">
              <a:buNone/>
            </a:pPr>
            <a:endParaRPr lang="en-US" sz="1050"/>
          </a:p>
          <a:p>
            <a:pPr marL="457200" lvl="1" indent="0">
              <a:buNone/>
            </a:pPr>
            <a:r>
              <a:rPr lang="en-US" sz="1050"/>
              <a:t> &gt; Merupakan kode biner 8 bit</a:t>
            </a:r>
            <a:endParaRPr lang="en-US" sz="1050"/>
          </a:p>
          <a:p>
            <a:pPr marL="457200" lvl="1" indent="0">
              <a:buNone/>
            </a:pPr>
            <a:r>
              <a:rPr lang="en-US" sz="1050"/>
              <a:t> &gt; Disebut dengan high order atau 4 digit pertama disebut Zone bits dan low order atau     4 bit kedua     disebut dengan numeric bit</a:t>
            </a:r>
            <a:endParaRPr lang="en-US" sz="1050"/>
          </a:p>
          <a:p>
            <a:pPr marL="457200" lvl="1" indent="0">
              <a:buNone/>
            </a:pPr>
            <a:endParaRPr lang="en-US" sz="1050"/>
          </a:p>
          <a:p>
            <a:pPr marL="457200" lvl="1" indent="0">
              <a:buNone/>
            </a:pPr>
            <a:r>
              <a:rPr lang="en-US" sz="1050"/>
              <a:t>4. Boudot</a:t>
            </a:r>
            <a:endParaRPr lang="en-US" sz="1050"/>
          </a:p>
          <a:p>
            <a:pPr marL="457200" lvl="1" indent="0">
              <a:buNone/>
            </a:pPr>
            <a:endParaRPr lang="en-US" sz="1050"/>
          </a:p>
          <a:p>
            <a:pPr marL="457200" lvl="1" indent="0">
              <a:buNone/>
            </a:pPr>
            <a:r>
              <a:rPr lang="en-US" sz="1050"/>
              <a:t> &gt; Menggunakan 5 bit</a:t>
            </a:r>
            <a:endParaRPr lang="en-US" sz="1050"/>
          </a:p>
          <a:p>
            <a:pPr marL="457200" lvl="1" indent="0">
              <a:buNone/>
            </a:pPr>
            <a:r>
              <a:rPr lang="en-US" sz="1050"/>
              <a:t> &gt; Jika kode ini dikirim menggunakan transmisi serial tak sinkron, maka pulsa stop bit-nya pada             umumnya memiliki lebar 1,5</a:t>
            </a:r>
            <a:endParaRPr lang="en-US" sz="1050"/>
          </a:p>
          <a:p>
            <a:pPr marL="457200" lvl="1" indent="0">
              <a:buNone/>
            </a:pPr>
            <a:r>
              <a:rPr lang="en-US" sz="1050"/>
              <a:t> &gt; Hal ini berbeda dengan ASCII yang menggunakan 1 atau 2 bit untuk pulsa stop-bitnya.</a:t>
            </a:r>
            <a:endParaRPr lang="en-US" sz="1050"/>
          </a:p>
          <a:p>
            <a:pPr marL="457200" lvl="1" indent="0">
              <a:buNone/>
            </a:pPr>
            <a:endParaRPr lang="en-US" sz="1050"/>
          </a:p>
          <a:p>
            <a:pPr marL="457200" lvl="1" indent="0">
              <a:buNone/>
            </a:pPr>
            <a:r>
              <a:rPr lang="en-US" sz="1050"/>
              <a:t>5.ASCII (American Standard Code for Information Interchange</a:t>
            </a:r>
            <a:endParaRPr lang="en-US" sz="1050"/>
          </a:p>
          <a:p>
            <a:pPr marL="457200" lvl="1" indent="0">
              <a:buNone/>
            </a:pPr>
            <a:r>
              <a:rPr lang="en-US" sz="1050"/>
              <a:t> &gt; Memiliki 128 bit</a:t>
            </a:r>
            <a:endParaRPr lang="en-US" sz="1050"/>
          </a:p>
          <a:p>
            <a:pPr marL="457200" lvl="1" indent="0">
              <a:buNone/>
            </a:pPr>
            <a:r>
              <a:rPr lang="en-US" sz="1050"/>
              <a:t> &gt; Dari 128 kombinasi tersebut 32 kode diantaranya digunakan fungsi-fungsi kendali seperti SYN           dan STX.</a:t>
            </a:r>
            <a:endParaRPr lang="en-US" sz="1050"/>
          </a:p>
          <a:p>
            <a:pPr marL="457200" lvl="1" indent="0">
              <a:buNone/>
            </a:pPr>
            <a:r>
              <a:rPr lang="en-US" sz="1050"/>
              <a:t> &gt; Sisa karakter lain digunakan untuk karakter alphanumerik</a:t>
            </a:r>
            <a:endParaRPr lang="en-US" sz="1050"/>
          </a:p>
          <a:p>
            <a:pPr marL="457200" lvl="1" indent="0">
              <a:buNone/>
            </a:pPr>
            <a:r>
              <a:rPr lang="en-US" sz="1050"/>
              <a:t> &gt; Pada dasarnya ASCII merupakan kode alphanumerik</a:t>
            </a:r>
            <a:endParaRPr lang="en-US" sz="1050"/>
          </a:p>
          <a:p>
            <a:pPr marL="457200" lvl="1" indent="0">
              <a:buNone/>
            </a:pPr>
            <a:r>
              <a:rPr lang="en-US" sz="1050"/>
              <a:t> &gt; Kode ini menggunakan tujuh bit untuk posisi pengecekan but secara even atau odd parity</a:t>
            </a:r>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600"/>
              <a:t>Anggota :</a:t>
            </a:r>
            <a:endParaRPr lang="en-US" sz="1600"/>
          </a:p>
        </p:txBody>
      </p:sp>
      <p:sp>
        <p:nvSpPr>
          <p:cNvPr id="3" name="Content Placeholder 2"/>
          <p:cNvSpPr>
            <a:spLocks noGrp="1"/>
          </p:cNvSpPr>
          <p:nvPr>
            <p:ph idx="1"/>
          </p:nvPr>
        </p:nvSpPr>
        <p:spPr>
          <a:xfrm>
            <a:off x="609600" y="690245"/>
            <a:ext cx="10972800" cy="5437505"/>
          </a:xfrm>
        </p:spPr>
        <p:txBody>
          <a:bodyPr/>
          <a:p>
            <a:r>
              <a:rPr lang="en-US" sz="1200"/>
              <a:t>Yakub Setiaji (18.11.0051)</a:t>
            </a:r>
            <a:endParaRPr lang="en-US" sz="1200"/>
          </a:p>
          <a:p>
            <a:r>
              <a:rPr lang="en-US" sz="1200"/>
              <a:t>Lutfi Ismiawan (18.11.0272)</a:t>
            </a:r>
            <a:endParaRPr lang="en-US" sz="1200"/>
          </a:p>
          <a:p>
            <a:r>
              <a:rPr lang="en-US" sz="1200"/>
              <a:t>Ngabehi Munaf Galang (18.11.00XX)</a:t>
            </a: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ngLiU-ExtB" panose="02020500000000000000" charset="-120"/>
                <a:ea typeface="MingLiU-ExtB" panose="02020500000000000000" charset="-120"/>
                <a:sym typeface="+mn-ea"/>
              </a:rPr>
              <a:t>SISTEM BILANGAN</a:t>
            </a:r>
            <a:endParaRPr lang="en-US">
              <a:latin typeface="MingLiU-ExtB" panose="02020500000000000000" charset="-120"/>
              <a:ea typeface="MingLiU-ExtB" panose="02020500000000000000" charset="-120"/>
            </a:endParaRPr>
          </a:p>
        </p:txBody>
      </p:sp>
      <p:sp>
        <p:nvSpPr>
          <p:cNvPr id="3" name="Content Placeholder 2"/>
          <p:cNvSpPr>
            <a:spLocks noGrp="1"/>
          </p:cNvSpPr>
          <p:nvPr>
            <p:ph idx="1"/>
          </p:nvPr>
        </p:nvSpPr>
        <p:spPr>
          <a:xfrm>
            <a:off x="609600" y="2042795"/>
            <a:ext cx="10972800" cy="4084955"/>
          </a:xfrm>
        </p:spPr>
        <p:txBody>
          <a:bodyPr/>
          <a:p>
            <a:endParaRPr lang="en-US" sz="1400"/>
          </a:p>
          <a:p>
            <a:r>
              <a:rPr lang="en-US" sz="1400"/>
              <a:t>Sistem bilangan (number system) adalah suatu cara untuk mewakili besaran dari suatu item fisik. Bilangan desimal merupakan sistem yang telah banyak dipakai oleh manusia dalam  berhitung. Menggunakan  sepuluh macam simbol untuk mewakili suatu besaran. Namun komputer hanya dapat membaca bilangan biner dengan dua macam simbol 0 dan 1. Selain bilangan desimal dan biner sitem bilangan ini ada 4 macam sistem bilangan dua jenis sitem bilangan yang lainnya ada Oktal dan Hexadesimal. Dalam Oktal menggunakan 8 digit dari 0,1,2,3,4,5,6,7. Pada Hexadesimal memakai 16 digit yang dimulai dari angka 0,1,2,3,4,5,6,7,8,9,10,11,12,13,14,15 nah dalam bilangan Hexadesimal berlaku aturan yang wajib anda ketahui dari angka 10-15 bisa diganti memakai huruf, yaitu 10 = A, 11 = B, 12 = C, 13 = D, 14 = E, 15 = F jadi jika ada bilangan yang menggunakan bilangan Hexadesimal maka berlaku aturan tersebut.</a:t>
            </a:r>
            <a:endParaRPr lang="en-US" sz="1400"/>
          </a:p>
          <a:p>
            <a:endParaRPr lang="en-US" sz="1400"/>
          </a:p>
          <a:p>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TEORI BILANGAN</a:t>
            </a:r>
            <a:endParaRPr lang="en-US"/>
          </a:p>
        </p:txBody>
      </p:sp>
      <p:sp>
        <p:nvSpPr>
          <p:cNvPr id="3" name="Content Placeholder 2"/>
          <p:cNvSpPr>
            <a:spLocks noGrp="1"/>
          </p:cNvSpPr>
          <p:nvPr>
            <p:ph idx="1"/>
          </p:nvPr>
        </p:nvSpPr>
        <p:spPr/>
        <p:txBody>
          <a:bodyPr/>
          <a:p>
            <a:r>
              <a:rPr lang="en-US" sz="1200"/>
              <a:t>Bilangan Desimal</a:t>
            </a:r>
            <a:endParaRPr lang="en-US" sz="1200"/>
          </a:p>
          <a:p>
            <a:endParaRPr lang="en-US" sz="1200"/>
          </a:p>
          <a:p>
            <a:pPr marL="457200" lvl="1" indent="0">
              <a:buNone/>
            </a:pPr>
            <a:r>
              <a:rPr lang="en-US" sz="1050"/>
              <a:t>Sistem bilangan desimal merupakan suatu bilangan yang menggunakan sepuluh macam simbol yaitu 0,1,2,3,4,5,6,7,8, dan 9. Pada sistem ini memakai basis 10. Bentuk yang terdapat pada bilangan ini berupa integer desimal atau pecahan.</a:t>
            </a:r>
            <a:endParaRPr lang="en-US" sz="1050"/>
          </a:p>
          <a:p>
            <a:pPr marL="457200" lvl="1" indent="0">
              <a:buNone/>
            </a:pPr>
            <a:r>
              <a:rPr lang="en-US" sz="1050"/>
              <a:t>Pecahan Desimal adalah nilai desimal yang mengandung nilai pecahan dibelakang koma.</a:t>
            </a:r>
            <a:endParaRPr lang="en-US" sz="1050"/>
          </a:p>
          <a:p>
            <a:pPr marL="0" indent="0">
              <a:buNone/>
            </a:pPr>
            <a:endParaRPr lang="en-US" sz="1200"/>
          </a:p>
          <a:p>
            <a:r>
              <a:rPr lang="en-US" sz="1200"/>
              <a:t>Bilangan Biner</a:t>
            </a:r>
            <a:endParaRPr lang="en-US" sz="1200"/>
          </a:p>
          <a:p>
            <a:pPr marL="457200" lvl="1" indent="0">
              <a:buNone/>
            </a:pPr>
            <a:endParaRPr lang="en-US" sz="1050"/>
          </a:p>
          <a:p>
            <a:pPr marL="457200" lvl="1" indent="0">
              <a:buNone/>
            </a:pPr>
            <a:r>
              <a:rPr lang="en-US" sz="1050"/>
              <a:t>Sistem bilangan biner merupakan suatu bilangan yang menggunakan dua macam simbol yaitu 0 dan 1. Pada sistem ini memakai basis 2. Berikut dibawah ini akan saya jelaskan cara pengoperasian aritmatika pada bilangan biner.</a:t>
            </a:r>
            <a:endParaRPr lang="en-US" sz="1050"/>
          </a:p>
          <a:p>
            <a:pPr marL="0" indent="0">
              <a:buNone/>
            </a:pPr>
            <a:endParaRPr lang="en-US" sz="1200"/>
          </a:p>
          <a:p>
            <a:r>
              <a:rPr lang="en-US" sz="1200"/>
              <a:t>Operator Penjumlahan</a:t>
            </a:r>
            <a:endParaRPr lang="en-US" sz="1200"/>
          </a:p>
          <a:p>
            <a:pPr marL="457200" lvl="1" indent="0">
              <a:buNone/>
            </a:pPr>
            <a:endParaRPr lang="en-US" sz="1050"/>
          </a:p>
          <a:p>
            <a:pPr marL="457200" lvl="1" indent="0">
              <a:buNone/>
            </a:pPr>
            <a:r>
              <a:rPr lang="en-US" sz="1050"/>
              <a:t>Dasar penjumlahan biner :</a:t>
            </a:r>
            <a:endParaRPr lang="en-US" sz="1050"/>
          </a:p>
          <a:p>
            <a:endParaRPr lang="en-US" sz="1200"/>
          </a:p>
          <a:p>
            <a:pPr marL="457200" lvl="1" indent="0">
              <a:buNone/>
            </a:pPr>
            <a:r>
              <a:rPr lang="en-US" sz="1050"/>
              <a:t>0 + 0 = 0</a:t>
            </a:r>
            <a:endParaRPr lang="en-US" sz="1050"/>
          </a:p>
          <a:p>
            <a:pPr marL="457200" lvl="1" indent="0">
              <a:buNone/>
            </a:pPr>
            <a:r>
              <a:rPr lang="en-US" sz="1050"/>
              <a:t>0 + 1 = 1</a:t>
            </a:r>
            <a:endParaRPr lang="en-US" sz="1050"/>
          </a:p>
          <a:p>
            <a:pPr marL="457200" lvl="1" indent="0">
              <a:buNone/>
            </a:pPr>
            <a:r>
              <a:rPr lang="en-US" sz="1050"/>
              <a:t>1 + 0 = 1</a:t>
            </a:r>
            <a:endParaRPr lang="en-US" sz="1050"/>
          </a:p>
          <a:p>
            <a:pPr marL="457200" lvl="1" indent="0">
              <a:buNone/>
            </a:pPr>
            <a:r>
              <a:rPr lang="en-US" sz="1050"/>
              <a:t>1 + 1 = 0 dengan menyimpan 1 untuk ditambahkan bilangan selanjutnya.</a:t>
            </a:r>
            <a:endParaRPr lang="en-US" sz="1050"/>
          </a:p>
          <a:p>
            <a:pPr marL="0" indent="0">
              <a:buNone/>
            </a:pPr>
            <a:endParaRPr lang="en-US" sz="1200"/>
          </a:p>
          <a:p>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3380"/>
            <a:ext cx="10972800" cy="5754370"/>
          </a:xfrm>
        </p:spPr>
        <p:txBody>
          <a:bodyPr/>
          <a:p>
            <a:r>
              <a:rPr lang="en-US" sz="1200">
                <a:sym typeface="+mn-ea"/>
              </a:rPr>
              <a:t>Operator Pengurangan</a:t>
            </a:r>
            <a:endParaRPr lang="en-US" sz="1200"/>
          </a:p>
          <a:p>
            <a:endParaRPr lang="en-US" sz="1200"/>
          </a:p>
          <a:p>
            <a:pPr marL="457200" lvl="1" indent="0">
              <a:buNone/>
            </a:pPr>
            <a:r>
              <a:rPr lang="en-US" sz="1050">
                <a:sym typeface="+mn-ea"/>
              </a:rPr>
              <a:t>Dasar pengurangan biner :</a:t>
            </a:r>
            <a:endParaRPr lang="en-US" sz="1050"/>
          </a:p>
          <a:p>
            <a:pPr marL="457200" lvl="1" indent="0">
              <a:buNone/>
            </a:pPr>
            <a:endParaRPr lang="en-US" sz="1050"/>
          </a:p>
          <a:p>
            <a:pPr marL="457200" lvl="1" indent="0">
              <a:buNone/>
            </a:pPr>
            <a:r>
              <a:rPr lang="en-US" sz="1050">
                <a:sym typeface="+mn-ea"/>
              </a:rPr>
              <a:t>0 – 0 = 0</a:t>
            </a:r>
            <a:endParaRPr lang="en-US" sz="1050"/>
          </a:p>
          <a:p>
            <a:pPr marL="457200" lvl="1" indent="0">
              <a:buNone/>
            </a:pPr>
            <a:r>
              <a:rPr lang="en-US" sz="1050">
                <a:sym typeface="+mn-ea"/>
              </a:rPr>
              <a:t>1 – 0 = 1</a:t>
            </a:r>
            <a:endParaRPr lang="en-US" sz="1050"/>
          </a:p>
          <a:p>
            <a:pPr marL="457200" lvl="1" indent="0">
              <a:buNone/>
            </a:pPr>
            <a:r>
              <a:rPr lang="en-US" sz="1050">
                <a:sym typeface="+mn-ea"/>
              </a:rPr>
              <a:t>1 – 1 = 0</a:t>
            </a:r>
            <a:endParaRPr lang="en-US" sz="1050"/>
          </a:p>
          <a:p>
            <a:pPr marL="457200" lvl="1" indent="0">
              <a:buNone/>
            </a:pPr>
            <a:r>
              <a:rPr lang="en-US" sz="1050">
                <a:sym typeface="+mn-ea"/>
              </a:rPr>
              <a:t>0 – 1 = 1 dengan pinjaman 1 dari sebelah kirinya.</a:t>
            </a:r>
            <a:endParaRPr lang="en-US" sz="1050"/>
          </a:p>
          <a:p>
            <a:pPr marL="0" indent="0">
              <a:buNone/>
            </a:pPr>
            <a:endParaRPr lang="en-US" sz="1200"/>
          </a:p>
          <a:p>
            <a:r>
              <a:rPr lang="en-US" sz="1200">
                <a:sym typeface="+mn-ea"/>
              </a:rPr>
              <a:t>Operator Perkalian</a:t>
            </a:r>
            <a:endParaRPr lang="en-US" sz="1200"/>
          </a:p>
          <a:p>
            <a:endParaRPr lang="en-US" sz="1200"/>
          </a:p>
          <a:p>
            <a:pPr marL="457200" lvl="1" indent="0">
              <a:buNone/>
            </a:pPr>
            <a:r>
              <a:rPr lang="en-US" sz="1050">
                <a:sym typeface="+mn-ea"/>
              </a:rPr>
              <a:t>Dasar perkalian biner :</a:t>
            </a:r>
            <a:endParaRPr lang="en-US" sz="1050"/>
          </a:p>
          <a:p>
            <a:pPr marL="457200" lvl="1" indent="0">
              <a:buNone/>
            </a:pPr>
            <a:endParaRPr lang="en-US" sz="1050"/>
          </a:p>
          <a:p>
            <a:pPr marL="457200" lvl="1" indent="0">
              <a:buNone/>
            </a:pPr>
            <a:r>
              <a:rPr lang="en-US" sz="1050">
                <a:sym typeface="+mn-ea"/>
              </a:rPr>
              <a:t>0 x 1 = 0</a:t>
            </a:r>
            <a:endParaRPr lang="en-US" sz="1050"/>
          </a:p>
          <a:p>
            <a:pPr marL="457200" lvl="1" indent="0">
              <a:buNone/>
            </a:pPr>
            <a:r>
              <a:rPr lang="en-US" sz="1050">
                <a:sym typeface="+mn-ea"/>
              </a:rPr>
              <a:t>1 x 0 = 0</a:t>
            </a:r>
            <a:endParaRPr lang="en-US" sz="1050"/>
          </a:p>
          <a:p>
            <a:pPr marL="457200" lvl="1" indent="0">
              <a:buNone/>
            </a:pPr>
            <a:r>
              <a:rPr lang="en-US" sz="1050">
                <a:sym typeface="+mn-ea"/>
              </a:rPr>
              <a:t>0 x 0 = 0</a:t>
            </a:r>
            <a:endParaRPr lang="en-US" sz="1050"/>
          </a:p>
          <a:p>
            <a:pPr marL="457200" lvl="1" indent="0">
              <a:buNone/>
            </a:pPr>
            <a:r>
              <a:rPr lang="en-US" sz="1050">
                <a:sym typeface="+mn-ea"/>
              </a:rPr>
              <a:t>1 x 1 = 1</a:t>
            </a:r>
            <a:endParaRPr lang="en-US" sz="1050"/>
          </a:p>
          <a:p>
            <a:endParaRPr lang="en-US" sz="1200"/>
          </a:p>
          <a:p>
            <a:r>
              <a:rPr lang="en-US" sz="1200">
                <a:sym typeface="+mn-ea"/>
              </a:rPr>
              <a:t>Operator Pembagian</a:t>
            </a:r>
            <a:endParaRPr lang="en-US" sz="1200">
              <a:sym typeface="+mn-ea"/>
            </a:endParaRPr>
          </a:p>
          <a:p>
            <a:pPr marL="457200" lvl="1" indent="0">
              <a:buNone/>
            </a:pPr>
            <a:endParaRPr lang="en-US" sz="1050"/>
          </a:p>
          <a:p>
            <a:pPr marL="457200" lvl="1" indent="0">
              <a:buNone/>
            </a:pPr>
            <a:r>
              <a:rPr lang="en-US" sz="1050">
                <a:sym typeface="+mn-ea"/>
              </a:rPr>
              <a:t>Dasar pembagian biner :</a:t>
            </a:r>
            <a:endParaRPr lang="en-US" sz="1050">
              <a:sym typeface="+mn-ea"/>
            </a:endParaRPr>
          </a:p>
          <a:p>
            <a:pPr marL="457200" lvl="1" indent="0">
              <a:buNone/>
            </a:pPr>
            <a:endParaRPr lang="en-US" sz="1050"/>
          </a:p>
          <a:p>
            <a:pPr marL="457200" lvl="1" indent="0">
              <a:buNone/>
            </a:pPr>
            <a:r>
              <a:rPr lang="en-US" sz="1050">
                <a:sym typeface="+mn-ea"/>
              </a:rPr>
              <a:t>0 : 1 = 0</a:t>
            </a:r>
            <a:endParaRPr lang="en-US" sz="1050"/>
          </a:p>
          <a:p>
            <a:pPr marL="457200" lvl="1" indent="0">
              <a:buNone/>
            </a:pPr>
            <a:r>
              <a:rPr lang="en-US" sz="1050">
                <a:sym typeface="+mn-ea"/>
              </a:rPr>
              <a:t>1 : 1 = 1</a:t>
            </a:r>
            <a:endParaRPr lang="en-US" sz="1050"/>
          </a:p>
          <a:p>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06400"/>
            <a:ext cx="10972800" cy="5721350"/>
          </a:xfrm>
        </p:spPr>
        <p:txBody>
          <a:bodyPr/>
          <a:p>
            <a:r>
              <a:rPr lang="en-US" sz="1200"/>
              <a:t>Bilangan Oktal</a:t>
            </a:r>
            <a:endParaRPr lang="en-US" sz="1200"/>
          </a:p>
          <a:p>
            <a:endParaRPr lang="en-US" sz="1200"/>
          </a:p>
          <a:p>
            <a:pPr marL="457200" lvl="1" indent="0">
              <a:buNone/>
            </a:pPr>
            <a:r>
              <a:rPr lang="en-US" sz="1050"/>
              <a:t>Sistem bilangan oktal merupakan suatu bilangan yang menggunakan 8 macam simbol yaitu 0,1,2,3,4,5,6, dan 7. Pada sistem ini memakai basis 8. Posisi nilai sistem bilangan oktal adalah perpangkatan dari nilai 8. Di bawah ini saya akan menjelaskan langkah-langkah pada operasi aritmatika pada bilangan oktal.</a:t>
            </a:r>
            <a:endParaRPr lang="en-US" sz="1050"/>
          </a:p>
          <a:p>
            <a:pPr marL="0" indent="0">
              <a:buNone/>
            </a:pPr>
            <a:endParaRPr lang="en-US" sz="1200"/>
          </a:p>
          <a:p>
            <a:r>
              <a:rPr lang="en-US" sz="1200"/>
              <a:t>Penjumlahan</a:t>
            </a:r>
            <a:endParaRPr lang="en-US" sz="1200"/>
          </a:p>
          <a:p>
            <a:endParaRPr lang="en-US" sz="1200"/>
          </a:p>
          <a:p>
            <a:pPr marL="457200" lvl="1" indent="0">
              <a:buNone/>
            </a:pPr>
            <a:r>
              <a:rPr lang="en-US" sz="1050"/>
              <a:t>- Tambahkan masing-masing kolom secara desimal</a:t>
            </a:r>
            <a:endParaRPr lang="en-US" sz="1050"/>
          </a:p>
          <a:p>
            <a:pPr marL="457200" lvl="1" indent="0">
              <a:buNone/>
            </a:pPr>
            <a:r>
              <a:rPr lang="en-US" sz="1050"/>
              <a:t>- Rubah dari hasil desimal ke oktal</a:t>
            </a:r>
            <a:endParaRPr lang="en-US" sz="1050"/>
          </a:p>
          <a:p>
            <a:pPr marL="457200" lvl="1" indent="0">
              <a:buNone/>
            </a:pPr>
            <a:r>
              <a:rPr lang="en-US" sz="1050"/>
              <a:t>- Tuliskan hasil dari digit paling kana dari hasil oktal</a:t>
            </a:r>
            <a:endParaRPr lang="en-US" sz="1050"/>
          </a:p>
          <a:p>
            <a:pPr marL="457200" lvl="1" indent="0">
              <a:buNone/>
            </a:pPr>
            <a:r>
              <a:rPr lang="en-US" sz="1050"/>
              <a:t>- Jika hasil penjumlahan tiap-tiap kolom terdiri dari dua digit, maka digit paling kiri merupakan carry   of untuk penjumlahan kolom selanjutnya</a:t>
            </a:r>
            <a:endParaRPr lang="en-US" sz="1050"/>
          </a:p>
          <a:p>
            <a:pPr marL="457200" lvl="1" indent="0">
              <a:buNone/>
            </a:pPr>
            <a:endParaRPr lang="en-US" sz="1050"/>
          </a:p>
          <a:p>
            <a:r>
              <a:rPr lang="en-US" sz="1200"/>
              <a:t>Pengurangan</a:t>
            </a:r>
            <a:endParaRPr lang="en-US" sz="1200"/>
          </a:p>
          <a:p>
            <a:endParaRPr lang="en-US" sz="1200"/>
          </a:p>
          <a:p>
            <a:pPr marL="457200" lvl="1" indent="0">
              <a:buNone/>
            </a:pPr>
            <a:r>
              <a:rPr lang="en-US" sz="1050"/>
              <a:t>Pengurangan oktal dapat dilakukan secara sama dengan pengurangan bilangan desimal.</a:t>
            </a:r>
            <a:endParaRPr lang="en-US" sz="1050"/>
          </a:p>
          <a:p>
            <a:pPr marL="457200" lvl="1" indent="0">
              <a:buNone/>
            </a:pPr>
            <a:endParaRPr lang="en-US" sz="1050"/>
          </a:p>
          <a:p>
            <a:r>
              <a:rPr lang="en-US" sz="1200"/>
              <a:t>Perkalian</a:t>
            </a:r>
            <a:endParaRPr lang="en-US" sz="1200"/>
          </a:p>
          <a:p>
            <a:endParaRPr lang="en-US" sz="1200"/>
          </a:p>
          <a:p>
            <a:pPr marL="457200" lvl="1" indent="0">
              <a:buNone/>
            </a:pPr>
            <a:r>
              <a:rPr lang="en-US" sz="1050"/>
              <a:t>- Kalkan masing-masing kolom secara desimal</a:t>
            </a:r>
            <a:endParaRPr lang="en-US" sz="1050"/>
          </a:p>
          <a:p>
            <a:pPr marL="457200" lvl="1" indent="0">
              <a:buNone/>
            </a:pPr>
            <a:r>
              <a:rPr lang="en-US" sz="1050"/>
              <a:t>- Rubah dari hasil desimal ke oktal</a:t>
            </a:r>
            <a:endParaRPr lang="en-US" sz="1050"/>
          </a:p>
          <a:p>
            <a:pPr marL="457200" lvl="1" indent="0">
              <a:buNone/>
            </a:pPr>
            <a:r>
              <a:rPr lang="en-US" sz="1050"/>
              <a:t>- Jika hasil perkalian tiap-tiap kolom terdiri dari dua digit, maka digit paling kiri merupakan carry of untuk ditambahkan pada hasil perkalian kolom selanjutnya</a:t>
            </a:r>
            <a:endParaRPr lang="en-US" sz="10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sz="1200"/>
          </a:p>
          <a:p>
            <a:r>
              <a:rPr lang="en-US" sz="1200"/>
              <a:t>Bilangan Hexadesimal</a:t>
            </a:r>
            <a:endParaRPr lang="en-US" sz="1200"/>
          </a:p>
          <a:p>
            <a:endParaRPr lang="en-US" sz="1200"/>
          </a:p>
          <a:p>
            <a:pPr marL="457200" lvl="1" indent="0">
              <a:buNone/>
            </a:pPr>
            <a:r>
              <a:rPr lang="en-US" sz="1050"/>
              <a:t>Sistem bilangan hexadesimal merupakan suatu bilangan yang menggunakan 16 macam simbol yaitu 0,1,2,3,4,5,6,7,8,9,10,11,12,13,14,15, dan 16. Pada sistem ini memakai basis 16. Saya sudah jelaskan diatas pada aturan sistem bilangan oke saya akan jelaskan ulang dalam aturan bilangan hexadesimal nah dalam bilangan hexadesimal berlaku aturan yang wajib anda ketahui dari angka 10-15 bisa diganti memakai huruf, yaitu 10 = A, 11 = B, 12 = C, 13 = D, 14 = E, 15 = F jadi jika ada bilangan yang menggunakan bilangan hexadesimal maka berlaku aturan tersebut.</a:t>
            </a:r>
            <a:endParaRPr lang="en-US" sz="10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96850"/>
            <a:ext cx="10972800" cy="5930900"/>
          </a:xfrm>
        </p:spPr>
        <p:txBody>
          <a:bodyPr/>
          <a:p>
            <a:r>
              <a:rPr lang="en-US" sz="1200"/>
              <a:t>KONVERSI BILANGAN</a:t>
            </a:r>
            <a:endParaRPr lang="en-US" sz="1200"/>
          </a:p>
          <a:p>
            <a:endParaRPr lang="en-US" sz="1200"/>
          </a:p>
          <a:p>
            <a:pPr marL="457200" lvl="1" indent="0">
              <a:buNone/>
            </a:pPr>
            <a:r>
              <a:rPr lang="en-US" sz="1050"/>
              <a:t> Konversi bilangan adalah suatu proses yang dilakukan untuk merubah bentuk bilangan pertama dengan bentuk bilangan lain yang terdapat pada sistem bilangan.</a:t>
            </a:r>
            <a:endParaRPr lang="en-US" sz="1050"/>
          </a:p>
          <a:p>
            <a:pPr marL="0" indent="0">
              <a:buNone/>
            </a:pPr>
            <a:endParaRPr lang="en-US" sz="1200"/>
          </a:p>
          <a:p>
            <a:r>
              <a:rPr lang="en-US" sz="1200"/>
              <a:t>Koversi Bilangan Desimal</a:t>
            </a:r>
            <a:endParaRPr lang="en-US" sz="1200"/>
          </a:p>
          <a:p>
            <a:pPr marL="457200" lvl="1" indent="0">
              <a:buNone/>
            </a:pPr>
            <a:endParaRPr lang="en-US" sz="1050"/>
          </a:p>
          <a:p>
            <a:pPr marL="457200" lvl="1" indent="0">
              <a:buNone/>
            </a:pPr>
            <a:r>
              <a:rPr lang="en-US" sz="1050"/>
              <a:t>1. Konversi bilangan desimal ke biner yaitu dengan cara membagi bilangan desimal</a:t>
            </a:r>
            <a:endParaRPr lang="en-US" sz="1050"/>
          </a:p>
          <a:p>
            <a:pPr marL="457200" lvl="1" indent="0">
              <a:buNone/>
            </a:pPr>
            <a:r>
              <a:rPr lang="en-US" sz="1050"/>
              <a:t>    dengan dua kemudian sisa pembagiannya diambil untuk menghasilkan nilai biner.</a:t>
            </a:r>
            <a:endParaRPr lang="en-US" sz="1050"/>
          </a:p>
          <a:p>
            <a:pPr marL="457200" lvl="1" indent="0">
              <a:buNone/>
            </a:pPr>
            <a:endParaRPr lang="en-US" sz="1050"/>
          </a:p>
          <a:p>
            <a:pPr marL="457200" lvl="1" indent="0">
              <a:buNone/>
            </a:pPr>
            <a:r>
              <a:rPr lang="en-US" sz="1050"/>
              <a:t>Contoh :</a:t>
            </a:r>
            <a:endParaRPr lang="en-US" sz="1050"/>
          </a:p>
          <a:p>
            <a:pPr marL="457200" lvl="1" indent="0">
              <a:buNone/>
            </a:pPr>
            <a:endParaRPr lang="en-US" sz="1050"/>
          </a:p>
          <a:p>
            <a:pPr marL="457200" lvl="1" indent="0">
              <a:buNone/>
            </a:pPr>
            <a:r>
              <a:rPr lang="en-US" sz="1050"/>
              <a:t>155 : 2 = 77 sisa 1</a:t>
            </a:r>
            <a:endParaRPr lang="en-US" sz="1050"/>
          </a:p>
          <a:p>
            <a:pPr marL="457200" lvl="1" indent="0">
              <a:buNone/>
            </a:pPr>
            <a:r>
              <a:rPr lang="en-US" sz="1050"/>
              <a:t>77   : 2 = 38 sisa 1</a:t>
            </a:r>
            <a:endParaRPr lang="en-US" sz="1050"/>
          </a:p>
          <a:p>
            <a:pPr marL="457200" lvl="1" indent="0">
              <a:buNone/>
            </a:pPr>
            <a:r>
              <a:rPr lang="en-US" sz="1050"/>
              <a:t>38   : 2 = 19 sisa 0</a:t>
            </a:r>
            <a:endParaRPr lang="en-US" sz="1050"/>
          </a:p>
          <a:p>
            <a:pPr marL="457200" lvl="1" indent="0">
              <a:buNone/>
            </a:pPr>
            <a:r>
              <a:rPr lang="en-US" sz="1050"/>
              <a:t>19   : 2 =   9 sisa 1</a:t>
            </a:r>
            <a:endParaRPr lang="en-US" sz="1050"/>
          </a:p>
          <a:p>
            <a:pPr marL="457200" lvl="1" indent="0">
              <a:buNone/>
            </a:pPr>
            <a:r>
              <a:rPr lang="en-US" sz="1050"/>
              <a:t>  9   ; 2 =   4 sisa 1</a:t>
            </a:r>
            <a:endParaRPr lang="en-US" sz="1050"/>
          </a:p>
          <a:p>
            <a:pPr marL="457200" lvl="1" indent="0">
              <a:buNone/>
            </a:pPr>
            <a:r>
              <a:rPr lang="en-US" sz="1050"/>
              <a:t>  4   : 2 =   2 sisa 0</a:t>
            </a:r>
            <a:endParaRPr lang="en-US" sz="1050"/>
          </a:p>
          <a:p>
            <a:pPr marL="457200" lvl="1" indent="0">
              <a:buNone/>
            </a:pPr>
            <a:r>
              <a:rPr lang="en-US" sz="1050"/>
              <a:t>  2   : 2 =   1 sisa 0</a:t>
            </a:r>
            <a:endParaRPr lang="en-US" sz="1050"/>
          </a:p>
          <a:p>
            <a:pPr marL="457200" lvl="1" indent="0">
              <a:buNone/>
            </a:pPr>
            <a:r>
              <a:rPr lang="en-US" sz="1050"/>
              <a:t>  1   : 2 =   0 sisa 1</a:t>
            </a:r>
            <a:endParaRPr lang="en-US" sz="1050"/>
          </a:p>
          <a:p>
            <a:pPr marL="457200" lvl="1" indent="0">
              <a:buNone/>
            </a:pPr>
            <a:endParaRPr lang="en-US" sz="1050"/>
          </a:p>
          <a:p>
            <a:pPr marL="457200" lvl="1" indent="0">
              <a:buNone/>
            </a:pPr>
            <a:r>
              <a:rPr lang="en-US" sz="1050"/>
              <a:t> Hasil = 10011011</a:t>
            </a:r>
            <a:endParaRPr lang="en-US" sz="1050"/>
          </a:p>
          <a:p>
            <a:pPr marL="457200" lvl="1" indent="0">
              <a:buNone/>
            </a:pPr>
            <a:r>
              <a:rPr lang="en-US" sz="1050"/>
              <a:t> *catatan : mengurutkan angka untuk hasilnya diambil dari bawah lalu keatas</a:t>
            </a:r>
            <a:endParaRPr lang="en-US" sz="10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40055"/>
            <a:ext cx="10972800" cy="5687695"/>
          </a:xfrm>
        </p:spPr>
        <p:txBody>
          <a:bodyPr/>
          <a:p>
            <a:pPr marL="0" indent="0">
              <a:buNone/>
            </a:pPr>
            <a:r>
              <a:rPr lang="en-US" sz="1200"/>
              <a:t>      2. Konversi bilangan desimal ke oktal yaitu dengan cara membagi bilangan desimal</a:t>
            </a:r>
            <a:endParaRPr lang="en-US" sz="1200"/>
          </a:p>
          <a:p>
            <a:pPr marL="457200" lvl="1" indent="0">
              <a:buNone/>
            </a:pPr>
            <a:r>
              <a:rPr lang="en-US" sz="1050"/>
              <a:t>    dengan delapan kemudian sisa pembaginya diambil untuk menghasilkan nilai oktal.</a:t>
            </a:r>
            <a:endParaRPr lang="en-US" sz="1050"/>
          </a:p>
          <a:p>
            <a:pPr marL="457200" lvl="1" indent="0">
              <a:buNone/>
            </a:pPr>
            <a:endParaRPr lang="en-US" sz="1050"/>
          </a:p>
          <a:p>
            <a:pPr marL="457200" lvl="1" indent="0">
              <a:buNone/>
            </a:pPr>
            <a:r>
              <a:rPr lang="en-US" sz="1050"/>
              <a:t>Contoh :</a:t>
            </a:r>
            <a:endParaRPr lang="en-US" sz="1050"/>
          </a:p>
          <a:p>
            <a:pPr marL="457200" lvl="1" indent="0">
              <a:buNone/>
            </a:pPr>
            <a:endParaRPr lang="en-US" sz="1050"/>
          </a:p>
          <a:p>
            <a:pPr marL="457200" lvl="1" indent="0">
              <a:buNone/>
            </a:pPr>
            <a:r>
              <a:rPr lang="en-US" sz="1050"/>
              <a:t>155 : 8 = 19 sisa 3</a:t>
            </a:r>
            <a:endParaRPr lang="en-US" sz="1050"/>
          </a:p>
          <a:p>
            <a:pPr marL="457200" lvl="1" indent="0">
              <a:buNone/>
            </a:pPr>
            <a:r>
              <a:rPr lang="en-US" sz="1050"/>
              <a:t>19   : 8 =   2  sisa 3</a:t>
            </a:r>
            <a:endParaRPr lang="en-US" sz="1050"/>
          </a:p>
          <a:p>
            <a:pPr marL="457200" lvl="1" indent="0">
              <a:buNone/>
            </a:pPr>
            <a:r>
              <a:rPr lang="en-US" sz="1050"/>
              <a:t>2     : 8 =   0  sisa 2</a:t>
            </a:r>
            <a:endParaRPr lang="en-US" sz="1050"/>
          </a:p>
          <a:p>
            <a:pPr marL="457200" lvl="1" indent="0">
              <a:buNone/>
            </a:pPr>
            <a:endParaRPr lang="en-US" sz="1050"/>
          </a:p>
          <a:p>
            <a:pPr marL="457200" lvl="1" indent="0">
              <a:buNone/>
            </a:pPr>
            <a:r>
              <a:rPr lang="en-US" sz="1050"/>
              <a:t>Hasil = 232</a:t>
            </a:r>
            <a:endParaRPr lang="en-US" sz="1050"/>
          </a:p>
          <a:p>
            <a:pPr marL="457200" lvl="1" indent="0">
              <a:buNone/>
            </a:pPr>
            <a:r>
              <a:rPr lang="en-US" sz="1050"/>
              <a:t>*catatan : mengurutkan angka untuk hasilnya diambil dari bawah lalu keatas</a:t>
            </a:r>
            <a:endParaRPr lang="en-US" sz="1050"/>
          </a:p>
          <a:p>
            <a:pPr marL="457200" lvl="1" indent="0">
              <a:buNone/>
            </a:pPr>
            <a:endParaRPr lang="en-US" sz="1050"/>
          </a:p>
          <a:p>
            <a:pPr marL="0" indent="0">
              <a:buNone/>
            </a:pPr>
            <a:r>
              <a:rPr lang="en-US" sz="1200"/>
              <a:t>     3. Konversi bilangan desimal ke hexadesimal yaitu dengan cara membagi bilangan</a:t>
            </a:r>
            <a:endParaRPr lang="en-US" sz="1200"/>
          </a:p>
          <a:p>
            <a:pPr marL="457200" lvl="1" indent="0">
              <a:buNone/>
            </a:pPr>
            <a:r>
              <a:rPr lang="en-US" sz="1050"/>
              <a:t>    desimal dengan delapan kemudian sisa pembaginya diambil untuk menghasilkan</a:t>
            </a:r>
            <a:endParaRPr lang="en-US" sz="1050"/>
          </a:p>
          <a:p>
            <a:pPr marL="457200" lvl="1" indent="0">
              <a:buNone/>
            </a:pPr>
            <a:r>
              <a:rPr lang="en-US" sz="1050"/>
              <a:t>    nilai hexadesimal.</a:t>
            </a:r>
            <a:endParaRPr lang="en-US" sz="1050"/>
          </a:p>
          <a:p>
            <a:pPr marL="457200" lvl="1" indent="0">
              <a:buNone/>
            </a:pPr>
            <a:endParaRPr lang="en-US" sz="1050"/>
          </a:p>
          <a:p>
            <a:pPr marL="457200" lvl="1" indent="0">
              <a:buNone/>
            </a:pPr>
            <a:r>
              <a:rPr lang="en-US" sz="1050"/>
              <a:t>Contoh :</a:t>
            </a:r>
            <a:endParaRPr lang="en-US" sz="1050"/>
          </a:p>
          <a:p>
            <a:pPr marL="457200" lvl="1" indent="0">
              <a:buNone/>
            </a:pPr>
            <a:endParaRPr lang="en-US" sz="1050"/>
          </a:p>
          <a:p>
            <a:pPr marL="457200" lvl="1" indent="0">
              <a:buNone/>
            </a:pPr>
            <a:r>
              <a:rPr lang="en-US" sz="1050"/>
              <a:t>155 : 16 = 9 sisa 11</a:t>
            </a:r>
            <a:endParaRPr lang="en-US" sz="1050"/>
          </a:p>
          <a:p>
            <a:pPr marL="457200" lvl="1" indent="0">
              <a:buNone/>
            </a:pPr>
            <a:r>
              <a:rPr lang="en-US" sz="1050"/>
              <a:t>9     :  16 = 0 sisa 9</a:t>
            </a:r>
            <a:endParaRPr lang="en-US" sz="1050"/>
          </a:p>
          <a:p>
            <a:pPr marL="457200" lvl="1" indent="0">
              <a:buNone/>
            </a:pPr>
            <a:endParaRPr lang="en-US" sz="1050"/>
          </a:p>
          <a:p>
            <a:pPr marL="457200" lvl="1" indent="0">
              <a:buNone/>
            </a:pPr>
            <a:r>
              <a:rPr lang="en-US" sz="1050"/>
              <a:t> Hasil = 9B</a:t>
            </a:r>
            <a:endParaRPr lang="en-US" sz="1050"/>
          </a:p>
          <a:p>
            <a:pPr marL="457200" lvl="1" indent="0">
              <a:buNone/>
            </a:pPr>
            <a:r>
              <a:rPr lang="en-US" sz="1050"/>
              <a:t> *catatan : mengurutkan angka untuk hasilnya diambil dari bawah lalu keatas</a:t>
            </a:r>
            <a:endParaRPr lang="en-US" sz="105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10514</Words>
  <Application>WPS Presentation</Application>
  <PresentationFormat>Widescreen</PresentationFormat>
  <Paragraphs>257</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 Unicode MS</vt:lpstr>
      <vt:lpstr>Calibri Light</vt:lpstr>
      <vt:lpstr>Calibri</vt:lpstr>
      <vt:lpstr>Microsoft YaHei</vt:lpstr>
      <vt:lpstr>Malgun Gothic</vt:lpstr>
      <vt:lpstr>Malgun Gothic Semilight</vt:lpstr>
      <vt:lpstr>Microsoft JhengHei</vt:lpstr>
      <vt:lpstr>MS Gothic</vt:lpstr>
      <vt:lpstr>MingLiU-ExtB</vt:lpstr>
      <vt:lpstr>Orange Waves</vt:lpstr>
      <vt:lpstr>Kelompok Dua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Dua</dc:title>
  <dc:creator>ACER</dc:creator>
  <cp:lastModifiedBy>ACER</cp:lastModifiedBy>
  <cp:revision>1</cp:revision>
  <dcterms:created xsi:type="dcterms:W3CDTF">2019-04-11T10:59:35Z</dcterms:created>
  <dcterms:modified xsi:type="dcterms:W3CDTF">2019-04-11T10:59:35Z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